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58" r:id="rId3"/>
    <p:sldId id="282" r:id="rId4"/>
    <p:sldId id="283" r:id="rId5"/>
    <p:sldId id="284" r:id="rId6"/>
    <p:sldId id="287" r:id="rId7"/>
    <p:sldId id="262" r:id="rId8"/>
    <p:sldId id="259" r:id="rId9"/>
    <p:sldId id="261" r:id="rId10"/>
    <p:sldId id="295" r:id="rId11"/>
    <p:sldId id="265" r:id="rId12"/>
    <p:sldId id="288" r:id="rId13"/>
    <p:sldId id="267" r:id="rId14"/>
    <p:sldId id="289" r:id="rId15"/>
    <p:sldId id="290" r:id="rId16"/>
    <p:sldId id="292" r:id="rId17"/>
    <p:sldId id="273" r:id="rId18"/>
    <p:sldId id="274" r:id="rId19"/>
    <p:sldId id="293" r:id="rId20"/>
    <p:sldId id="294" r:id="rId21"/>
    <p:sldId id="280" r:id="rId22"/>
  </p:sldIdLst>
  <p:sldSz cx="9144000" cy="6858000" type="screen4x3"/>
  <p:notesSz cx="6858000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91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2019-06-12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595512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pic>
        <p:nvPicPr>
          <p:cNvPr id="4" name="Picture 2" descr="C:\Users\barbara.lesniak\Desktop\LOGO_100_lecie_FINAL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2751645" cy="2402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ostokąt 4"/>
          <p:cNvSpPr/>
          <p:nvPr/>
        </p:nvSpPr>
        <p:spPr>
          <a:xfrm>
            <a:off x="2286000" y="2444114"/>
            <a:ext cx="65344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2400" b="1" dirty="0" smtClean="0">
              <a:latin typeface="Comic Sans MS" panose="030F0702030302020204" pitchFamily="66" charset="0"/>
              <a:ea typeface="Arial Unicode MS" pitchFamily="34" charset="-128"/>
              <a:cs typeface="Aharoni" pitchFamily="2" charset="-79"/>
            </a:endParaRPr>
          </a:p>
          <a:p>
            <a:pPr algn="ctr"/>
            <a:r>
              <a:rPr lang="pl-PL" sz="2400" b="1" dirty="0" smtClean="0">
                <a:latin typeface="Comic Sans MS" panose="030F0702030302020204" pitchFamily="66" charset="0"/>
                <a:ea typeface="Arial Unicode MS" pitchFamily="34" charset="-128"/>
                <a:cs typeface="Aharoni" pitchFamily="2" charset="-79"/>
              </a:rPr>
              <a:t>STRATEGIE </a:t>
            </a:r>
            <a:r>
              <a:rPr lang="pl-PL" sz="2400" b="1" dirty="0">
                <a:latin typeface="Comic Sans MS" panose="030F0702030302020204" pitchFamily="66" charset="0"/>
                <a:ea typeface="Arial Unicode MS" pitchFamily="34" charset="-128"/>
                <a:cs typeface="Aharoni" pitchFamily="2" charset="-79"/>
              </a:rPr>
              <a:t>INTERWENCYJNE </a:t>
            </a:r>
            <a:r>
              <a:rPr lang="pl-PL" sz="2400" b="1" dirty="0" smtClean="0">
                <a:latin typeface="Comic Sans MS" panose="030F0702030302020204" pitchFamily="66" charset="0"/>
                <a:ea typeface="Arial Unicode MS" pitchFamily="34" charset="-128"/>
                <a:cs typeface="Aharoni" pitchFamily="2" charset="-79"/>
              </a:rPr>
              <a:t>WOBEC </a:t>
            </a:r>
            <a:r>
              <a:rPr lang="pl-PL" sz="2400" b="1" dirty="0">
                <a:latin typeface="Comic Sans MS" panose="030F0702030302020204" pitchFamily="66" charset="0"/>
                <a:ea typeface="Arial Unicode MS" pitchFamily="34" charset="-128"/>
                <a:cs typeface="Aharoni" pitchFamily="2" charset="-79"/>
              </a:rPr>
              <a:t>PRZEMOCY DOMOWEJ - PROCEDURA „NIEBIESKIEJ KARTY”</a:t>
            </a:r>
            <a:br>
              <a:rPr lang="pl-PL" sz="2400" b="1" dirty="0">
                <a:latin typeface="Comic Sans MS" panose="030F0702030302020204" pitchFamily="66" charset="0"/>
                <a:ea typeface="Arial Unicode MS" pitchFamily="34" charset="-128"/>
                <a:cs typeface="Aharoni" pitchFamily="2" charset="-79"/>
              </a:rPr>
            </a:br>
            <a:endParaRPr lang="pl-PL" sz="2400" b="1" dirty="0">
              <a:latin typeface="Comic Sans MS" panose="030F0702030302020204" pitchFamily="66" charset="0"/>
              <a:ea typeface="Arial Unicode MS" pitchFamily="34" charset="-128"/>
              <a:cs typeface="Aharoni" pitchFamily="2" charset="-79"/>
            </a:endParaRPr>
          </a:p>
          <a:p>
            <a:pPr algn="r"/>
            <a:r>
              <a:rPr lang="pl-PL" sz="2400" dirty="0">
                <a:latin typeface="Arial" pitchFamily="34" charset="0"/>
                <a:cs typeface="Arial" pitchFamily="34" charset="0"/>
              </a:rPr>
              <a:t/>
            </a:r>
            <a:br>
              <a:rPr lang="pl-PL" sz="2400" dirty="0">
                <a:latin typeface="Arial" pitchFamily="34" charset="0"/>
                <a:cs typeface="Arial" pitchFamily="34" charset="0"/>
              </a:rPr>
            </a:br>
            <a:endParaRPr lang="pl-PL" sz="24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pl-PL" sz="1400" dirty="0" err="1" smtClean="0">
                <a:latin typeface="Comic Sans MS" panose="030F0702030302020204" pitchFamily="66" charset="0"/>
                <a:cs typeface="Arial" pitchFamily="34" charset="0"/>
              </a:rPr>
              <a:t>asp</a:t>
            </a:r>
            <a:r>
              <a:rPr lang="pl-PL" sz="1400" dirty="0">
                <a:latin typeface="Comic Sans MS" panose="030F0702030302020204" pitchFamily="66" charset="0"/>
                <a:cs typeface="Arial" pitchFamily="34" charset="0"/>
              </a:rPr>
              <a:t>. szt. mgr Barbara </a:t>
            </a:r>
            <a:r>
              <a:rPr lang="pl-PL" sz="1400" dirty="0" smtClean="0">
                <a:latin typeface="Comic Sans MS" panose="030F0702030302020204" pitchFamily="66" charset="0"/>
                <a:cs typeface="Arial" pitchFamily="34" charset="0"/>
              </a:rPr>
              <a:t>Leśniak</a:t>
            </a:r>
          </a:p>
          <a:p>
            <a:pPr algn="r"/>
            <a:endParaRPr lang="pl-PL" sz="2000" dirty="0">
              <a:latin typeface="Comic Sans MS" panose="030F0702030302020204" pitchFamily="66" charset="0"/>
              <a:cs typeface="Arial" pitchFamily="34" charset="0"/>
            </a:endParaRPr>
          </a:p>
          <a:p>
            <a:r>
              <a:rPr lang="pl-PL" sz="1600" b="1" dirty="0">
                <a:latin typeface="Comic Sans MS" panose="030F0702030302020204" pitchFamily="66" charset="0"/>
              </a:rPr>
              <a:t>POLSKA, Kraków 14-15 Czerwca 2019</a:t>
            </a:r>
          </a:p>
          <a:p>
            <a:pPr algn="r"/>
            <a:endParaRPr lang="pl-PL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825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pl-PL" altLang="pl-PL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pl-PL" altLang="pl-PL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ROZPORZĄDZENIE RADY MINISTRÓW </a:t>
            </a:r>
            <a:br>
              <a:rPr lang="pl-PL" altLang="pl-PL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</a:br>
            <a:r>
              <a:rPr lang="pl-PL" altLang="pl-PL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z dnia 13 września 2011r.</a:t>
            </a:r>
            <a:br>
              <a:rPr lang="pl-PL" altLang="pl-PL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</a:br>
            <a:r>
              <a:rPr lang="pl-PL" altLang="pl-PL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w sprawie procedury „Niebieskie Karty” oraz wzorów formularzy „Niebieska Karta”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0977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pl-PL" sz="2400" b="1" dirty="0">
                <a:latin typeface="Comic Sans MS" panose="030F0702030302020204" pitchFamily="66" charset="0"/>
              </a:rPr>
              <a:t>DZIAŁANIA PREWENCYJNE </a:t>
            </a:r>
            <a:r>
              <a:rPr lang="pl-PL" sz="2400" b="1" dirty="0" smtClean="0">
                <a:latin typeface="Comic Sans MS" panose="030F0702030302020204" pitchFamily="66" charset="0"/>
              </a:rPr>
              <a:t/>
            </a:r>
            <a:br>
              <a:rPr lang="pl-PL" sz="2400" b="1" dirty="0" smtClean="0">
                <a:latin typeface="Comic Sans MS" panose="030F0702030302020204" pitchFamily="66" charset="0"/>
              </a:rPr>
            </a:br>
            <a:r>
              <a:rPr lang="pl-PL" sz="2400" b="1" dirty="0" smtClean="0">
                <a:latin typeface="Comic Sans MS" panose="030F0702030302020204" pitchFamily="66" charset="0"/>
              </a:rPr>
              <a:t> </a:t>
            </a:r>
            <a:r>
              <a:rPr lang="pl-PL" sz="2400" b="1" dirty="0">
                <a:latin typeface="Comic Sans MS" panose="030F0702030302020204" pitchFamily="66" charset="0"/>
              </a:rPr>
              <a:t>PROCEDURA </a:t>
            </a:r>
            <a:r>
              <a:rPr lang="pl-PL" sz="2400" b="1" dirty="0" smtClean="0">
                <a:latin typeface="Comic Sans MS" panose="030F0702030302020204" pitchFamily="66" charset="0"/>
              </a:rPr>
              <a:t>NIEBIESKA KARTA </a:t>
            </a:r>
            <a:r>
              <a:rPr lang="pl-PL" sz="2400" b="1" dirty="0">
                <a:latin typeface="Comic Sans MS" panose="030F0702030302020204" pitchFamily="66" charset="0"/>
              </a:rPr>
              <a:t/>
            </a:r>
            <a:br>
              <a:rPr lang="pl-PL" sz="2400" b="1" dirty="0">
                <a:latin typeface="Comic Sans MS" panose="030F0702030302020204" pitchFamily="66" charset="0"/>
              </a:rPr>
            </a:br>
            <a:endParaRPr lang="pl-PL" sz="2400" dirty="0">
              <a:latin typeface="Comic Sans MS" panose="030F0702030302020204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algn="just">
              <a:buNone/>
              <a:defRPr/>
            </a:pPr>
            <a:r>
              <a:rPr lang="pl-PL" sz="3100" b="1" dirty="0" smtClean="0"/>
              <a:t>	</a:t>
            </a:r>
            <a:r>
              <a:rPr lang="pl-PL" sz="2800" b="1" dirty="0" smtClean="0">
                <a:latin typeface="Comic Sans MS" panose="030F0702030302020204" pitchFamily="66" charset="0"/>
              </a:rPr>
              <a:t>Procedura „Niebieskiej Karty” </a:t>
            </a:r>
            <a:r>
              <a:rPr lang="pl-PL" sz="2800" dirty="0">
                <a:latin typeface="Comic Sans MS" panose="030F0702030302020204" pitchFamily="66" charset="0"/>
              </a:rPr>
              <a:t>– jest to ogół czynności podejmowanych i realizowanych przez policjantów, zgodnie </a:t>
            </a:r>
            <a:r>
              <a:rPr lang="pl-PL" sz="2800" dirty="0" smtClean="0">
                <a:latin typeface="Comic Sans MS" panose="030F0702030302020204" pitchFamily="66" charset="0"/>
              </a:rPr>
              <a:t/>
            </a:r>
            <a:br>
              <a:rPr lang="pl-PL" sz="2800" dirty="0" smtClean="0">
                <a:latin typeface="Comic Sans MS" panose="030F0702030302020204" pitchFamily="66" charset="0"/>
              </a:rPr>
            </a:br>
            <a:r>
              <a:rPr lang="pl-PL" sz="2800" dirty="0" smtClean="0">
                <a:latin typeface="Comic Sans MS" panose="030F0702030302020204" pitchFamily="66" charset="0"/>
              </a:rPr>
              <a:t>z obowiązującymi przepisami w związku z </a:t>
            </a:r>
            <a:r>
              <a:rPr lang="pl-PL" sz="2800" dirty="0">
                <a:latin typeface="Comic Sans MS" panose="030F0702030302020204" pitchFamily="66" charset="0"/>
              </a:rPr>
              <a:t>uzasadnionym podejrzeniem </a:t>
            </a:r>
            <a:r>
              <a:rPr lang="pl-PL" sz="2800" dirty="0" smtClean="0">
                <a:latin typeface="Comic Sans MS" panose="030F0702030302020204" pitchFamily="66" charset="0"/>
              </a:rPr>
              <a:t>zaistnienia przemocy w </a:t>
            </a:r>
            <a:r>
              <a:rPr lang="pl-PL" sz="2800" dirty="0">
                <a:latin typeface="Comic Sans MS" panose="030F0702030302020204" pitchFamily="66" charset="0"/>
              </a:rPr>
              <a:t>rodzinie.</a:t>
            </a:r>
          </a:p>
          <a:p>
            <a:pPr algn="just">
              <a:buNone/>
              <a:defRPr/>
            </a:pPr>
            <a:endParaRPr lang="pl-PL" sz="2800" dirty="0">
              <a:latin typeface="Comic Sans MS" panose="030F0702030302020204" pitchFamily="66" charset="0"/>
            </a:endParaRPr>
          </a:p>
          <a:p>
            <a:pPr algn="just">
              <a:buNone/>
              <a:defRPr/>
            </a:pPr>
            <a:r>
              <a:rPr lang="pl-PL" sz="2800" dirty="0">
                <a:latin typeface="Comic Sans MS" panose="030F0702030302020204" pitchFamily="66" charset="0"/>
              </a:rPr>
              <a:t>	Procedura „Niebieskiej Karty ułatwia policjantom </a:t>
            </a:r>
            <a:r>
              <a:rPr lang="pl-PL" sz="2800" dirty="0" smtClean="0">
                <a:latin typeface="Comic Sans MS" panose="030F0702030302020204" pitchFamily="66" charset="0"/>
              </a:rPr>
              <a:t>uporządkowaną </a:t>
            </a:r>
            <a:r>
              <a:rPr lang="pl-PL" sz="2800" dirty="0">
                <a:latin typeface="Comic Sans MS" panose="030F0702030302020204" pitchFamily="66" charset="0"/>
              </a:rPr>
              <a:t>rejestrację śladów i wydarzeń na miejscu zdarzenia, jak i podjętych przez nich czynności. </a:t>
            </a:r>
            <a:endParaRPr lang="pl-PL" sz="2800" dirty="0" smtClean="0">
              <a:latin typeface="Comic Sans MS" panose="030F0702030302020204" pitchFamily="66" charset="0"/>
            </a:endParaRPr>
          </a:p>
          <a:p>
            <a:pPr algn="just">
              <a:buNone/>
              <a:defRPr/>
            </a:pPr>
            <a:endParaRPr lang="pl-PL" sz="2800" dirty="0" smtClean="0">
              <a:latin typeface="Comic Sans MS" panose="030F0702030302020204" pitchFamily="66" charset="0"/>
            </a:endParaRPr>
          </a:p>
          <a:p>
            <a:pPr algn="just">
              <a:buNone/>
              <a:defRPr/>
            </a:pPr>
            <a:r>
              <a:rPr lang="pl-PL" sz="2800" dirty="0">
                <a:latin typeface="Comic Sans MS" panose="030F0702030302020204" pitchFamily="66" charset="0"/>
              </a:rPr>
              <a:t>	</a:t>
            </a:r>
            <a:r>
              <a:rPr lang="pl-PL" sz="2800" dirty="0" smtClean="0">
                <a:latin typeface="Comic Sans MS" panose="030F0702030302020204" pitchFamily="66" charset="0"/>
              </a:rPr>
              <a:t>Dostarcza </a:t>
            </a:r>
            <a:r>
              <a:rPr lang="pl-PL" sz="2800" dirty="0">
                <a:latin typeface="Comic Sans MS" panose="030F0702030302020204" pitchFamily="66" charset="0"/>
              </a:rPr>
              <a:t>osobie dotkniętej przemocą informacji prawnej oraz informacji o możliwościach dalszego szukania </a:t>
            </a:r>
            <a:r>
              <a:rPr lang="pl-PL" sz="2800" dirty="0" smtClean="0">
                <a:latin typeface="Comic Sans MS" panose="030F0702030302020204" pitchFamily="66" charset="0"/>
              </a:rPr>
              <a:t>pomocy.</a:t>
            </a:r>
          </a:p>
          <a:p>
            <a:pPr algn="just">
              <a:buNone/>
              <a:defRPr/>
            </a:pPr>
            <a:r>
              <a:rPr lang="pl-PL" sz="2800" b="1" dirty="0" smtClean="0">
                <a:latin typeface="Comic Sans MS" panose="030F0702030302020204" pitchFamily="66" charset="0"/>
              </a:rPr>
              <a:t>	Niebieska Karta skład się z formularza A, B, C i D.</a:t>
            </a:r>
          </a:p>
          <a:p>
            <a:pPr algn="just">
              <a:buNone/>
              <a:defRPr/>
            </a:pPr>
            <a:r>
              <a:rPr lang="pl-PL" sz="2800" dirty="0" smtClean="0"/>
              <a:t>	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1694024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pl-PL" sz="2000" dirty="0" smtClean="0">
                <a:latin typeface="Comic Sans MS" panose="030F0702030302020204" pitchFamily="66" charset="0"/>
              </a:rPr>
              <a:t>MAŁOPOSKA POLICJA</a:t>
            </a:r>
            <a:r>
              <a:rPr lang="pl-PL" sz="2000" dirty="0">
                <a:latin typeface="Comic Sans MS" panose="030F0702030302020204" pitchFamily="66" charset="0"/>
              </a:rPr>
              <a:t/>
            </a:r>
            <a:br>
              <a:rPr lang="pl-PL" sz="2000" dirty="0">
                <a:latin typeface="Comic Sans MS" panose="030F0702030302020204" pitchFamily="66" charset="0"/>
              </a:rPr>
            </a:br>
            <a:r>
              <a:rPr lang="pl-PL" sz="2000" b="1" dirty="0" smtClean="0">
                <a:latin typeface="Comic Sans MS" panose="030F0702030302020204" pitchFamily="66" charset="0"/>
              </a:rPr>
              <a:t>LICZBA WYPEŁNIONYCH FORMULARZY „NIEBIESKA KARTA - A”</a:t>
            </a:r>
            <a:br>
              <a:rPr lang="pl-PL" sz="2000" b="1" dirty="0" smtClean="0">
                <a:latin typeface="Comic Sans MS" panose="030F0702030302020204" pitchFamily="66" charset="0"/>
              </a:rPr>
            </a:br>
            <a:endParaRPr lang="pl-PL" sz="2000" b="1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41166"/>
              </p:ext>
            </p:extLst>
          </p:nvPr>
        </p:nvGraphicFramePr>
        <p:xfrm>
          <a:off x="323528" y="2204864"/>
          <a:ext cx="8229600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099758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  2017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2018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Od</a:t>
                      </a:r>
                      <a:r>
                        <a:rPr lang="pl-PL" baseline="0" dirty="0" smtClean="0"/>
                        <a:t> stycznia do maja </a:t>
                      </a:r>
                      <a:r>
                        <a:rPr lang="pl-PL" dirty="0" smtClean="0"/>
                        <a:t>2019</a:t>
                      </a:r>
                      <a:endParaRPr lang="pl-PL" dirty="0"/>
                    </a:p>
                  </a:txBody>
                  <a:tcPr/>
                </a:tc>
              </a:tr>
              <a:tr h="1924578"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Liczba wypełnionych </a:t>
                      </a:r>
                      <a:r>
                        <a:rPr lang="pl-PL" baseline="0" dirty="0" smtClean="0"/>
                        <a:t>formularzy „Niebieska Karta A”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4697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endParaRPr lang="pl-PL" dirty="0" smtClean="0"/>
                    </a:p>
                    <a:p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4267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endParaRPr lang="pl-PL" dirty="0" smtClean="0"/>
                    </a:p>
                    <a:p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1740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546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pl-PL" sz="2000" b="1" dirty="0">
                <a:latin typeface="Comic Sans MS" panose="030F0702030302020204" pitchFamily="66" charset="0"/>
              </a:rPr>
              <a:t>DZIAŁANIA PREWENCYJNE </a:t>
            </a:r>
            <a:r>
              <a:rPr lang="pl-PL" sz="2000" b="1" dirty="0" smtClean="0">
                <a:latin typeface="Comic Sans MS" panose="030F0702030302020204" pitchFamily="66" charset="0"/>
              </a:rPr>
              <a:t> </a:t>
            </a:r>
            <a:br>
              <a:rPr lang="pl-PL" sz="2000" b="1" dirty="0" smtClean="0">
                <a:latin typeface="Comic Sans MS" panose="030F0702030302020204" pitchFamily="66" charset="0"/>
              </a:rPr>
            </a:br>
            <a:r>
              <a:rPr lang="pl-PL" sz="2000" b="1" dirty="0" smtClean="0">
                <a:latin typeface="Comic Sans MS" panose="030F0702030302020204" pitchFamily="66" charset="0"/>
              </a:rPr>
              <a:t>PROCEDURA NIEBIESKA KARTA </a:t>
            </a:r>
            <a:r>
              <a:rPr lang="pl-PL" sz="2000" b="1" dirty="0">
                <a:latin typeface="Comic Sans MS" panose="030F0702030302020204" pitchFamily="66" charset="0"/>
              </a:rPr>
              <a:t/>
            </a:r>
            <a:br>
              <a:rPr lang="pl-PL" sz="2000" b="1" dirty="0">
                <a:latin typeface="Comic Sans MS" panose="030F0702030302020204" pitchFamily="66" charset="0"/>
              </a:rPr>
            </a:br>
            <a:r>
              <a:rPr lang="pl-PL" sz="2000" b="1" dirty="0" smtClean="0">
                <a:latin typeface="Comic Sans MS" panose="030F0702030302020204" pitchFamily="66" charset="0"/>
              </a:rPr>
              <a:t>zadania dzielnicowego</a:t>
            </a:r>
            <a:endParaRPr lang="pl-PL" sz="2000" dirty="0">
              <a:latin typeface="Comic Sans MS" panose="030F0702030302020204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  </a:t>
            </a:r>
            <a:r>
              <a:rPr lang="pl-PL" sz="2000" b="1" dirty="0">
                <a:latin typeface="Comic Sans MS" panose="030F0702030302020204" pitchFamily="66" charset="0"/>
              </a:rPr>
              <a:t>Po </a:t>
            </a:r>
            <a:r>
              <a:rPr lang="pl-PL" sz="2000" b="1" dirty="0" smtClean="0">
                <a:latin typeface="Comic Sans MS" panose="030F0702030302020204" pitchFamily="66" charset="0"/>
              </a:rPr>
              <a:t>interwencji </a:t>
            </a:r>
            <a:r>
              <a:rPr lang="pl-PL" sz="2000" dirty="0" smtClean="0">
                <a:latin typeface="Comic Sans MS" panose="030F0702030302020204" pitchFamily="66" charset="0"/>
              </a:rPr>
              <a:t>wypełniony </a:t>
            </a:r>
            <a:r>
              <a:rPr lang="pl-PL" sz="2000" dirty="0">
                <a:latin typeface="Comic Sans MS" panose="030F0702030302020204" pitchFamily="66" charset="0"/>
              </a:rPr>
              <a:t>formularz </a:t>
            </a:r>
            <a:r>
              <a:rPr lang="pl-PL" sz="2000" dirty="0" smtClean="0">
                <a:latin typeface="Comic Sans MS" panose="030F0702030302020204" pitchFamily="66" charset="0"/>
              </a:rPr>
              <a:t>„Niebieska Karta - A” </a:t>
            </a:r>
            <a:r>
              <a:rPr lang="pl-PL" sz="2000" b="1" dirty="0">
                <a:latin typeface="Comic Sans MS" panose="030F0702030302020204" pitchFamily="66" charset="0"/>
              </a:rPr>
              <a:t>trafia</a:t>
            </a:r>
            <a:r>
              <a:rPr lang="pl-PL" sz="2000" dirty="0">
                <a:latin typeface="Comic Sans MS" panose="030F0702030302020204" pitchFamily="66" charset="0"/>
              </a:rPr>
              <a:t> </a:t>
            </a:r>
            <a:r>
              <a:rPr lang="pl-PL" sz="2000" b="1" dirty="0">
                <a:latin typeface="Comic Sans MS" panose="030F0702030302020204" pitchFamily="66" charset="0"/>
              </a:rPr>
              <a:t>do dzielnicowego </a:t>
            </a:r>
            <a:r>
              <a:rPr lang="pl-PL" sz="2000" dirty="0" smtClean="0">
                <a:latin typeface="Comic Sans MS" panose="030F0702030302020204" pitchFamily="66" charset="0"/>
              </a:rPr>
              <a:t>rejonu, zgodnego z </a:t>
            </a:r>
            <a:r>
              <a:rPr lang="pl-PL" sz="2000" b="1" dirty="0" smtClean="0">
                <a:latin typeface="Comic Sans MS" panose="030F0702030302020204" pitchFamily="66" charset="0"/>
              </a:rPr>
              <a:t>miejscem zamieszkania osoby </a:t>
            </a:r>
            <a:r>
              <a:rPr lang="pl-PL" sz="2000" dirty="0" smtClean="0">
                <a:latin typeface="Comic Sans MS" panose="030F0702030302020204" pitchFamily="66" charset="0"/>
              </a:rPr>
              <a:t>dotkniętej przemocą</a:t>
            </a:r>
            <a:r>
              <a:rPr lang="pl-PL" sz="2000" b="1" dirty="0" smtClean="0">
                <a:latin typeface="Comic Sans MS" panose="030F0702030302020204" pitchFamily="66" charset="0"/>
              </a:rPr>
              <a:t>.</a:t>
            </a:r>
          </a:p>
          <a:p>
            <a:pPr marL="0" indent="0" algn="just">
              <a:buNone/>
            </a:pPr>
            <a:r>
              <a:rPr lang="pl-PL" sz="2000" dirty="0" smtClean="0">
                <a:latin typeface="Comic Sans MS" panose="030F0702030302020204" pitchFamily="66" charset="0"/>
              </a:rPr>
              <a:t> </a:t>
            </a:r>
            <a:r>
              <a:rPr lang="pl-PL" sz="2000" dirty="0">
                <a:latin typeface="Comic Sans MS" panose="030F0702030302020204" pitchFamily="66" charset="0"/>
              </a:rPr>
              <a:t>Dzielnicowy po otrzymaniu </a:t>
            </a:r>
            <a:r>
              <a:rPr lang="pl-PL" sz="2000" dirty="0" smtClean="0">
                <a:latin typeface="Comic Sans MS" panose="030F0702030302020204" pitchFamily="66" charset="0"/>
              </a:rPr>
              <a:t>„Niebieskiej Karty” </a:t>
            </a:r>
            <a:r>
              <a:rPr lang="pl-PL" sz="2000" b="1" dirty="0">
                <a:latin typeface="Comic Sans MS" panose="030F0702030302020204" pitchFamily="66" charset="0"/>
              </a:rPr>
              <a:t>zobowiązany jest </a:t>
            </a:r>
            <a:r>
              <a:rPr lang="pl-PL" sz="2000" b="1" dirty="0" smtClean="0">
                <a:latin typeface="Comic Sans MS" panose="030F0702030302020204" pitchFamily="66" charset="0"/>
              </a:rPr>
              <a:t>do:</a:t>
            </a:r>
          </a:p>
          <a:p>
            <a:pPr algn="just">
              <a:buFontTx/>
              <a:buChar char="-"/>
            </a:pPr>
            <a:r>
              <a:rPr lang="pl-PL" sz="2000" dirty="0" smtClean="0">
                <a:latin typeface="Comic Sans MS" panose="030F0702030302020204" pitchFamily="66" charset="0"/>
              </a:rPr>
              <a:t>kontaktu </a:t>
            </a:r>
            <a:r>
              <a:rPr lang="pl-PL" sz="2000" dirty="0">
                <a:latin typeface="Comic Sans MS" panose="030F0702030302020204" pitchFamily="66" charset="0"/>
              </a:rPr>
              <a:t>z rodziną, w której wystąpiła </a:t>
            </a:r>
            <a:r>
              <a:rPr lang="pl-PL" sz="2000" dirty="0" smtClean="0">
                <a:latin typeface="Comic Sans MS" panose="030F0702030302020204" pitchFamily="66" charset="0"/>
              </a:rPr>
              <a:t>przemoc, </a:t>
            </a:r>
          </a:p>
          <a:p>
            <a:pPr algn="just">
              <a:buFontTx/>
              <a:buChar char="-"/>
            </a:pPr>
            <a:r>
              <a:rPr lang="pl-PL" sz="2000" dirty="0" smtClean="0">
                <a:latin typeface="Comic Sans MS" panose="030F0702030302020204" pitchFamily="66" charset="0"/>
              </a:rPr>
              <a:t>systematycznych wizyt w rodziny, </a:t>
            </a:r>
          </a:p>
          <a:p>
            <a:pPr algn="just">
              <a:buFontTx/>
              <a:buChar char="-"/>
            </a:pPr>
            <a:r>
              <a:rPr lang="pl-PL" sz="2000" dirty="0" smtClean="0">
                <a:latin typeface="Comic Sans MS" panose="030F0702030302020204" pitchFamily="66" charset="0"/>
              </a:rPr>
              <a:t>podejmowanie </a:t>
            </a:r>
            <a:r>
              <a:rPr lang="pl-PL" sz="2000" dirty="0">
                <a:latin typeface="Comic Sans MS" panose="030F0702030302020204" pitchFamily="66" charset="0"/>
              </a:rPr>
              <a:t>działań prewencyjnych </a:t>
            </a:r>
            <a:r>
              <a:rPr lang="pl-PL" sz="2000" dirty="0" smtClean="0">
                <a:latin typeface="Comic Sans MS" panose="030F0702030302020204" pitchFamily="66" charset="0"/>
              </a:rPr>
              <a:t>- rozmów profilaktycznych,</a:t>
            </a:r>
          </a:p>
          <a:p>
            <a:pPr algn="just">
              <a:buFontTx/>
              <a:buChar char="-"/>
            </a:pPr>
            <a:r>
              <a:rPr lang="pl-PL" sz="2000" dirty="0" smtClean="0">
                <a:latin typeface="Comic Sans MS" panose="030F0702030302020204" pitchFamily="66" charset="0"/>
              </a:rPr>
              <a:t>nawiązania współpracy z </a:t>
            </a:r>
            <a:r>
              <a:rPr lang="pl-PL" sz="2000" dirty="0">
                <a:latin typeface="Comic Sans MS" panose="030F0702030302020204" pitchFamily="66" charset="0"/>
              </a:rPr>
              <a:t>instytucjami i organizacjami zajmującymi się udzielaniem wsparcia </a:t>
            </a:r>
            <a:r>
              <a:rPr lang="pl-PL" sz="2000" dirty="0" smtClean="0">
                <a:latin typeface="Comic Sans MS" panose="030F0702030302020204" pitchFamily="66" charset="0"/>
              </a:rPr>
              <a:t>i </a:t>
            </a:r>
            <a:r>
              <a:rPr lang="pl-PL" sz="2000" dirty="0">
                <a:latin typeface="Comic Sans MS" panose="030F0702030302020204" pitchFamily="66" charset="0"/>
              </a:rPr>
              <a:t>pomocy osobom doświadczającym </a:t>
            </a:r>
            <a:r>
              <a:rPr lang="pl-PL" sz="2000" dirty="0" smtClean="0">
                <a:latin typeface="Comic Sans MS" panose="030F0702030302020204" pitchFamily="66" charset="0"/>
              </a:rPr>
              <a:t>przemocy - zespoły interdyscyplinarne i grupy robocze. </a:t>
            </a:r>
            <a:endParaRPr lang="pl-PL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262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000" dirty="0" smtClean="0">
                <a:latin typeface="Comic Sans MS" panose="030F0702030302020204" pitchFamily="66" charset="0"/>
              </a:rPr>
              <a:t>MAŁOPOLSKA POLICJA</a:t>
            </a:r>
            <a:br>
              <a:rPr lang="pl-PL" sz="2000" dirty="0" smtClean="0">
                <a:latin typeface="Comic Sans MS" panose="030F0702030302020204" pitchFamily="66" charset="0"/>
              </a:rPr>
            </a:br>
            <a:r>
              <a:rPr lang="pl-PL" sz="2000" b="1" dirty="0" smtClean="0">
                <a:latin typeface="Comic Sans MS" panose="030F0702030302020204" pitchFamily="66" charset="0"/>
              </a:rPr>
              <a:t>OSOBY DOTKNIĘTE PRZEMOCĄ – NIEBIESKA KARTA</a:t>
            </a:r>
            <a:endParaRPr lang="pl-PL" sz="2000" b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58833"/>
              </p:ext>
            </p:extLst>
          </p:nvPr>
        </p:nvGraphicFramePr>
        <p:xfrm>
          <a:off x="457200" y="1600200"/>
          <a:ext cx="8229599" cy="4669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855414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KOBIETY</a:t>
                      </a:r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MĘŻCZYŹNI</a:t>
                      </a:r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MAŁOLETNI</a:t>
                      </a:r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855414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smtClean="0"/>
                        <a:t>do 65 roku życia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smtClean="0"/>
                        <a:t>po 65 roku życia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smtClean="0"/>
                        <a:t>do 65 roku życia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smtClean="0"/>
                        <a:t>po 65 roku życia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b="1" dirty="0" smtClean="0"/>
                    </a:p>
                    <a:p>
                      <a:r>
                        <a:rPr lang="pl-PL" sz="1600" b="1" dirty="0" smtClean="0"/>
                        <a:t>dziewczęta</a:t>
                      </a:r>
                      <a:endParaRPr lang="pl-PL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b="1" dirty="0" smtClean="0"/>
                    </a:p>
                    <a:p>
                      <a:r>
                        <a:rPr lang="pl-PL" b="1" dirty="0" smtClean="0"/>
                        <a:t>chłopcy</a:t>
                      </a:r>
                      <a:endParaRPr lang="pl-PL" b="1" dirty="0"/>
                    </a:p>
                  </a:txBody>
                  <a:tcPr/>
                </a:tc>
              </a:tr>
              <a:tr h="855414"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   </a:t>
                      </a:r>
                      <a:r>
                        <a:rPr lang="pl-PL" b="1" dirty="0" smtClean="0"/>
                        <a:t>2017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3849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548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679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125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683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740</a:t>
                      </a:r>
                      <a:endParaRPr lang="pl-PL" dirty="0"/>
                    </a:p>
                  </a:txBody>
                  <a:tcPr/>
                </a:tc>
              </a:tr>
              <a:tr h="855414"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  </a:t>
                      </a:r>
                      <a:r>
                        <a:rPr lang="pl-PL" b="1" dirty="0" smtClean="0"/>
                        <a:t>2018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3428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478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618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115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585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562</a:t>
                      </a:r>
                      <a:endParaRPr lang="pl-PL" dirty="0"/>
                    </a:p>
                  </a:txBody>
                  <a:tcPr/>
                </a:tc>
              </a:tr>
              <a:tr h="855414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od stycznia do maja </a:t>
                      </a:r>
                      <a:r>
                        <a:rPr lang="pl-PL" b="1" dirty="0" smtClean="0"/>
                        <a:t>2019 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1370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218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262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47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229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242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47378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sz="2700" b="1" dirty="0" smtClean="0">
                <a:latin typeface="Comic Sans MS" panose="030F0702030302020204" pitchFamily="66" charset="0"/>
              </a:rPr>
              <a:t/>
            </a:r>
            <a:br>
              <a:rPr lang="pl-PL" sz="2700" b="1" dirty="0" smtClean="0">
                <a:latin typeface="Comic Sans MS" panose="030F0702030302020204" pitchFamily="66" charset="0"/>
              </a:rPr>
            </a:br>
            <a:r>
              <a:rPr lang="pl-PL" sz="2700" b="1" dirty="0">
                <a:latin typeface="Comic Sans MS" panose="030F0702030302020204" pitchFamily="66" charset="0"/>
              </a:rPr>
              <a:t/>
            </a:r>
            <a:br>
              <a:rPr lang="pl-PL" sz="2700" b="1" dirty="0">
                <a:latin typeface="Comic Sans MS" panose="030F0702030302020204" pitchFamily="66" charset="0"/>
              </a:rPr>
            </a:br>
            <a:r>
              <a:rPr lang="pl-PL" sz="2700" b="1" dirty="0" smtClean="0">
                <a:latin typeface="Comic Sans MS" panose="030F0702030302020204" pitchFamily="66" charset="0"/>
              </a:rPr>
              <a:t>DZIAŁANIA </a:t>
            </a:r>
            <a:r>
              <a:rPr lang="pl-PL" sz="2700" b="1" dirty="0">
                <a:latin typeface="Comic Sans MS" panose="030F0702030302020204" pitchFamily="66" charset="0"/>
              </a:rPr>
              <a:t>PREWENCYJNE </a:t>
            </a:r>
            <a:r>
              <a:rPr lang="pl-PL" sz="2700" b="1" dirty="0" smtClean="0">
                <a:latin typeface="Comic Sans MS" panose="030F0702030302020204" pitchFamily="66" charset="0"/>
              </a:rPr>
              <a:t/>
            </a:r>
            <a:br>
              <a:rPr lang="pl-PL" sz="2700" b="1" dirty="0" smtClean="0">
                <a:latin typeface="Comic Sans MS" panose="030F0702030302020204" pitchFamily="66" charset="0"/>
              </a:rPr>
            </a:br>
            <a:r>
              <a:rPr lang="pl-PL" sz="2700" b="1" dirty="0" smtClean="0">
                <a:latin typeface="Comic Sans MS" panose="030F0702030302020204" pitchFamily="66" charset="0"/>
              </a:rPr>
              <a:t> </a:t>
            </a:r>
            <a:r>
              <a:rPr lang="pl-PL" sz="2700" b="1" dirty="0">
                <a:latin typeface="Comic Sans MS" panose="030F0702030302020204" pitchFamily="66" charset="0"/>
              </a:rPr>
              <a:t>PROCEDURA </a:t>
            </a:r>
            <a:r>
              <a:rPr lang="pl-PL" sz="2700" b="1" dirty="0" smtClean="0">
                <a:latin typeface="Comic Sans MS" panose="030F0702030302020204" pitchFamily="66" charset="0"/>
              </a:rPr>
              <a:t>NIEBIESKA KARTA </a:t>
            </a:r>
            <a:r>
              <a:rPr lang="pl-PL" b="1" dirty="0">
                <a:latin typeface="Comic Sans MS" panose="030F0702030302020204" pitchFamily="66" charset="0"/>
              </a:rPr>
              <a:t/>
            </a:r>
            <a:br>
              <a:rPr lang="pl-PL" b="1" dirty="0">
                <a:latin typeface="Comic Sans MS" panose="030F0702030302020204" pitchFamily="66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None/>
              <a:defRPr/>
            </a:pPr>
            <a:endParaRPr lang="pl-PL" dirty="0">
              <a:solidFill>
                <a:srgbClr val="000000"/>
              </a:solidFill>
              <a:latin typeface="Arial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r>
              <a:rPr lang="pl-PL" sz="24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Po wypełnieniu formularza „Niebieska Karta – A” osobie, co do której istnieje podejrzenie, że jest dotknięta przemocą w rodzinie, przekazuje się formularz </a:t>
            </a:r>
            <a:r>
              <a:rPr lang="pl-PL" sz="24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„Niebieska Karta – B”.</a:t>
            </a: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pl-PL" sz="24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r>
              <a:rPr lang="pl-PL" sz="24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Niezwłocznie</a:t>
            </a:r>
            <a:r>
              <a:rPr lang="pl-PL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, nie później niż </a:t>
            </a:r>
            <a:r>
              <a:rPr lang="pl-PL" sz="2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w terminie 7 dni od dnia wszczęcia </a:t>
            </a:r>
            <a:r>
              <a:rPr lang="pl-PL" sz="24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procedury, </a:t>
            </a:r>
            <a:r>
              <a:rPr lang="pl-PL" sz="24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oryginał</a:t>
            </a:r>
            <a:r>
              <a:rPr lang="pl-PL" sz="24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l-PL" sz="24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wypełnionego </a:t>
            </a:r>
            <a:r>
              <a:rPr lang="pl-PL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formularza „Niebieska Karta – A” </a:t>
            </a:r>
            <a:r>
              <a:rPr lang="pl-PL" sz="24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przekazuje się do </a:t>
            </a:r>
            <a:r>
              <a:rPr lang="pl-PL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przewodniczącego zespołu </a:t>
            </a:r>
            <a:r>
              <a:rPr lang="pl-PL" sz="24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interdyscyplinarnego, przy Ośrodku Pomocy Społecznej zgodnego z miejscem zamieszkania osoby dotkniętej przemocą.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55976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pl-PL" sz="2400" b="1" dirty="0" smtClean="0">
                <a:latin typeface="Comic Sans MS" panose="030F0702030302020204" pitchFamily="66" charset="0"/>
              </a:rPr>
              <a:t/>
            </a:r>
            <a:br>
              <a:rPr lang="pl-PL" sz="2400" b="1" dirty="0" smtClean="0">
                <a:latin typeface="Comic Sans MS" panose="030F0702030302020204" pitchFamily="66" charset="0"/>
              </a:rPr>
            </a:br>
            <a:r>
              <a:rPr lang="pl-PL" sz="2400" b="1" dirty="0" smtClean="0">
                <a:latin typeface="Comic Sans MS" panose="030F0702030302020204" pitchFamily="66" charset="0"/>
              </a:rPr>
              <a:t>DZIAŁANIA </a:t>
            </a:r>
            <a:r>
              <a:rPr lang="pl-PL" sz="2400" b="1" dirty="0">
                <a:latin typeface="Comic Sans MS" panose="030F0702030302020204" pitchFamily="66" charset="0"/>
              </a:rPr>
              <a:t>PREWENCYJNE - PROCEDURA NIEBIESKIEJ KARTY </a:t>
            </a:r>
            <a:br>
              <a:rPr lang="pl-PL" sz="2400" b="1" dirty="0">
                <a:latin typeface="Comic Sans MS" panose="030F0702030302020204" pitchFamily="66" charset="0"/>
              </a:rPr>
            </a:b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pl-PL" b="1" dirty="0" smtClean="0">
                <a:latin typeface="Arial" charset="0"/>
              </a:rPr>
              <a:t> </a:t>
            </a:r>
            <a:r>
              <a:rPr lang="pl-PL" sz="2400" b="1" dirty="0">
                <a:latin typeface="Comic Sans MS" panose="030F0702030302020204" pitchFamily="66" charset="0"/>
              </a:rPr>
              <a:t>Zakończenie procedury NK następuje </a:t>
            </a:r>
            <a:r>
              <a:rPr lang="pl-PL" sz="2400" b="1" dirty="0" smtClean="0">
                <a:latin typeface="Comic Sans MS" panose="030F0702030302020204" pitchFamily="66" charset="0"/>
              </a:rPr>
              <a:t/>
            </a:r>
            <a:br>
              <a:rPr lang="pl-PL" sz="2400" b="1" dirty="0" smtClean="0">
                <a:latin typeface="Comic Sans MS" panose="030F0702030302020204" pitchFamily="66" charset="0"/>
              </a:rPr>
            </a:br>
            <a:r>
              <a:rPr lang="pl-PL" sz="2400" b="1" dirty="0" smtClean="0">
                <a:latin typeface="Comic Sans MS" panose="030F0702030302020204" pitchFamily="66" charset="0"/>
              </a:rPr>
              <a:t>w </a:t>
            </a:r>
            <a:r>
              <a:rPr lang="pl-PL" sz="2400" b="1" dirty="0">
                <a:latin typeface="Comic Sans MS" panose="030F0702030302020204" pitchFamily="66" charset="0"/>
              </a:rPr>
              <a:t>przypadku</a:t>
            </a:r>
            <a:r>
              <a:rPr lang="pl-PL" sz="2400" dirty="0">
                <a:latin typeface="Comic Sans MS" panose="030F0702030302020204" pitchFamily="66" charset="0"/>
              </a:rPr>
              <a:t>:</a:t>
            </a:r>
          </a:p>
          <a:p>
            <a:pPr marL="514350" indent="-514350">
              <a:buAutoNum type="arabicPeriod"/>
              <a:defRPr/>
            </a:pPr>
            <a:r>
              <a:rPr lang="pl-PL" sz="2400" dirty="0" smtClean="0">
                <a:latin typeface="Comic Sans MS" panose="030F0702030302020204" pitchFamily="66" charset="0"/>
              </a:rPr>
              <a:t>Ustania </a:t>
            </a:r>
            <a:r>
              <a:rPr lang="pl-PL" sz="2400" dirty="0">
                <a:latin typeface="Comic Sans MS" panose="030F0702030302020204" pitchFamily="66" charset="0"/>
              </a:rPr>
              <a:t>przemocy w rodzinie i uzasadnionego przypuszczenia </a:t>
            </a:r>
            <a:r>
              <a:rPr lang="pl-PL" sz="2400" dirty="0" smtClean="0">
                <a:latin typeface="Comic Sans MS" panose="030F0702030302020204" pitchFamily="66" charset="0"/>
              </a:rPr>
              <a:t>o </a:t>
            </a:r>
            <a:r>
              <a:rPr lang="pl-PL" sz="2400" dirty="0">
                <a:latin typeface="Comic Sans MS" panose="030F0702030302020204" pitchFamily="66" charset="0"/>
              </a:rPr>
              <a:t>zaprzestaniu dalszego stosowania przemocy w rodzinie oraz po zrealizowaniu indywidualnego planu </a:t>
            </a:r>
            <a:r>
              <a:rPr lang="pl-PL" sz="2400" dirty="0" smtClean="0">
                <a:latin typeface="Comic Sans MS" panose="030F0702030302020204" pitchFamily="66" charset="0"/>
              </a:rPr>
              <a:t>pomocy.</a:t>
            </a:r>
          </a:p>
          <a:p>
            <a:pPr marL="0" indent="0">
              <a:buNone/>
              <a:defRPr/>
            </a:pPr>
            <a:endParaRPr lang="pl-PL" sz="2400" dirty="0">
              <a:latin typeface="Comic Sans MS" panose="030F0702030302020204" pitchFamily="66" charset="0"/>
            </a:endParaRPr>
          </a:p>
          <a:p>
            <a:pPr>
              <a:buNone/>
              <a:defRPr/>
            </a:pPr>
            <a:r>
              <a:rPr lang="pl-PL" sz="2400" dirty="0">
                <a:latin typeface="Comic Sans MS" panose="030F0702030302020204" pitchFamily="66" charset="0"/>
              </a:rPr>
              <a:t>2</a:t>
            </a:r>
            <a:r>
              <a:rPr lang="pl-PL" sz="2400" dirty="0" smtClean="0">
                <a:latin typeface="Comic Sans MS" panose="030F0702030302020204" pitchFamily="66" charset="0"/>
              </a:rPr>
              <a:t>. </a:t>
            </a:r>
            <a:r>
              <a:rPr lang="pl-PL" sz="2400" dirty="0">
                <a:latin typeface="Comic Sans MS" panose="030F0702030302020204" pitchFamily="66" charset="0"/>
              </a:rPr>
              <a:t>Rozstrzygnięcia o braku zasadności </a:t>
            </a:r>
            <a:r>
              <a:rPr lang="pl-PL" sz="2400" dirty="0" smtClean="0">
                <a:latin typeface="Comic Sans MS" panose="030F0702030302020204" pitchFamily="66" charset="0"/>
              </a:rPr>
              <a:t>podejmowanych działań, np. śmierć sprawcy.</a:t>
            </a:r>
            <a:endParaRPr lang="pl-PL" sz="2400" dirty="0">
              <a:latin typeface="Comic Sans MS" panose="030F0702030302020204" pitchFamily="66" charset="0"/>
            </a:endParaRPr>
          </a:p>
          <a:p>
            <a:pPr>
              <a:buNone/>
              <a:defRPr/>
            </a:pPr>
            <a:endParaRPr lang="pl-PL" sz="2400" dirty="0">
              <a:latin typeface="Comic Sans MS" panose="030F0702030302020204" pitchFamily="66" charset="0"/>
            </a:endParaRPr>
          </a:p>
          <a:p>
            <a:pPr>
              <a:buNone/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57688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 smtClean="0">
                <a:latin typeface="Comic Sans MS" panose="030F0702030302020204" pitchFamily="66" charset="0"/>
              </a:rPr>
              <a:t>DZIAŁANIA  PROCESOWE</a:t>
            </a:r>
            <a:endParaRPr lang="pl-PL" sz="2400" b="1" dirty="0">
              <a:latin typeface="Comic Sans MS" panose="030F0702030302020204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pl-PL" sz="2000" dirty="0" smtClean="0"/>
              <a:t>	</a:t>
            </a:r>
            <a:r>
              <a:rPr lang="pl-PL" sz="7200" dirty="0" smtClean="0">
                <a:latin typeface="Comic Sans MS" panose="030F0702030302020204" pitchFamily="66" charset="0"/>
              </a:rPr>
              <a:t>Policja równocześnie z podejmowaniem działań prewencyjnych w zakresie przeciwdziałania przemocy w rodzinie podejmuje </a:t>
            </a:r>
            <a:r>
              <a:rPr lang="pl-PL" sz="7200" b="1" dirty="0" smtClean="0">
                <a:latin typeface="Comic Sans MS" panose="030F0702030302020204" pitchFamily="66" charset="0"/>
              </a:rPr>
              <a:t>działania procesowe</a:t>
            </a:r>
            <a:r>
              <a:rPr lang="pl-PL" sz="7200" dirty="0" smtClean="0">
                <a:latin typeface="Comic Sans MS" panose="030F0702030302020204" pitchFamily="66" charset="0"/>
              </a:rPr>
              <a:t>, których celem jest ocena zgromadzonych materiałów, pod kątem czy nie zachodzi przestępstwo przeciwko rodzinie.</a:t>
            </a:r>
          </a:p>
          <a:p>
            <a:pPr marL="0" indent="0" algn="just">
              <a:buNone/>
            </a:pPr>
            <a:endParaRPr lang="pl-PL" sz="72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pl-PL" sz="7200" dirty="0" smtClean="0">
                <a:latin typeface="Comic Sans MS" panose="030F0702030302020204" pitchFamily="66" charset="0"/>
              </a:rPr>
              <a:t>	Przemoc zgodnie </a:t>
            </a:r>
            <a:r>
              <a:rPr lang="pl-PL" sz="7200" dirty="0">
                <a:latin typeface="Comic Sans MS" panose="030F0702030302020204" pitchFamily="66" charset="0"/>
              </a:rPr>
              <a:t>z </a:t>
            </a:r>
            <a:r>
              <a:rPr lang="pl-PL" sz="7200" b="1" dirty="0">
                <a:latin typeface="Comic Sans MS" panose="030F0702030302020204" pitchFamily="66" charset="0"/>
              </a:rPr>
              <a:t>Kodeksem Karnym </a:t>
            </a:r>
            <a:r>
              <a:rPr lang="pl-PL" sz="7200" dirty="0">
                <a:latin typeface="Comic Sans MS" panose="030F0702030302020204" pitchFamily="66" charset="0"/>
              </a:rPr>
              <a:t>(Ustawa Kodeks karny z 6 czerwca 1997 r. </a:t>
            </a:r>
            <a:r>
              <a:rPr lang="pl-PL" sz="7200" dirty="0" err="1">
                <a:latin typeface="Comic Sans MS" panose="030F0702030302020204" pitchFamily="66" charset="0"/>
              </a:rPr>
              <a:t>Dz.U</a:t>
            </a:r>
            <a:r>
              <a:rPr lang="pl-PL" sz="7200" dirty="0">
                <a:latin typeface="Comic Sans MS" panose="030F0702030302020204" pitchFamily="66" charset="0"/>
              </a:rPr>
              <a:t>. 1997 nr 88 poz. 553</a:t>
            </a:r>
            <a:r>
              <a:rPr lang="pl-PL" sz="7200" dirty="0" smtClean="0">
                <a:latin typeface="Comic Sans MS" panose="030F0702030302020204" pitchFamily="66" charset="0"/>
              </a:rPr>
              <a:t>) </a:t>
            </a:r>
            <a:r>
              <a:rPr lang="pl-PL" sz="7200" b="1" dirty="0" smtClean="0">
                <a:latin typeface="Comic Sans MS" panose="030F0702030302020204" pitchFamily="66" charset="0"/>
              </a:rPr>
              <a:t>może </a:t>
            </a:r>
            <a:r>
              <a:rPr lang="pl-PL" sz="7200" b="1" dirty="0">
                <a:latin typeface="Comic Sans MS" panose="030F0702030302020204" pitchFamily="66" charset="0"/>
              </a:rPr>
              <a:t>przybierać </a:t>
            </a:r>
            <a:r>
              <a:rPr lang="pl-PL" sz="7200" b="1" dirty="0" smtClean="0">
                <a:latin typeface="Comic Sans MS" panose="030F0702030302020204" pitchFamily="66" charset="0"/>
              </a:rPr>
              <a:t>formę znęcania się:</a:t>
            </a:r>
          </a:p>
          <a:p>
            <a:pPr marL="0" indent="0">
              <a:buNone/>
            </a:pPr>
            <a:r>
              <a:rPr lang="pl-PL" sz="7200" b="1" dirty="0" smtClean="0">
                <a:latin typeface="Comic Sans MS" panose="030F0702030302020204" pitchFamily="66" charset="0"/>
              </a:rPr>
              <a:t>Art</a:t>
            </a:r>
            <a:r>
              <a:rPr lang="pl-PL" sz="7200" b="1" dirty="0">
                <a:latin typeface="Comic Sans MS" panose="030F0702030302020204" pitchFamily="66" charset="0"/>
              </a:rPr>
              <a:t>. </a:t>
            </a:r>
            <a:r>
              <a:rPr lang="pl-PL" sz="7200" b="1" dirty="0" smtClean="0">
                <a:latin typeface="Comic Sans MS" panose="030F0702030302020204" pitchFamily="66" charset="0"/>
              </a:rPr>
              <a:t>207</a:t>
            </a:r>
            <a:r>
              <a:rPr lang="pl-PL" sz="7200" dirty="0">
                <a:latin typeface="Comic Sans MS" panose="030F0702030302020204" pitchFamily="66" charset="0"/>
              </a:rPr>
              <a:t/>
            </a:r>
            <a:br>
              <a:rPr lang="pl-PL" sz="7200" dirty="0">
                <a:latin typeface="Comic Sans MS" panose="030F0702030302020204" pitchFamily="66" charset="0"/>
              </a:rPr>
            </a:br>
            <a:r>
              <a:rPr lang="pl-PL" sz="7200" dirty="0">
                <a:latin typeface="Comic Sans MS" panose="030F0702030302020204" pitchFamily="66" charset="0"/>
              </a:rPr>
              <a:t>§ 1. Kto znęca się fizycznie lub psychicznie nad osobą najbliższą lub nad inną osobą pozostającą w stałym lub przemijającym stosunku zależności od sprawcy albo nad małoletnim lub osobą nieporadną ze względu na jej stan psychiczny lub fizyczny,  podlega karze pozbawienia wolności od 3 miesięcy do lat 5.</a:t>
            </a:r>
          </a:p>
          <a:p>
            <a:pPr marL="0" indent="0">
              <a:buNone/>
            </a:pPr>
            <a:r>
              <a:rPr lang="pl-PL" sz="7200" dirty="0">
                <a:latin typeface="Comic Sans MS" panose="030F0702030302020204" pitchFamily="66" charset="0"/>
              </a:rPr>
              <a:t>§ 2. Jeżeli czyn określony w § 1 połączony jest ze stosowaniem szczególnego okrucieństwa, sprawca podlega karze pozbawienia wolności od roku do lat 10. </a:t>
            </a:r>
          </a:p>
          <a:p>
            <a:pPr marL="0" indent="0">
              <a:buNone/>
            </a:pPr>
            <a:r>
              <a:rPr lang="pl-PL" sz="7200" dirty="0">
                <a:latin typeface="Comic Sans MS" panose="030F0702030302020204" pitchFamily="66" charset="0"/>
              </a:rPr>
              <a:t>§ 3. Jeżeli następstwem czynu określonego w § 1 lub 2 jest targnięcie się pokrzywdzonego na własne życie, sprawca podlega karze pozbawienia wolności od lat 2 do 12.</a:t>
            </a:r>
          </a:p>
          <a:p>
            <a:pPr marL="0" indent="0">
              <a:buNone/>
            </a:pPr>
            <a:r>
              <a:rPr lang="pl-PL" sz="7200" dirty="0" smtClean="0"/>
              <a:t>.</a:t>
            </a:r>
            <a:endParaRPr lang="pl-PL" sz="7200" dirty="0"/>
          </a:p>
          <a:p>
            <a:pPr marL="0" indent="0">
              <a:buNone/>
            </a:pPr>
            <a:r>
              <a:rPr lang="pl-PL" sz="7200" dirty="0"/>
              <a:t> </a:t>
            </a:r>
          </a:p>
          <a:p>
            <a:pPr marL="0" indent="0" algn="just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1709900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/>
              <a:t>DZIAŁANIA  PROCESOWE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>
                <a:latin typeface="Comic Sans MS" panose="030F0702030302020204" pitchFamily="66" charset="0"/>
              </a:rPr>
              <a:t>Przestępstwo znęcania się nad najbliższymi </a:t>
            </a:r>
            <a:r>
              <a:rPr lang="pl-PL" sz="1800" b="1" dirty="0">
                <a:latin typeface="Comic Sans MS" panose="030F0702030302020204" pitchFamily="66" charset="0"/>
              </a:rPr>
              <a:t>(art. 207 k.k.) </a:t>
            </a:r>
            <a:r>
              <a:rPr lang="pl-PL" sz="1800" b="1" dirty="0" smtClean="0">
                <a:latin typeface="Comic Sans MS" panose="030F0702030302020204" pitchFamily="66" charset="0"/>
              </a:rPr>
              <a:t>jest ścigane </a:t>
            </a:r>
            <a:br>
              <a:rPr lang="pl-PL" sz="1800" b="1" dirty="0" smtClean="0">
                <a:latin typeface="Comic Sans MS" panose="030F0702030302020204" pitchFamily="66" charset="0"/>
              </a:rPr>
            </a:br>
            <a:r>
              <a:rPr lang="pl-PL" sz="1800" b="1" dirty="0" smtClean="0">
                <a:latin typeface="Comic Sans MS" panose="030F0702030302020204" pitchFamily="66" charset="0"/>
              </a:rPr>
              <a:t>z urzędu. </a:t>
            </a:r>
          </a:p>
          <a:p>
            <a:pPr marL="0" indent="0" algn="just">
              <a:buNone/>
            </a:pPr>
            <a:r>
              <a:rPr lang="pl-PL" sz="1800" dirty="0" smtClean="0">
                <a:latin typeface="Comic Sans MS" panose="030F0702030302020204" pitchFamily="66" charset="0"/>
              </a:rPr>
              <a:t>	Nie jest wymagane przyjęcie zawiadomienia o przestępstwie od osoby pokrzywdzonej lub członka rodziny. Na podstawie zgromadzonych przez policje materiałów (w tym „Niebieskich Kart”) oraz informacji własnych, policja ma możliwość podjęcia decyzji o przeprowadzeniu :</a:t>
            </a:r>
          </a:p>
          <a:p>
            <a:pPr>
              <a:buFontTx/>
              <a:buChar char="-"/>
            </a:pPr>
            <a:r>
              <a:rPr lang="pl-PL" sz="1800" dirty="0" smtClean="0">
                <a:latin typeface="Comic Sans MS" panose="030F0702030302020204" pitchFamily="66" charset="0"/>
              </a:rPr>
              <a:t>czynności </a:t>
            </a:r>
            <a:r>
              <a:rPr lang="pl-PL" sz="1800" dirty="0">
                <a:latin typeface="Comic Sans MS" panose="030F0702030302020204" pitchFamily="66" charset="0"/>
              </a:rPr>
              <a:t>sprawdzających lub,</a:t>
            </a:r>
          </a:p>
          <a:p>
            <a:pPr>
              <a:buFontTx/>
              <a:buChar char="-"/>
            </a:pPr>
            <a:r>
              <a:rPr lang="pl-PL" sz="1800" dirty="0">
                <a:latin typeface="Comic Sans MS" panose="030F0702030302020204" pitchFamily="66" charset="0"/>
              </a:rPr>
              <a:t>wszczęciu postępowania przygotowawczego, (niezależnie od woli osoby pokrzywdzonej), </a:t>
            </a:r>
          </a:p>
          <a:p>
            <a:pPr marL="0" indent="0">
              <a:buNone/>
            </a:pPr>
            <a:endParaRPr lang="pl-PL" sz="18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pl-PL" sz="1800" dirty="0">
                <a:latin typeface="Comic Sans MS" panose="030F0702030302020204" pitchFamily="66" charset="0"/>
              </a:rPr>
              <a:t>	</a:t>
            </a:r>
            <a:r>
              <a:rPr lang="pl-PL" sz="1800" b="1" dirty="0">
                <a:latin typeface="Comic Sans MS" panose="030F0702030302020204" pitchFamily="66" charset="0"/>
              </a:rPr>
              <a:t> Jednakże</a:t>
            </a:r>
            <a:r>
              <a:rPr lang="pl-PL" sz="1800" dirty="0">
                <a:latin typeface="Comic Sans MS" panose="030F0702030302020204" pitchFamily="66" charset="0"/>
              </a:rPr>
              <a:t>, </a:t>
            </a:r>
            <a:r>
              <a:rPr lang="pl-PL" sz="1800" b="1" dirty="0">
                <a:latin typeface="Comic Sans MS" panose="030F0702030302020204" pitchFamily="66" charset="0"/>
              </a:rPr>
              <a:t>brak woli osoby pokrzywdzonej </a:t>
            </a:r>
            <a:r>
              <a:rPr lang="pl-PL" sz="1800" b="1" dirty="0" smtClean="0">
                <a:latin typeface="Comic Sans MS" panose="030F0702030302020204" pitchFamily="66" charset="0"/>
              </a:rPr>
              <a:t>do </a:t>
            </a:r>
            <a:r>
              <a:rPr lang="pl-PL" sz="1800" b="1" dirty="0">
                <a:latin typeface="Comic Sans MS" panose="030F0702030302020204" pitchFamily="66" charset="0"/>
              </a:rPr>
              <a:t>współpracy </a:t>
            </a:r>
            <a:r>
              <a:rPr lang="pl-PL" sz="1800" b="1" dirty="0" smtClean="0">
                <a:latin typeface="Comic Sans MS" panose="030F0702030302020204" pitchFamily="66" charset="0"/>
              </a:rPr>
              <a:t/>
            </a:r>
            <a:br>
              <a:rPr lang="pl-PL" sz="1800" b="1" dirty="0" smtClean="0">
                <a:latin typeface="Comic Sans MS" panose="030F0702030302020204" pitchFamily="66" charset="0"/>
              </a:rPr>
            </a:br>
            <a:r>
              <a:rPr lang="pl-PL" sz="1800" b="1" dirty="0" smtClean="0">
                <a:latin typeface="Comic Sans MS" panose="030F0702030302020204" pitchFamily="66" charset="0"/>
              </a:rPr>
              <a:t>z </a:t>
            </a:r>
            <a:r>
              <a:rPr lang="pl-PL" sz="1800" b="1" dirty="0">
                <a:latin typeface="Comic Sans MS" panose="030F0702030302020204" pitchFamily="66" charset="0"/>
              </a:rPr>
              <a:t>organami </a:t>
            </a:r>
            <a:r>
              <a:rPr lang="pl-PL" sz="1800" b="1" dirty="0" smtClean="0">
                <a:latin typeface="Comic Sans MS" panose="030F0702030302020204" pitchFamily="66" charset="0"/>
              </a:rPr>
              <a:t>ścigania, </a:t>
            </a:r>
            <a:r>
              <a:rPr lang="pl-PL" sz="1800" b="1" dirty="0">
                <a:latin typeface="Comic Sans MS" panose="030F0702030302020204" pitchFamily="66" charset="0"/>
              </a:rPr>
              <a:t>może powodować mały „ciężar dowodowy” sprawy, która w dalszym postępowaniu może zostać umorzona. Aktywne uczestnictwo </a:t>
            </a:r>
            <a:r>
              <a:rPr lang="pl-PL" sz="1800" b="1" dirty="0" smtClean="0">
                <a:latin typeface="Comic Sans MS" panose="030F0702030302020204" pitchFamily="66" charset="0"/>
              </a:rPr>
              <a:t>osoby dotkniętej przemocą </a:t>
            </a:r>
            <a:r>
              <a:rPr lang="pl-PL" sz="1800" b="1" dirty="0">
                <a:latin typeface="Comic Sans MS" panose="030F0702030302020204" pitchFamily="66" charset="0"/>
              </a:rPr>
              <a:t>w postępowaniu podnosi wartość dowodową postępowania.</a:t>
            </a:r>
            <a:endParaRPr lang="pl-PL" sz="18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pl-PL" sz="18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3095664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 smtClean="0">
                <a:latin typeface="Comic Sans MS" panose="030F0702030302020204" pitchFamily="66" charset="0"/>
              </a:rPr>
              <a:t>SENIOR  </a:t>
            </a:r>
            <a:br>
              <a:rPr lang="pl-PL" sz="2400" b="1" dirty="0" smtClean="0">
                <a:latin typeface="Comic Sans MS" panose="030F0702030302020204" pitchFamily="66" charset="0"/>
              </a:rPr>
            </a:br>
            <a:r>
              <a:rPr lang="pl-PL" sz="2000" b="1" dirty="0" smtClean="0">
                <a:latin typeface="Comic Sans MS" panose="030F0702030302020204" pitchFamily="66" charset="0"/>
              </a:rPr>
              <a:t>DZIAŁANIA PROFILAKTYCZNO - EDUKACYJNO</a:t>
            </a:r>
            <a:endParaRPr lang="pl-PL" sz="2000" b="1" dirty="0">
              <a:latin typeface="Comic Sans MS" panose="030F0702030302020204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4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l-PL" sz="2400" b="1" dirty="0" smtClean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pl-PL" sz="2400" b="1" dirty="0" smtClean="0">
                <a:latin typeface="Comic Sans MS" panose="030F0702030302020204" pitchFamily="66" charset="0"/>
              </a:rPr>
              <a:t>	BEZPIECZNY SENIOR </a:t>
            </a:r>
            <a:r>
              <a:rPr lang="pl-PL" sz="2400" dirty="0" smtClean="0">
                <a:latin typeface="Comic Sans MS" panose="030F0702030302020204" pitchFamily="66" charset="0"/>
              </a:rPr>
              <a:t>– są to działania prewencyjne, </a:t>
            </a:r>
            <a:r>
              <a:rPr lang="pl-PL" sz="2400" dirty="0">
                <a:latin typeface="Comic Sans MS" panose="030F0702030302020204" pitchFamily="66" charset="0"/>
              </a:rPr>
              <a:t>mające na celu zwrócenie uwagi </a:t>
            </a:r>
            <a:r>
              <a:rPr lang="pl-PL" sz="2400" dirty="0" smtClean="0">
                <a:latin typeface="Comic Sans MS" panose="030F0702030302020204" pitchFamily="66" charset="0"/>
              </a:rPr>
              <a:t/>
            </a:r>
            <a:br>
              <a:rPr lang="pl-PL" sz="2400" dirty="0" smtClean="0">
                <a:latin typeface="Comic Sans MS" panose="030F0702030302020204" pitchFamily="66" charset="0"/>
              </a:rPr>
            </a:br>
            <a:r>
              <a:rPr lang="pl-PL" sz="2400" dirty="0" smtClean="0">
                <a:latin typeface="Comic Sans MS" panose="030F0702030302020204" pitchFamily="66" charset="0"/>
              </a:rPr>
              <a:t>i </a:t>
            </a:r>
            <a:r>
              <a:rPr lang="pl-PL" sz="2400" dirty="0">
                <a:latin typeface="Comic Sans MS" panose="030F0702030302020204" pitchFamily="66" charset="0"/>
              </a:rPr>
              <a:t>przekazanie osobom starszym najważniejszych informacji na temat </a:t>
            </a:r>
            <a:r>
              <a:rPr lang="pl-PL" sz="2400" dirty="0" smtClean="0">
                <a:latin typeface="Comic Sans MS" panose="030F0702030302020204" pitchFamily="66" charset="0"/>
              </a:rPr>
              <a:t>przestępstw popełnianych na ich szkodę</a:t>
            </a:r>
            <a:r>
              <a:rPr lang="pl-PL" sz="2400" dirty="0">
                <a:latin typeface="Comic Sans MS" panose="030F0702030302020204" pitchFamily="66" charset="0"/>
              </a:rPr>
              <a:t>, w tym także w ruchu  </a:t>
            </a:r>
            <a:r>
              <a:rPr lang="pl-PL" sz="2400" dirty="0" smtClean="0">
                <a:latin typeface="Comic Sans MS" panose="030F0702030302020204" pitchFamily="66" charset="0"/>
              </a:rPr>
              <a:t>drogowym, których </a:t>
            </a:r>
            <a:r>
              <a:rPr lang="pl-PL" sz="2400" dirty="0">
                <a:latin typeface="Comic Sans MS" panose="030F0702030302020204" pitchFamily="66" charset="0"/>
              </a:rPr>
              <a:t>ofiarami najczęściej </a:t>
            </a:r>
            <a:r>
              <a:rPr lang="pl-PL" sz="2400" dirty="0" smtClean="0">
                <a:latin typeface="Comic Sans MS" panose="030F0702030302020204" pitchFamily="66" charset="0"/>
              </a:rPr>
              <a:t>padają. </a:t>
            </a:r>
            <a:endParaRPr lang="pl-PL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4622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5674642"/>
          </a:xfrm>
        </p:spPr>
        <p:txBody>
          <a:bodyPr>
            <a:noAutofit/>
          </a:bodyPr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dirty="0" smtClean="0"/>
              <a:t>.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611560" y="476672"/>
            <a:ext cx="7632848" cy="4708981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endParaRPr lang="pl-PL" b="1" dirty="0" smtClean="0"/>
          </a:p>
          <a:p>
            <a:endParaRPr lang="pl-PL" b="1" dirty="0" smtClean="0"/>
          </a:p>
          <a:p>
            <a:endParaRPr lang="pl-PL" b="1" dirty="0"/>
          </a:p>
          <a:p>
            <a:endParaRPr lang="pl-PL" b="1" dirty="0" smtClean="0"/>
          </a:p>
          <a:p>
            <a:pPr algn="just"/>
            <a:r>
              <a:rPr lang="pl-PL" sz="2400" dirty="0" smtClean="0"/>
              <a:t>	</a:t>
            </a:r>
          </a:p>
          <a:p>
            <a:pPr algn="just"/>
            <a:r>
              <a:rPr lang="pl-PL" sz="2400" dirty="0">
                <a:latin typeface="Comic Sans MS" panose="030F0702030302020204" pitchFamily="66" charset="0"/>
              </a:rPr>
              <a:t>	</a:t>
            </a:r>
            <a:r>
              <a:rPr lang="pl-PL" sz="2000" dirty="0" smtClean="0">
                <a:latin typeface="Comic Sans MS" panose="030F0702030302020204" pitchFamily="66" charset="0"/>
              </a:rPr>
              <a:t>W </a:t>
            </a:r>
            <a:r>
              <a:rPr lang="pl-PL" sz="2000" dirty="0">
                <a:latin typeface="Comic Sans MS" panose="030F0702030302020204" pitchFamily="66" charset="0"/>
              </a:rPr>
              <a:t>przeciwdziałaniu </a:t>
            </a:r>
            <a:r>
              <a:rPr lang="pl-PL" sz="2000" dirty="0" smtClean="0">
                <a:latin typeface="Comic Sans MS" panose="030F0702030302020204" pitchFamily="66" charset="0"/>
              </a:rPr>
              <a:t>przemocy Policja </a:t>
            </a:r>
            <a:r>
              <a:rPr lang="pl-PL" sz="2000" dirty="0">
                <a:latin typeface="Comic Sans MS" panose="030F0702030302020204" pitchFamily="66" charset="0"/>
              </a:rPr>
              <a:t>odgrywa ważną </a:t>
            </a:r>
            <a:r>
              <a:rPr lang="pl-PL" sz="2000" dirty="0" smtClean="0">
                <a:latin typeface="Comic Sans MS" panose="030F0702030302020204" pitchFamily="66" charset="0"/>
              </a:rPr>
              <a:t>rolę i </a:t>
            </a:r>
            <a:r>
              <a:rPr lang="pl-PL" sz="2000" dirty="0">
                <a:latin typeface="Comic Sans MS" panose="030F0702030302020204" pitchFamily="66" charset="0"/>
              </a:rPr>
              <a:t>często od skuteczności interwencji zależy, czy pomoc udzielana przez inne służby będzie efektywna</a:t>
            </a:r>
            <a:r>
              <a:rPr lang="pl-PL" sz="2000" dirty="0" smtClean="0"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pl-PL" sz="2000" b="1" dirty="0" smtClean="0">
              <a:latin typeface="Comic Sans MS" panose="030F0702030302020204" pitchFamily="66" charset="0"/>
            </a:endParaRPr>
          </a:p>
          <a:p>
            <a:pPr algn="just"/>
            <a:r>
              <a:rPr lang="pl-PL" sz="2000" b="1" dirty="0" smtClean="0">
                <a:latin typeface="Comic Sans MS" panose="030F0702030302020204" pitchFamily="66" charset="0"/>
              </a:rPr>
              <a:t> </a:t>
            </a:r>
            <a:r>
              <a:rPr lang="pl-PL" sz="2000" b="1" dirty="0">
                <a:latin typeface="Comic Sans MS" panose="030F0702030302020204" pitchFamily="66" charset="0"/>
              </a:rPr>
              <a:t> </a:t>
            </a:r>
            <a:r>
              <a:rPr lang="pl-PL" sz="2000" b="1" dirty="0" smtClean="0">
                <a:latin typeface="Comic Sans MS" panose="030F0702030302020204" pitchFamily="66" charset="0"/>
              </a:rPr>
              <a:t>   </a:t>
            </a:r>
            <a:r>
              <a:rPr lang="pl-PL" sz="2000" dirty="0" smtClean="0">
                <a:latin typeface="Comic Sans MS" panose="030F0702030302020204" pitchFamily="66" charset="0"/>
              </a:rPr>
              <a:t>Ustawa </a:t>
            </a:r>
            <a:r>
              <a:rPr lang="pl-PL" sz="2000" dirty="0">
                <a:latin typeface="Comic Sans MS" panose="030F0702030302020204" pitchFamily="66" charset="0"/>
              </a:rPr>
              <a:t>o policji z dnia 6 kwietnia 1990 r. w artykule pierwszym określa</a:t>
            </a:r>
            <a:r>
              <a:rPr lang="pl-PL" sz="2000" b="1" dirty="0">
                <a:latin typeface="Comic Sans MS" panose="030F0702030302020204" pitchFamily="66" charset="0"/>
              </a:rPr>
              <a:t>, iż podstawowym zadaniem policji jest „</a:t>
            </a:r>
            <a:r>
              <a:rPr lang="pl-PL" sz="2000" dirty="0">
                <a:latin typeface="Comic Sans MS" panose="030F0702030302020204" pitchFamily="66" charset="0"/>
              </a:rPr>
              <a:t>ochrona </a:t>
            </a:r>
            <a:r>
              <a:rPr lang="pl-PL" sz="2000" dirty="0" smtClean="0">
                <a:latin typeface="Comic Sans MS" panose="030F0702030302020204" pitchFamily="66" charset="0"/>
              </a:rPr>
              <a:t>życia i </a:t>
            </a:r>
            <a:r>
              <a:rPr lang="pl-PL" sz="2000" dirty="0">
                <a:latin typeface="Comic Sans MS" panose="030F0702030302020204" pitchFamily="66" charset="0"/>
              </a:rPr>
              <a:t>zdrowia obywateli oraz mienia przed bezprawnymi zamachami naruszającymi te dobra</a:t>
            </a:r>
            <a:r>
              <a:rPr lang="pl-PL" sz="2000" dirty="0" smtClean="0">
                <a:latin typeface="Comic Sans MS" panose="030F0702030302020204" pitchFamily="66" charset="0"/>
              </a:rPr>
              <a:t>”.</a:t>
            </a:r>
          </a:p>
          <a:p>
            <a:pPr algn="just"/>
            <a:endParaRPr lang="pl-PL" sz="2000" b="1" dirty="0"/>
          </a:p>
          <a:p>
            <a:pPr algn="just"/>
            <a:r>
              <a:rPr lang="pl-PL" sz="2000" dirty="0" smtClean="0"/>
              <a:t> 	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7459834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Comic Sans MS" panose="030F0702030302020204" pitchFamily="66" charset="0"/>
              </a:rPr>
              <a:t>SENIOR  </a:t>
            </a:r>
            <a:br>
              <a:rPr lang="pl-PL" sz="2400" b="1" dirty="0">
                <a:latin typeface="Comic Sans MS" panose="030F0702030302020204" pitchFamily="66" charset="0"/>
              </a:rPr>
            </a:br>
            <a:r>
              <a:rPr lang="pl-PL" sz="2000" b="1" dirty="0">
                <a:latin typeface="Comic Sans MS" panose="030F0702030302020204" pitchFamily="66" charset="0"/>
              </a:rPr>
              <a:t>DZIAŁANIA PROFILAKTYCZNO - EDUKACYJNO</a:t>
            </a: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pl-PL" sz="2400" dirty="0" smtClean="0">
                <a:latin typeface="Comic Sans MS" panose="030F0702030302020204" pitchFamily="66" charset="0"/>
              </a:rPr>
              <a:t>	W </a:t>
            </a:r>
            <a:r>
              <a:rPr lang="pl-PL" sz="2400" dirty="0">
                <a:latin typeface="Comic Sans MS" panose="030F0702030302020204" pitchFamily="66" charset="0"/>
              </a:rPr>
              <a:t>ramach działań </a:t>
            </a:r>
            <a:r>
              <a:rPr lang="pl-PL" sz="2400" dirty="0" smtClean="0">
                <a:latin typeface="Comic Sans MS" panose="030F0702030302020204" pitchFamily="66" charset="0"/>
              </a:rPr>
              <a:t>„Bezpieczny Senior” policjanci garnizonu małopolskiego prowadzili spotkania </a:t>
            </a:r>
            <a:r>
              <a:rPr lang="pl-PL" sz="2400" dirty="0" err="1" smtClean="0">
                <a:latin typeface="Comic Sans MS" panose="030F0702030302020204" pitchFamily="66" charset="0"/>
              </a:rPr>
              <a:t>edukacyjno</a:t>
            </a:r>
            <a:r>
              <a:rPr lang="pl-PL" sz="2400" dirty="0" smtClean="0">
                <a:latin typeface="Comic Sans MS" panose="030F0702030302020204" pitchFamily="66" charset="0"/>
              </a:rPr>
              <a:t> – profilaktyczne, seminaria szkoleniowe, jak również konferencje w tym : </a:t>
            </a:r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742948"/>
              </p:ext>
            </p:extLst>
          </p:nvPr>
        </p:nvGraphicFramePr>
        <p:xfrm>
          <a:off x="971599" y="3284983"/>
          <a:ext cx="7245291" cy="280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4573"/>
                <a:gridCol w="2415359"/>
                <a:gridCol w="2415359"/>
              </a:tblGrid>
              <a:tr h="672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rok</a:t>
                      </a:r>
                      <a:endParaRPr lang="pl-PL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Liczba spotkań</a:t>
                      </a:r>
                      <a:endParaRPr lang="pl-PL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Liczba uczestników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 </a:t>
                      </a:r>
                      <a:endParaRPr lang="pl-PL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4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2017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0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effectLst/>
                        </a:rPr>
                        <a:t>791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0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effectLst/>
                        </a:rPr>
                        <a:t>10029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4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2018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0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effectLst/>
                        </a:rPr>
                        <a:t>864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smtClean="0">
                          <a:effectLst/>
                        </a:rPr>
                        <a:t>22053 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2871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4400" dirty="0" smtClean="0">
              <a:latin typeface="Arial Black" pitchFamily="34" charset="0"/>
            </a:endParaRPr>
          </a:p>
          <a:p>
            <a:pPr marL="0" indent="0" algn="ctr">
              <a:buNone/>
            </a:pPr>
            <a:endParaRPr lang="pl-PL" sz="4400" dirty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pl-PL" sz="4400" b="1" dirty="0" smtClean="0">
                <a:latin typeface="Comic Sans MS" panose="030F0702030302020204" pitchFamily="66" charset="0"/>
              </a:rPr>
              <a:t>DZIĘKUJĘ </a:t>
            </a:r>
          </a:p>
          <a:p>
            <a:pPr marL="0" indent="0" algn="ctr">
              <a:buNone/>
            </a:pPr>
            <a:r>
              <a:rPr lang="pl-PL" sz="4400" b="1" dirty="0" smtClean="0">
                <a:latin typeface="Comic Sans MS" panose="030F0702030302020204" pitchFamily="66" charset="0"/>
              </a:rPr>
              <a:t>ZA </a:t>
            </a:r>
          </a:p>
          <a:p>
            <a:pPr marL="0" indent="0" algn="ctr">
              <a:buNone/>
            </a:pPr>
            <a:r>
              <a:rPr lang="pl-PL" sz="4400" b="1" dirty="0" smtClean="0">
                <a:latin typeface="Comic Sans MS" panose="030F0702030302020204" pitchFamily="66" charset="0"/>
              </a:rPr>
              <a:t>UWAGĘ</a:t>
            </a:r>
            <a:endParaRPr lang="pl-PL" sz="4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27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r>
              <a:rPr lang="pl-PL" b="1" dirty="0" smtClean="0">
                <a:latin typeface="Comic Sans MS" panose="030F0702030302020204" pitchFamily="66" charset="0"/>
              </a:rPr>
              <a:t>PRZEMOC W RODZINIE</a:t>
            </a:r>
            <a:endParaRPr lang="pl-PL" b="1" dirty="0">
              <a:latin typeface="Comic Sans MS" panose="030F0702030302020204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endParaRPr lang="pl-PL" b="1" dirty="0" smtClean="0">
              <a:latin typeface="Comic Sans MS" panose="030F0702030302020204" pitchFamily="66" charset="0"/>
            </a:endParaRPr>
          </a:p>
          <a:p>
            <a:pPr marL="0" indent="0" algn="ctr">
              <a:buFont typeface="Arial" charset="0"/>
              <a:buNone/>
              <a:defRPr/>
            </a:pPr>
            <a:endParaRPr lang="pl-PL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pl-PL" b="1" dirty="0" smtClean="0">
                <a:latin typeface="Comic Sans MS" panose="030F0702030302020204" pitchFamily="66" charset="0"/>
              </a:rPr>
              <a:t>Ustawa </a:t>
            </a:r>
            <a:r>
              <a:rPr lang="pl-PL" b="1" dirty="0">
                <a:latin typeface="Comic Sans MS" panose="030F0702030302020204" pitchFamily="66" charset="0"/>
              </a:rPr>
              <a:t>o przeciwdziałaniu przemocy </a:t>
            </a:r>
            <a:br>
              <a:rPr lang="pl-PL" b="1" dirty="0">
                <a:latin typeface="Comic Sans MS" panose="030F0702030302020204" pitchFamily="66" charset="0"/>
              </a:rPr>
            </a:br>
            <a:r>
              <a:rPr lang="pl-PL" b="1" dirty="0">
                <a:latin typeface="Comic Sans MS" panose="030F0702030302020204" pitchFamily="66" charset="0"/>
              </a:rPr>
              <a:t>w rodzinie z dnia 29.07.2005r. </a:t>
            </a:r>
          </a:p>
          <a:p>
            <a:pPr marL="0" indent="0" algn="ctr">
              <a:buFont typeface="Arial" charset="0"/>
              <a:buNone/>
              <a:defRPr/>
            </a:pPr>
            <a:r>
              <a:rPr lang="pl-PL" sz="1800" b="1" dirty="0">
                <a:latin typeface="Comic Sans MS" panose="030F0702030302020204" pitchFamily="66" charset="0"/>
              </a:rPr>
              <a:t>Dz. U. nr 180/2005 poz. 1493 wraz z późniejszymi zmianami</a:t>
            </a:r>
            <a:r>
              <a:rPr lang="pl-PL" sz="1800" b="1" dirty="0">
                <a:latin typeface="Arial Narrow" panose="020B0606020202030204" pitchFamily="34" charset="0"/>
              </a:rPr>
              <a:t/>
            </a:r>
            <a:br>
              <a:rPr lang="pl-PL" sz="1800" b="1" dirty="0">
                <a:latin typeface="Arial Narrow" panose="020B0606020202030204" pitchFamily="34" charset="0"/>
              </a:rPr>
            </a:b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6081634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pl-PL" sz="2400" b="1" dirty="0">
                <a:latin typeface="Comic Sans MS" panose="030F0702030302020204" pitchFamily="66" charset="0"/>
              </a:rPr>
              <a:t>Ustawa o przeciwdziałaniu przemocy w </a:t>
            </a:r>
            <a:r>
              <a:rPr lang="pl-PL" sz="2400" b="1" dirty="0" smtClean="0">
                <a:latin typeface="Comic Sans MS" panose="030F0702030302020204" pitchFamily="66" charset="0"/>
              </a:rPr>
              <a:t>rodzinie.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marL="0" indent="0" algn="ctr">
              <a:buFont typeface="Arial" charset="0"/>
              <a:buNone/>
              <a:defRPr/>
            </a:pPr>
            <a:r>
              <a:rPr lang="pl-PL" sz="4400" b="1" dirty="0">
                <a:latin typeface="Comic Sans MS" panose="030F0702030302020204" pitchFamily="66" charset="0"/>
              </a:rPr>
              <a:t>PODSTAWOWE POJĘCIA</a:t>
            </a:r>
          </a:p>
          <a:p>
            <a:pPr marL="0" indent="0" algn="ctr">
              <a:buFont typeface="Arial" charset="0"/>
              <a:buNone/>
              <a:defRPr/>
            </a:pPr>
            <a:r>
              <a:rPr lang="pl-PL" sz="4400" b="1" dirty="0">
                <a:latin typeface="Comic Sans MS" panose="030F0702030302020204" pitchFamily="66" charset="0"/>
              </a:rPr>
              <a:t> </a:t>
            </a:r>
          </a:p>
          <a:p>
            <a:pPr algn="just">
              <a:buNone/>
              <a:defRPr/>
            </a:pPr>
            <a:r>
              <a:rPr lang="pl-PL" b="1" i="1" dirty="0">
                <a:latin typeface="Comic Sans MS" panose="030F0702030302020204" pitchFamily="66" charset="0"/>
              </a:rPr>
              <a:t>Przemoc - </a:t>
            </a:r>
            <a:r>
              <a:rPr lang="pl-PL" dirty="0">
                <a:latin typeface="Comic Sans MS" panose="030F0702030302020204" pitchFamily="66" charset="0"/>
              </a:rPr>
              <a:t>to każde zachowanie, które poniża, narusza prawa jednostki i powoduje psychiczne lub fizyczne cierpienie. Nie musi wiązać się z fizycznymi obrażeniami. Znęcanie się psychiczne i wymuszanie współżycia seksualnego są również formą przemocy.</a:t>
            </a:r>
          </a:p>
          <a:p>
            <a:pPr algn="just">
              <a:defRPr/>
            </a:pPr>
            <a:endParaRPr lang="pl-PL" dirty="0">
              <a:latin typeface="Comic Sans MS" panose="030F0702030302020204" pitchFamily="66" charset="0"/>
            </a:endParaRPr>
          </a:p>
          <a:p>
            <a:pPr algn="just">
              <a:buNone/>
              <a:defRPr/>
            </a:pPr>
            <a:r>
              <a:rPr lang="pl-PL" b="1" dirty="0">
                <a:latin typeface="Comic Sans MS" panose="030F0702030302020204" pitchFamily="66" charset="0"/>
              </a:rPr>
              <a:t>Przemoc w rodzinie -</a:t>
            </a:r>
            <a:r>
              <a:rPr lang="pl-PL" dirty="0">
                <a:latin typeface="Comic Sans MS" panose="030F0702030302020204" pitchFamily="66" charset="0"/>
              </a:rPr>
              <a:t> należy przez to rozumieć jednorazowe lub powtarzające się umyślne działanie lub zaniechanie naruszające prawa lub dobra osobiste </a:t>
            </a:r>
            <a:r>
              <a:rPr lang="pl-PL" b="1" dirty="0">
                <a:latin typeface="Comic Sans MS" panose="030F0702030302020204" pitchFamily="66" charset="0"/>
              </a:rPr>
              <a:t>członka rodziny - osoby najbliższej </a:t>
            </a:r>
            <a:r>
              <a:rPr lang="pl-PL" dirty="0">
                <a:latin typeface="Comic Sans MS" panose="030F0702030302020204" pitchFamily="66" charset="0"/>
              </a:rPr>
              <a:t>(art. 115 § 11 Kk), w szczególności naruszające te osoby na niebezpieczeństwo utraty życia, zdrowia, naruszające ich godność, nietykalność cielesną, wolność, w tym seksualną, powodujące szkody na ich zdrowiu fizycznym lub psychicznym, a także wywołującym cierpienia i krzywdy moralne u osób dotkniętych przemocą.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35255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Comic Sans MS" panose="030F0702030302020204" pitchFamily="66" charset="0"/>
              </a:rPr>
              <a:t>Ustawa o przeciwdziałaniu przemocy w rodzinie.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marL="0" indent="0" algn="ctr">
              <a:buFont typeface="Arial" charset="0"/>
              <a:buNone/>
              <a:defRPr/>
            </a:pPr>
            <a:r>
              <a:rPr lang="pl-PL" sz="4400" b="1" dirty="0">
                <a:latin typeface="Comic Sans MS" panose="030F0702030302020204" pitchFamily="66" charset="0"/>
              </a:rPr>
              <a:t>PODSTAWOWE POJĘCIA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l-PL" b="1" dirty="0">
                <a:latin typeface="Arial Narrow" panose="020B0606020202030204" pitchFamily="34" charset="0"/>
              </a:rPr>
              <a:t>Członek rodziny </a:t>
            </a:r>
            <a:r>
              <a:rPr lang="pl-PL" dirty="0">
                <a:latin typeface="Arial Narrow" panose="020B0606020202030204" pitchFamily="34" charset="0"/>
              </a:rPr>
              <a:t>– należy przez to rozumieć osobę najbliższą </a:t>
            </a:r>
            <a:r>
              <a:rPr lang="pl-PL" dirty="0" smtClean="0">
                <a:latin typeface="Arial Narrow" panose="020B0606020202030204" pitchFamily="34" charset="0"/>
              </a:rPr>
              <a:t/>
            </a:r>
            <a:br>
              <a:rPr lang="pl-PL" dirty="0" smtClean="0">
                <a:latin typeface="Arial Narrow" panose="020B0606020202030204" pitchFamily="34" charset="0"/>
              </a:rPr>
            </a:br>
            <a:r>
              <a:rPr lang="pl-PL" dirty="0" smtClean="0">
                <a:latin typeface="Arial Narrow" panose="020B0606020202030204" pitchFamily="34" charset="0"/>
              </a:rPr>
              <a:t>w </a:t>
            </a:r>
            <a:r>
              <a:rPr lang="pl-PL" dirty="0">
                <a:latin typeface="Arial Narrow" panose="020B0606020202030204" pitchFamily="34" charset="0"/>
              </a:rPr>
              <a:t>rozumieniu art. 115 § 11 ustawy z dnia 6 czerwca1997 r. – Kodeks </a:t>
            </a:r>
            <a:r>
              <a:rPr lang="pl-PL" dirty="0" smtClean="0">
                <a:latin typeface="Arial Narrow" panose="020B0606020202030204" pitchFamily="34" charset="0"/>
              </a:rPr>
              <a:t>karny, a </a:t>
            </a:r>
            <a:r>
              <a:rPr lang="pl-PL" dirty="0">
                <a:latin typeface="Arial Narrow" panose="020B0606020202030204" pitchFamily="34" charset="0"/>
              </a:rPr>
              <a:t>także inną osobę wspólnie zamieszkującą lub gospodarującą.</a:t>
            </a:r>
          </a:p>
          <a:p>
            <a:pPr marL="0" indent="0" algn="just">
              <a:buFont typeface="Arial" charset="0"/>
              <a:buNone/>
              <a:defRPr/>
            </a:pPr>
            <a:endParaRPr lang="pl-PL" sz="3600" b="1" dirty="0">
              <a:latin typeface="Arial Narrow" panose="020B0606020202030204" pitchFamily="34" charset="0"/>
            </a:endParaRPr>
          </a:p>
          <a:p>
            <a:pPr marL="0" indent="0" algn="just">
              <a:buFont typeface="Arial" charset="0"/>
              <a:buNone/>
              <a:defRPr/>
            </a:pPr>
            <a:r>
              <a:rPr lang="pl-PL" b="1" dirty="0">
                <a:latin typeface="Arial Narrow" panose="020B0606020202030204" pitchFamily="34" charset="0"/>
              </a:rPr>
              <a:t>Art. 115 § 11 </a:t>
            </a:r>
            <a:r>
              <a:rPr lang="pl-PL" b="1" dirty="0" smtClean="0">
                <a:latin typeface="Arial Narrow" panose="020B0606020202030204" pitchFamily="34" charset="0"/>
              </a:rPr>
              <a:t>Kodeks </a:t>
            </a:r>
            <a:r>
              <a:rPr lang="pl-PL" b="1" dirty="0">
                <a:latin typeface="Arial Narrow" panose="020B0606020202030204" pitchFamily="34" charset="0"/>
              </a:rPr>
              <a:t>karny</a:t>
            </a:r>
            <a:endParaRPr lang="pl-PL" dirty="0">
              <a:latin typeface="Arial Narrow" panose="020B0606020202030204" pitchFamily="34" charset="0"/>
            </a:endParaRPr>
          </a:p>
          <a:p>
            <a:pPr marL="0" indent="0" algn="just">
              <a:buFont typeface="Arial" charset="0"/>
              <a:buNone/>
              <a:defRPr/>
            </a:pPr>
            <a:r>
              <a:rPr lang="pl-PL" b="1" dirty="0">
                <a:latin typeface="Arial Narrow" panose="020B0606020202030204" pitchFamily="34" charset="0"/>
              </a:rPr>
              <a:t>Osoba najbliższa </a:t>
            </a:r>
            <a:r>
              <a:rPr lang="pl-PL" dirty="0">
                <a:latin typeface="Arial Narrow" panose="020B0606020202030204" pitchFamily="34" charset="0"/>
              </a:rPr>
              <a:t>- małżonek, wstępny, zstępny, rodzeństwo, powinowaty w tej samej linii lub stopniu, osoba pozostająca w stosunku przysposobienia oraz jej małżonek, </a:t>
            </a:r>
            <a:br>
              <a:rPr lang="pl-PL" dirty="0">
                <a:latin typeface="Arial Narrow" panose="020B0606020202030204" pitchFamily="34" charset="0"/>
              </a:rPr>
            </a:br>
            <a:r>
              <a:rPr lang="pl-PL" dirty="0">
                <a:latin typeface="Arial Narrow" panose="020B0606020202030204" pitchFamily="34" charset="0"/>
              </a:rPr>
              <a:t>a także osoba pozostająca we wspólnym pożyciu.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l-PL" dirty="0"/>
              <a:t>„</a:t>
            </a:r>
            <a:r>
              <a:rPr lang="pl-PL" dirty="0">
                <a:latin typeface="Arial Narrow" panose="020B0606020202030204" pitchFamily="34" charset="0"/>
              </a:rPr>
              <a:t>Pozostawanie we wspólnym pożyciu” oznacza nieformalny związek kobiety </a:t>
            </a:r>
            <a:r>
              <a:rPr lang="pl-PL" dirty="0" smtClean="0">
                <a:latin typeface="Arial Narrow" panose="020B0606020202030204" pitchFamily="34" charset="0"/>
              </a:rPr>
              <a:t/>
            </a:r>
            <a:br>
              <a:rPr lang="pl-PL" dirty="0" smtClean="0">
                <a:latin typeface="Arial Narrow" panose="020B0606020202030204" pitchFamily="34" charset="0"/>
              </a:rPr>
            </a:br>
            <a:r>
              <a:rPr lang="pl-PL" dirty="0" smtClean="0">
                <a:latin typeface="Arial Narrow" panose="020B0606020202030204" pitchFamily="34" charset="0"/>
              </a:rPr>
              <a:t>i </a:t>
            </a:r>
            <a:r>
              <a:rPr lang="pl-PL" dirty="0">
                <a:latin typeface="Arial Narrow" panose="020B0606020202030204" pitchFamily="34" charset="0"/>
              </a:rPr>
              <a:t>mężczyzny, pomiędzy którymi zachodzi jednocześnie więź uczuciowa, fizyczna </a:t>
            </a:r>
            <a:r>
              <a:rPr lang="pl-PL" dirty="0" smtClean="0">
                <a:latin typeface="Arial Narrow" panose="020B0606020202030204" pitchFamily="34" charset="0"/>
              </a:rPr>
              <a:t/>
            </a:r>
            <a:br>
              <a:rPr lang="pl-PL" dirty="0" smtClean="0">
                <a:latin typeface="Arial Narrow" panose="020B0606020202030204" pitchFamily="34" charset="0"/>
              </a:rPr>
            </a:br>
            <a:r>
              <a:rPr lang="pl-PL" dirty="0" smtClean="0">
                <a:latin typeface="Arial Narrow" panose="020B0606020202030204" pitchFamily="34" charset="0"/>
              </a:rPr>
              <a:t>i gospodarcza, tzw. konkubinat. 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l-PL" dirty="0" smtClean="0">
                <a:latin typeface="Arial Narrow" panose="020B0606020202030204" pitchFamily="34" charset="0"/>
              </a:rPr>
              <a:t>Jeśli </a:t>
            </a:r>
            <a:r>
              <a:rPr lang="pl-PL" dirty="0">
                <a:latin typeface="Arial Narrow" panose="020B0606020202030204" pitchFamily="34" charset="0"/>
              </a:rPr>
              <a:t>więc partnerów nie łączy np. wspólnota ekonomiczna, nie możemy mówić </a:t>
            </a:r>
            <a:r>
              <a:rPr lang="pl-PL" dirty="0" smtClean="0">
                <a:latin typeface="Arial Narrow" panose="020B0606020202030204" pitchFamily="34" charset="0"/>
              </a:rPr>
              <a:t>o </a:t>
            </a:r>
            <a:r>
              <a:rPr lang="pl-PL" dirty="0">
                <a:latin typeface="Arial Narrow" panose="020B0606020202030204" pitchFamily="34" charset="0"/>
              </a:rPr>
              <a:t>„wspólnym pożyciu”. Za „osobę najbliższą” nie może zostać uznana osoba pozostająca w związku o charakterze wyłącznie erotycznym.</a:t>
            </a:r>
          </a:p>
        </p:txBody>
      </p:sp>
    </p:spTree>
    <p:extLst>
      <p:ext uri="{BB962C8B-B14F-4D97-AF65-F5344CB8AC3E}">
        <p14:creationId xmlns:p14="http://schemas.microsoft.com/office/powerpoint/2010/main" val="5388376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Comic Sans MS" panose="030F0702030302020204" pitchFamily="66" charset="0"/>
              </a:rPr>
              <a:t>Ustawa o przeciwdziałaniu przemocy w rodzinie.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  <a:defRPr/>
            </a:pPr>
            <a:r>
              <a:rPr lang="pl-PL" altLang="pl-PL" sz="2200" b="1" dirty="0">
                <a:latin typeface="Comic Sans MS" panose="030F0702030302020204" pitchFamily="66" charset="0"/>
              </a:rPr>
              <a:t>art. 9a </a:t>
            </a:r>
          </a:p>
          <a:p>
            <a:pPr>
              <a:buNone/>
              <a:defRPr/>
            </a:pPr>
            <a:r>
              <a:rPr lang="pl-PL" altLang="pl-PL" sz="2200" dirty="0">
                <a:latin typeface="Comic Sans MS" panose="030F0702030302020204" pitchFamily="66" charset="0"/>
              </a:rPr>
              <a:t>ust. 1.  „</a:t>
            </a:r>
            <a:r>
              <a:rPr lang="pl-PL" altLang="pl-PL" sz="2200" b="1" dirty="0">
                <a:latin typeface="Comic Sans MS" panose="030F0702030302020204" pitchFamily="66" charset="0"/>
              </a:rPr>
              <a:t>Gminy</a:t>
            </a:r>
            <a:r>
              <a:rPr lang="pl-PL" altLang="pl-PL" sz="2200" dirty="0">
                <a:latin typeface="Comic Sans MS" panose="030F0702030302020204" pitchFamily="66" charset="0"/>
              </a:rPr>
              <a:t> podejmują działania na rzecz przeciwdziałania przemocy w rodzinie, w </a:t>
            </a:r>
            <a:r>
              <a:rPr lang="pl-PL" altLang="pl-PL" sz="2200" b="1" dirty="0">
                <a:latin typeface="Comic Sans MS" panose="030F0702030302020204" pitchFamily="66" charset="0"/>
              </a:rPr>
              <a:t>szczególności</a:t>
            </a:r>
            <a:r>
              <a:rPr lang="pl-PL" altLang="pl-PL" sz="2200" dirty="0">
                <a:latin typeface="Comic Sans MS" panose="030F0702030302020204" pitchFamily="66" charset="0"/>
              </a:rPr>
              <a:t> w ramach prac </a:t>
            </a:r>
            <a:r>
              <a:rPr lang="pl-PL" altLang="pl-PL" sz="2200" dirty="0" smtClean="0">
                <a:latin typeface="Comic Sans MS" panose="030F0702030302020204" pitchFamily="66" charset="0"/>
              </a:rPr>
              <a:t/>
            </a:r>
            <a:br>
              <a:rPr lang="pl-PL" altLang="pl-PL" sz="2200" dirty="0" smtClean="0">
                <a:latin typeface="Comic Sans MS" panose="030F0702030302020204" pitchFamily="66" charset="0"/>
              </a:rPr>
            </a:br>
            <a:r>
              <a:rPr lang="pl-PL" altLang="pl-PL" sz="2200" dirty="0" smtClean="0">
                <a:latin typeface="Comic Sans MS" panose="030F0702030302020204" pitchFamily="66" charset="0"/>
              </a:rPr>
              <a:t>w </a:t>
            </a:r>
            <a:r>
              <a:rPr lang="pl-PL" altLang="pl-PL" sz="2200" dirty="0">
                <a:latin typeface="Comic Sans MS" panose="030F0702030302020204" pitchFamily="66" charset="0"/>
              </a:rPr>
              <a:t>zespole interdyscyplinarnym.</a:t>
            </a:r>
          </a:p>
          <a:p>
            <a:pPr>
              <a:buNone/>
              <a:defRPr/>
            </a:pPr>
            <a:r>
              <a:rPr lang="pl-PL" altLang="pl-PL" sz="2200" dirty="0">
                <a:latin typeface="Comic Sans MS" panose="030F0702030302020204" pitchFamily="66" charset="0"/>
              </a:rPr>
              <a:t>ust. 2 </a:t>
            </a:r>
            <a:r>
              <a:rPr lang="pl-PL" altLang="pl-PL" sz="2200" b="1" dirty="0">
                <a:latin typeface="Comic Sans MS" panose="030F0702030302020204" pitchFamily="66" charset="0"/>
              </a:rPr>
              <a:t>Zespoły interdyscyplinarne </a:t>
            </a:r>
            <a:r>
              <a:rPr lang="pl-PL" altLang="pl-PL" sz="2200" dirty="0">
                <a:latin typeface="Comic Sans MS" panose="030F0702030302020204" pitchFamily="66" charset="0"/>
              </a:rPr>
              <a:t>powołuje wójt, burmistrz lub prezydent miasta.</a:t>
            </a:r>
          </a:p>
          <a:p>
            <a:pPr>
              <a:buNone/>
              <a:defRPr/>
            </a:pPr>
            <a:r>
              <a:rPr lang="pl-PL" altLang="pl-PL" sz="2200" dirty="0">
                <a:latin typeface="Comic Sans MS" panose="030F0702030302020204" pitchFamily="66" charset="0"/>
              </a:rPr>
              <a:t>ust. 3 W </a:t>
            </a:r>
            <a:r>
              <a:rPr lang="pl-PL" altLang="pl-PL" sz="2200" b="1" dirty="0">
                <a:latin typeface="Comic Sans MS" panose="030F0702030302020204" pitchFamily="66" charset="0"/>
              </a:rPr>
              <a:t>skład zespołu </a:t>
            </a:r>
            <a:r>
              <a:rPr lang="pl-PL" altLang="pl-PL" sz="2200" dirty="0">
                <a:latin typeface="Comic Sans MS" panose="030F0702030302020204" pitchFamily="66" charset="0"/>
              </a:rPr>
              <a:t>interdyscyplinarnego wchodzą przedstawiciele :</a:t>
            </a:r>
          </a:p>
          <a:p>
            <a:pPr>
              <a:buNone/>
              <a:defRPr/>
            </a:pPr>
            <a:r>
              <a:rPr lang="pl-PL" altLang="pl-PL" sz="2200" dirty="0">
                <a:latin typeface="Comic Sans MS" panose="030F0702030302020204" pitchFamily="66" charset="0"/>
              </a:rPr>
              <a:t>	1. jednostek organizacyjnych pomocy społecznej,</a:t>
            </a:r>
          </a:p>
          <a:p>
            <a:pPr>
              <a:buNone/>
              <a:defRPr/>
            </a:pPr>
            <a:r>
              <a:rPr lang="pl-PL" altLang="pl-PL" sz="2200" dirty="0">
                <a:latin typeface="Comic Sans MS" panose="030F0702030302020204" pitchFamily="66" charset="0"/>
              </a:rPr>
              <a:t>	2. gminnej komisji rozwiązywania problemów alkoholowych,</a:t>
            </a:r>
          </a:p>
          <a:p>
            <a:pPr>
              <a:buNone/>
              <a:defRPr/>
            </a:pPr>
            <a:r>
              <a:rPr lang="pl-PL" altLang="pl-PL" sz="2200" dirty="0">
                <a:latin typeface="Comic Sans MS" panose="030F0702030302020204" pitchFamily="66" charset="0"/>
              </a:rPr>
              <a:t>	3. Policji,</a:t>
            </a:r>
          </a:p>
          <a:p>
            <a:pPr>
              <a:buNone/>
              <a:defRPr/>
            </a:pPr>
            <a:r>
              <a:rPr lang="pl-PL" altLang="pl-PL" sz="2200" dirty="0">
                <a:latin typeface="Comic Sans MS" panose="030F0702030302020204" pitchFamily="66" charset="0"/>
              </a:rPr>
              <a:t>	4. oświaty,</a:t>
            </a:r>
          </a:p>
          <a:p>
            <a:pPr>
              <a:buNone/>
              <a:defRPr/>
            </a:pPr>
            <a:r>
              <a:rPr lang="pl-PL" altLang="pl-PL" sz="2200" dirty="0">
                <a:latin typeface="Comic Sans MS" panose="030F0702030302020204" pitchFamily="66" charset="0"/>
              </a:rPr>
              <a:t>	5. ochrony zdrowia,</a:t>
            </a:r>
          </a:p>
          <a:p>
            <a:pPr>
              <a:buNone/>
              <a:defRPr/>
            </a:pPr>
            <a:r>
              <a:rPr lang="pl-PL" altLang="pl-PL" sz="2200" dirty="0">
                <a:latin typeface="Comic Sans MS" panose="030F0702030302020204" pitchFamily="66" charset="0"/>
              </a:rPr>
              <a:t>	6. organizacji pozarządowych,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79226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sz="2400" b="1" dirty="0">
                <a:latin typeface="Comic Sans MS" panose="030F0702030302020204" pitchFamily="66" charset="0"/>
              </a:rPr>
              <a:t> </a:t>
            </a:r>
            <a:r>
              <a:rPr lang="pl-PL" sz="2400" b="1" dirty="0" smtClean="0">
                <a:latin typeface="Comic Sans MS" panose="030F0702030302020204" pitchFamily="66" charset="0"/>
              </a:rPr>
              <a:t>DZIAŁANIA PODEJMOWANE </a:t>
            </a:r>
            <a:r>
              <a:rPr lang="pl-PL" sz="2400" b="1" dirty="0">
                <a:latin typeface="Comic Sans MS" panose="030F0702030302020204" pitchFamily="66" charset="0"/>
              </a:rPr>
              <a:t>PRZEZ POLICJĘ </a:t>
            </a:r>
            <a:br>
              <a:rPr lang="pl-PL" sz="2400" b="1" dirty="0">
                <a:latin typeface="Comic Sans MS" panose="030F0702030302020204" pitchFamily="66" charset="0"/>
              </a:rPr>
            </a:br>
            <a:r>
              <a:rPr lang="pl-PL" sz="2400" b="1" dirty="0">
                <a:latin typeface="Comic Sans MS" panose="030F0702030302020204" pitchFamily="66" charset="0"/>
              </a:rPr>
              <a:t>W ZAKRESIE PRZECIWDZIAŁANIA </a:t>
            </a:r>
            <a:r>
              <a:rPr lang="pl-PL" sz="2400" b="1" dirty="0" smtClean="0">
                <a:latin typeface="Comic Sans MS" panose="030F0702030302020204" pitchFamily="66" charset="0"/>
              </a:rPr>
              <a:t/>
            </a:r>
            <a:br>
              <a:rPr lang="pl-PL" sz="2400" b="1" dirty="0" smtClean="0">
                <a:latin typeface="Comic Sans MS" panose="030F0702030302020204" pitchFamily="66" charset="0"/>
              </a:rPr>
            </a:br>
            <a:r>
              <a:rPr lang="pl-PL" sz="2400" b="1" dirty="0" smtClean="0">
                <a:latin typeface="Comic Sans MS" panose="030F0702030302020204" pitchFamily="66" charset="0"/>
              </a:rPr>
              <a:t>PRZEMOCY </a:t>
            </a:r>
            <a:r>
              <a:rPr lang="pl-PL" sz="2400" b="1" dirty="0">
                <a:latin typeface="Comic Sans MS" panose="030F0702030302020204" pitchFamily="66" charset="0"/>
              </a:rPr>
              <a:t>W RODZINIE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sz="2400" b="1" dirty="0">
                <a:latin typeface="Comic Sans MS" panose="030F0702030302020204" pitchFamily="66" charset="0"/>
              </a:rPr>
              <a:t>DZIAŁANIA PREWENCYJNE:</a:t>
            </a:r>
          </a:p>
          <a:p>
            <a:pPr>
              <a:buFont typeface="Wingdings" pitchFamily="2" charset="2"/>
              <a:buChar char="Ø"/>
            </a:pPr>
            <a:r>
              <a:rPr lang="pl-PL" sz="2400" dirty="0">
                <a:latin typeface="Comic Sans MS" panose="030F0702030302020204" pitchFamily="66" charset="0"/>
              </a:rPr>
              <a:t>interwencja,</a:t>
            </a:r>
          </a:p>
          <a:p>
            <a:pPr>
              <a:buFont typeface="Wingdings" pitchFamily="2" charset="2"/>
              <a:buChar char="Ø"/>
            </a:pPr>
            <a:r>
              <a:rPr lang="pl-PL" sz="2400" dirty="0">
                <a:latin typeface="Comic Sans MS" panose="030F0702030302020204" pitchFamily="66" charset="0"/>
              </a:rPr>
              <a:t>sporządzenie „Niebieskiej Karty”,</a:t>
            </a:r>
          </a:p>
          <a:p>
            <a:pPr>
              <a:buFont typeface="Wingdings" pitchFamily="2" charset="2"/>
              <a:buChar char="Ø"/>
            </a:pPr>
            <a:r>
              <a:rPr lang="pl-PL" sz="2400" dirty="0">
                <a:latin typeface="Comic Sans MS" panose="030F0702030302020204" pitchFamily="66" charset="0"/>
              </a:rPr>
              <a:t>praca dzielnicowego na rzecz rodzin dotkniętych przemocą,</a:t>
            </a:r>
          </a:p>
          <a:p>
            <a:pPr>
              <a:buFont typeface="Wingdings" pitchFamily="2" charset="2"/>
              <a:buChar char="Ø"/>
            </a:pPr>
            <a:r>
              <a:rPr lang="pl-PL" sz="2400" dirty="0">
                <a:latin typeface="Comic Sans MS" panose="030F0702030302020204" pitchFamily="66" charset="0"/>
              </a:rPr>
              <a:t>współpraca z instytucjami działającymi na rzecz przeciwdziałania przemocy w rodzinie</a:t>
            </a:r>
            <a:r>
              <a:rPr lang="pl-PL" sz="2400" dirty="0" smtClean="0">
                <a:latin typeface="Comic Sans MS" panose="030F0702030302020204" pitchFamily="66" charset="0"/>
              </a:rPr>
              <a:t>,</a:t>
            </a:r>
          </a:p>
          <a:p>
            <a:pPr>
              <a:buFont typeface="Wingdings" pitchFamily="2" charset="2"/>
              <a:buChar char="Ø"/>
            </a:pPr>
            <a:endParaRPr lang="pl-PL" sz="2400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sz="2400" b="1" dirty="0">
                <a:latin typeface="Comic Sans MS" panose="030F0702030302020204" pitchFamily="66" charset="0"/>
              </a:rPr>
              <a:t>DZIAŁANIA PROCESOWE:</a:t>
            </a:r>
          </a:p>
          <a:p>
            <a:pPr>
              <a:buFont typeface="Wingdings" pitchFamily="2" charset="2"/>
              <a:buChar char="Ø"/>
            </a:pPr>
            <a:r>
              <a:rPr lang="pl-PL" sz="2400" dirty="0">
                <a:latin typeface="Comic Sans MS" panose="030F0702030302020204" pitchFamily="66" charset="0"/>
              </a:rPr>
              <a:t>czynności sprawdzające </a:t>
            </a:r>
            <a:br>
              <a:rPr lang="pl-PL" sz="2400" dirty="0">
                <a:latin typeface="Comic Sans MS" panose="030F0702030302020204" pitchFamily="66" charset="0"/>
              </a:rPr>
            </a:br>
            <a:r>
              <a:rPr lang="pl-PL" sz="2400" dirty="0">
                <a:latin typeface="Comic Sans MS" panose="030F0702030302020204" pitchFamily="66" charset="0"/>
              </a:rPr>
              <a:t>w </a:t>
            </a:r>
            <a:r>
              <a:rPr lang="pl-PL" sz="2400" dirty="0" smtClean="0">
                <a:latin typeface="Comic Sans MS" panose="030F0702030302020204" pitchFamily="66" charset="0"/>
              </a:rPr>
              <a:t>kierunku art. </a:t>
            </a:r>
            <a:r>
              <a:rPr lang="pl-PL" sz="2400" dirty="0">
                <a:latin typeface="Comic Sans MS" panose="030F0702030302020204" pitchFamily="66" charset="0"/>
              </a:rPr>
              <a:t>207 </a:t>
            </a:r>
            <a:r>
              <a:rPr lang="pl-PL" sz="2400" dirty="0" smtClean="0">
                <a:latin typeface="Comic Sans MS" panose="030F0702030302020204" pitchFamily="66" charset="0"/>
              </a:rPr>
              <a:t>Kodeksu Karnego </a:t>
            </a:r>
            <a:br>
              <a:rPr lang="pl-PL" sz="2400" dirty="0" smtClean="0">
                <a:latin typeface="Comic Sans MS" panose="030F0702030302020204" pitchFamily="66" charset="0"/>
              </a:rPr>
            </a:br>
            <a:r>
              <a:rPr lang="pl-PL" sz="2400" dirty="0" smtClean="0">
                <a:latin typeface="Comic Sans MS" panose="030F0702030302020204" pitchFamily="66" charset="0"/>
              </a:rPr>
              <a:t>( znęcanie się),</a:t>
            </a:r>
            <a:endParaRPr lang="pl-PL" sz="2400" dirty="0"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sz="2400" dirty="0">
                <a:latin typeface="Comic Sans MS" panose="030F0702030302020204" pitchFamily="66" charset="0"/>
              </a:rPr>
              <a:t>postępowanie </a:t>
            </a:r>
            <a:r>
              <a:rPr lang="pl-PL" sz="2400" dirty="0" smtClean="0">
                <a:latin typeface="Comic Sans MS" panose="030F0702030302020204" pitchFamily="66" charset="0"/>
              </a:rPr>
              <a:t>przygotowawcze ,</a:t>
            </a:r>
            <a:endParaRPr lang="pl-PL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418427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Rectangle 13"/>
          <p:cNvSpPr txBox="1">
            <a:spLocks/>
          </p:cNvSpPr>
          <p:nvPr/>
        </p:nvSpPr>
        <p:spPr>
          <a:xfrm>
            <a:off x="684213" y="188640"/>
            <a:ext cx="8002587" cy="3461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400" b="1" dirty="0" smtClean="0">
                <a:latin typeface="Comic Sans MS" panose="030F0702030302020204" pitchFamily="66" charset="0"/>
              </a:rPr>
              <a:t>SCHEMAT  PODEJMOWANYCH DZIAŁAŃ PREWENCYJNYCH WOBEC </a:t>
            </a:r>
            <a:br>
              <a:rPr lang="pl-PL" sz="1400" b="1" dirty="0" smtClean="0">
                <a:latin typeface="Comic Sans MS" panose="030F0702030302020204" pitchFamily="66" charset="0"/>
              </a:rPr>
            </a:br>
            <a:r>
              <a:rPr lang="pl-PL" sz="1400" b="1" dirty="0" smtClean="0">
                <a:latin typeface="Comic Sans MS" panose="030F0702030302020204" pitchFamily="66" charset="0"/>
              </a:rPr>
              <a:t> PRZEMOCY W RODZINIE</a:t>
            </a:r>
            <a:endParaRPr lang="pl-PL" sz="1400" dirty="0" smtClean="0">
              <a:latin typeface="Comic Sans MS" panose="030F0702030302020204" pitchFamily="66" charset="0"/>
            </a:endParaRPr>
          </a:p>
        </p:txBody>
      </p:sp>
      <p:sp>
        <p:nvSpPr>
          <p:cNvPr id="4" name="AutoShape 17"/>
          <p:cNvSpPr>
            <a:spLocks noChangeArrowheads="1"/>
          </p:cNvSpPr>
          <p:nvPr/>
        </p:nvSpPr>
        <p:spPr bwMode="auto">
          <a:xfrm>
            <a:off x="250825" y="1125538"/>
            <a:ext cx="8642350" cy="719137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accent5">
                <a:lumMod val="40000"/>
                <a:lumOff val="60000"/>
              </a:schemeClr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pl-PL" sz="1600" b="1" dirty="0">
                <a:latin typeface="Comic Sans MS" panose="030F0702030302020204" pitchFamily="66" charset="0"/>
              </a:rPr>
              <a:t>PRZYJĘCIE ZGŁOSZENIA</a:t>
            </a:r>
          </a:p>
          <a:p>
            <a:pPr algn="ctr">
              <a:buFontTx/>
              <a:buChar char="-"/>
              <a:defRPr/>
            </a:pPr>
            <a:r>
              <a:rPr lang="pl-PL" sz="1600" dirty="0">
                <a:latin typeface="Comic Sans MS" panose="030F0702030302020204" pitchFamily="66" charset="0"/>
              </a:rPr>
              <a:t>telefoniczne </a:t>
            </a:r>
            <a:r>
              <a:rPr lang="pl-PL" sz="1600" dirty="0" smtClean="0">
                <a:latin typeface="Comic Sans MS" panose="030F0702030302020204" pitchFamily="66" charset="0"/>
              </a:rPr>
              <a:t>112</a:t>
            </a:r>
            <a:r>
              <a:rPr lang="pl-PL" sz="1600" dirty="0">
                <a:latin typeface="Comic Sans MS" panose="030F0702030302020204" pitchFamily="66" charset="0"/>
              </a:rPr>
              <a:t>,</a:t>
            </a:r>
          </a:p>
          <a:p>
            <a:pPr algn="ctr">
              <a:defRPr/>
            </a:pPr>
            <a:r>
              <a:rPr lang="pl-PL" sz="1600" dirty="0">
                <a:latin typeface="Comic Sans MS" panose="030F0702030302020204" pitchFamily="66" charset="0"/>
              </a:rPr>
              <a:t>- osobiście w jednostce Policji,</a:t>
            </a:r>
          </a:p>
        </p:txBody>
      </p:sp>
      <p:sp>
        <p:nvSpPr>
          <p:cNvPr id="5" name="AutoShape 18"/>
          <p:cNvSpPr>
            <a:spLocks noChangeArrowheads="1"/>
          </p:cNvSpPr>
          <p:nvPr/>
        </p:nvSpPr>
        <p:spPr bwMode="auto">
          <a:xfrm>
            <a:off x="323850" y="2420938"/>
            <a:ext cx="8496300" cy="936625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pl-PL" sz="1600" b="1" dirty="0">
                <a:latin typeface="Comic Sans MS" panose="030F0702030302020204" pitchFamily="66" charset="0"/>
              </a:rPr>
              <a:t>INFORMACJA O PRZEMOCY</a:t>
            </a:r>
          </a:p>
          <a:p>
            <a:pPr algn="ctr">
              <a:buFontTx/>
              <a:buChar char="-"/>
              <a:defRPr/>
            </a:pPr>
            <a:r>
              <a:rPr lang="pl-PL" sz="1600" dirty="0">
                <a:latin typeface="Comic Sans MS" panose="030F0702030302020204" pitchFamily="66" charset="0"/>
              </a:rPr>
              <a:t>pokrzywdzony,</a:t>
            </a:r>
          </a:p>
          <a:p>
            <a:pPr algn="ctr">
              <a:defRPr/>
            </a:pPr>
            <a:r>
              <a:rPr lang="pl-PL" sz="1600" dirty="0">
                <a:latin typeface="Comic Sans MS" panose="030F0702030302020204" pitchFamily="66" charset="0"/>
              </a:rPr>
              <a:t>- świadek przemocy</a:t>
            </a:r>
          </a:p>
        </p:txBody>
      </p:sp>
      <p:sp>
        <p:nvSpPr>
          <p:cNvPr id="6" name="AutoShape 19"/>
          <p:cNvSpPr>
            <a:spLocks noChangeArrowheads="1"/>
          </p:cNvSpPr>
          <p:nvPr/>
        </p:nvSpPr>
        <p:spPr bwMode="auto">
          <a:xfrm>
            <a:off x="323850" y="3789090"/>
            <a:ext cx="8569325" cy="1008062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pl-PL" sz="1600" b="1" dirty="0">
                <a:latin typeface="Comic Sans MS" panose="030F0702030302020204" pitchFamily="66" charset="0"/>
              </a:rPr>
              <a:t>PODJĘCIE INTERWENCJI </a:t>
            </a:r>
          </a:p>
          <a:p>
            <a:pPr algn="ctr">
              <a:buFontTx/>
              <a:buChar char="-"/>
              <a:defRPr/>
            </a:pPr>
            <a:r>
              <a:rPr lang="pl-PL" sz="1600" dirty="0">
                <a:latin typeface="Comic Sans MS" panose="030F0702030302020204" pitchFamily="66" charset="0"/>
              </a:rPr>
              <a:t>patrol policji,</a:t>
            </a:r>
          </a:p>
          <a:p>
            <a:pPr algn="ctr">
              <a:defRPr/>
            </a:pPr>
            <a:r>
              <a:rPr lang="pl-PL" sz="1600" dirty="0">
                <a:latin typeface="Comic Sans MS" panose="030F0702030302020204" pitchFamily="66" charset="0"/>
              </a:rPr>
              <a:t>- dzielnicowy lub inny dyżurujący funkcjonariusz w jednostce Policji</a:t>
            </a:r>
          </a:p>
        </p:txBody>
      </p:sp>
      <p:sp>
        <p:nvSpPr>
          <p:cNvPr id="7" name="AutoShape 20"/>
          <p:cNvSpPr>
            <a:spLocks noChangeArrowheads="1"/>
          </p:cNvSpPr>
          <p:nvPr/>
        </p:nvSpPr>
        <p:spPr bwMode="auto">
          <a:xfrm>
            <a:off x="395288" y="5444923"/>
            <a:ext cx="8424862" cy="936625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pl-PL" sz="1600" b="1" dirty="0"/>
          </a:p>
          <a:p>
            <a:pPr algn="ctr">
              <a:defRPr/>
            </a:pPr>
            <a:r>
              <a:rPr lang="pl-PL" sz="1600" b="1" dirty="0">
                <a:latin typeface="Comic Sans MS" panose="030F0702030302020204" pitchFamily="66" charset="0"/>
              </a:rPr>
              <a:t>DZIAŁANIA W TRAKCIE I PO INTERWENCJI </a:t>
            </a:r>
          </a:p>
          <a:p>
            <a:pPr algn="ctr">
              <a:buFontTx/>
              <a:buChar char="-"/>
              <a:defRPr/>
            </a:pPr>
            <a:r>
              <a:rPr lang="pl-PL" sz="1600" dirty="0">
                <a:latin typeface="Comic Sans MS" panose="030F0702030302020204" pitchFamily="66" charset="0"/>
              </a:rPr>
              <a:t>sporządzenie ‘Niebieskiej Karty”,</a:t>
            </a:r>
          </a:p>
          <a:p>
            <a:pPr marL="285750" indent="-285750" algn="ctr">
              <a:buFontTx/>
              <a:buChar char="-"/>
              <a:defRPr/>
            </a:pPr>
            <a:r>
              <a:rPr lang="pl-PL" sz="1600" dirty="0" smtClean="0">
                <a:latin typeface="Comic Sans MS" panose="030F0702030302020204" pitchFamily="66" charset="0"/>
              </a:rPr>
              <a:t>działania </a:t>
            </a:r>
            <a:r>
              <a:rPr lang="pl-PL" sz="1600" dirty="0">
                <a:latin typeface="Comic Sans MS" panose="030F0702030302020204" pitchFamily="66" charset="0"/>
              </a:rPr>
              <a:t>prewencyjne </a:t>
            </a:r>
            <a:r>
              <a:rPr lang="pl-PL" sz="1600" dirty="0" smtClean="0">
                <a:latin typeface="Comic Sans MS" panose="030F0702030302020204" pitchFamily="66" charset="0"/>
              </a:rPr>
              <a:t>dzielnicowego,</a:t>
            </a:r>
          </a:p>
          <a:p>
            <a:pPr marL="285750" indent="-285750" algn="ctr">
              <a:buFontTx/>
              <a:buChar char="-"/>
              <a:defRPr/>
            </a:pPr>
            <a:r>
              <a:rPr lang="pl-PL" sz="1600" dirty="0">
                <a:latin typeface="Comic Sans MS" panose="030F0702030302020204" pitchFamily="66" charset="0"/>
              </a:rPr>
              <a:t>c</a:t>
            </a:r>
            <a:r>
              <a:rPr lang="pl-PL" sz="1600" dirty="0" smtClean="0">
                <a:latin typeface="Comic Sans MS" panose="030F0702030302020204" pitchFamily="66" charset="0"/>
              </a:rPr>
              <a:t>zynności procesowe</a:t>
            </a:r>
            <a:endParaRPr lang="pl-PL" sz="1600" dirty="0">
              <a:latin typeface="Comic Sans MS" panose="030F0702030302020204" pitchFamily="66" charset="0"/>
            </a:endParaRPr>
          </a:p>
          <a:p>
            <a:pPr algn="ctr">
              <a:defRPr/>
            </a:pPr>
            <a:endParaRPr lang="pl-PL" sz="1600" b="1" dirty="0"/>
          </a:p>
        </p:txBody>
      </p:sp>
      <p:sp>
        <p:nvSpPr>
          <p:cNvPr id="8" name="AutoShape 21"/>
          <p:cNvSpPr>
            <a:spLocks noChangeArrowheads="1"/>
          </p:cNvSpPr>
          <p:nvPr/>
        </p:nvSpPr>
        <p:spPr bwMode="auto">
          <a:xfrm>
            <a:off x="4139952" y="1916113"/>
            <a:ext cx="720725" cy="36036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9" name="AutoShape 22"/>
          <p:cNvSpPr>
            <a:spLocks noChangeArrowheads="1"/>
          </p:cNvSpPr>
          <p:nvPr/>
        </p:nvSpPr>
        <p:spPr bwMode="auto">
          <a:xfrm>
            <a:off x="4139952" y="764704"/>
            <a:ext cx="720725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10" name="AutoShape 23"/>
          <p:cNvSpPr>
            <a:spLocks noChangeArrowheads="1"/>
          </p:cNvSpPr>
          <p:nvPr/>
        </p:nvSpPr>
        <p:spPr bwMode="auto">
          <a:xfrm>
            <a:off x="4140200" y="3429000"/>
            <a:ext cx="720725" cy="28733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12" name="AutoShape 21"/>
          <p:cNvSpPr>
            <a:spLocks noChangeArrowheads="1"/>
          </p:cNvSpPr>
          <p:nvPr/>
        </p:nvSpPr>
        <p:spPr bwMode="auto">
          <a:xfrm>
            <a:off x="4189639" y="4940846"/>
            <a:ext cx="720725" cy="36036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3763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 smtClean="0">
                <a:latin typeface="Comic Sans MS" panose="030F0702030302020204" pitchFamily="66" charset="0"/>
              </a:rPr>
              <a:t>DZIAŁANIA PREWENCYJNE </a:t>
            </a:r>
            <a:br>
              <a:rPr lang="pl-PL" sz="2400" b="1" dirty="0" smtClean="0">
                <a:latin typeface="Comic Sans MS" panose="030F0702030302020204" pitchFamily="66" charset="0"/>
              </a:rPr>
            </a:br>
            <a:r>
              <a:rPr lang="pl-PL" sz="2400" b="1" dirty="0" smtClean="0">
                <a:latin typeface="Comic Sans MS" panose="030F0702030302020204" pitchFamily="66" charset="0"/>
              </a:rPr>
              <a:t> INTERWENCJA</a:t>
            </a:r>
            <a:endParaRPr lang="pl-PL" sz="2400" b="1" dirty="0">
              <a:latin typeface="Comic Sans MS" panose="030F0702030302020204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pl-PL" dirty="0"/>
              <a:t>    </a:t>
            </a:r>
            <a:endParaRPr lang="pl-PL" dirty="0" smtClean="0"/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sz="9600" dirty="0" smtClean="0">
                <a:latin typeface="Comic Sans MS" panose="030F0702030302020204" pitchFamily="66" charset="0"/>
              </a:rPr>
              <a:t>     Realizacja działań pomocowych przez Policję </a:t>
            </a:r>
            <a:br>
              <a:rPr lang="pl-PL" sz="9600" dirty="0" smtClean="0">
                <a:latin typeface="Comic Sans MS" panose="030F0702030302020204" pitchFamily="66" charset="0"/>
              </a:rPr>
            </a:br>
            <a:r>
              <a:rPr lang="pl-PL" sz="9600" dirty="0" smtClean="0">
                <a:latin typeface="Comic Sans MS" panose="030F0702030302020204" pitchFamily="66" charset="0"/>
              </a:rPr>
              <a:t>w zakresie przeciwdziałania przemocy w rodzinie     rozpoczyna </a:t>
            </a:r>
            <a:r>
              <a:rPr lang="pl-PL" sz="9600" dirty="0">
                <a:latin typeface="Comic Sans MS" panose="030F0702030302020204" pitchFamily="66" charset="0"/>
              </a:rPr>
              <a:t>się od </a:t>
            </a:r>
            <a:r>
              <a:rPr lang="pl-PL" sz="9600" b="1" dirty="0">
                <a:latin typeface="Comic Sans MS" panose="030F0702030302020204" pitchFamily="66" charset="0"/>
              </a:rPr>
              <a:t>interwencji </a:t>
            </a:r>
            <a:r>
              <a:rPr lang="pl-PL" sz="9600" b="1" dirty="0" smtClean="0">
                <a:latin typeface="Comic Sans MS" panose="030F0702030302020204" pitchFamily="66" charset="0"/>
              </a:rPr>
              <a:t>domowej.</a:t>
            </a:r>
          </a:p>
          <a:p>
            <a:pPr marL="0" indent="0" algn="just">
              <a:buNone/>
            </a:pPr>
            <a:r>
              <a:rPr lang="pl-PL" sz="9600" b="1" dirty="0" smtClean="0">
                <a:latin typeface="Comic Sans MS" panose="030F0702030302020204" pitchFamily="66" charset="0"/>
              </a:rPr>
              <a:t> </a:t>
            </a:r>
          </a:p>
          <a:p>
            <a:pPr algn="just">
              <a:buNone/>
              <a:defRPr/>
            </a:pPr>
            <a:r>
              <a:rPr lang="pl-PL" sz="9600" dirty="0" smtClean="0">
                <a:latin typeface="Comic Sans MS" panose="030F0702030302020204" pitchFamily="66" charset="0"/>
              </a:rPr>
              <a:t>	Interwencja może </a:t>
            </a:r>
            <a:r>
              <a:rPr lang="pl-PL" sz="9600" dirty="0">
                <a:latin typeface="Comic Sans MS" panose="030F0702030302020204" pitchFamily="66" charset="0"/>
              </a:rPr>
              <a:t>być </a:t>
            </a:r>
            <a:r>
              <a:rPr lang="pl-PL" sz="9600" dirty="0" smtClean="0">
                <a:latin typeface="Comic Sans MS" panose="030F0702030302020204" pitchFamily="66" charset="0"/>
              </a:rPr>
              <a:t>podejmowana przez funkcjonariusza Policji z </a:t>
            </a:r>
            <a:r>
              <a:rPr lang="pl-PL" sz="9600" dirty="0">
                <a:latin typeface="Comic Sans MS" panose="030F0702030302020204" pitchFamily="66" charset="0"/>
              </a:rPr>
              <a:t>własnej inicjatywy lub na polecenie dyżurnego po zgłoszeniu przez  pokrzywdzonego,  czy też </a:t>
            </a:r>
            <a:r>
              <a:rPr lang="pl-PL" sz="9600" dirty="0" smtClean="0">
                <a:latin typeface="Comic Sans MS" panose="030F0702030302020204" pitchFamily="66" charset="0"/>
              </a:rPr>
              <a:t>osoby trzecie. </a:t>
            </a:r>
            <a:endParaRPr lang="pl-PL" sz="9600" dirty="0">
              <a:latin typeface="Comic Sans MS" panose="030F0702030302020204" pitchFamily="66" charset="0"/>
            </a:endParaRPr>
          </a:p>
          <a:p>
            <a:pPr algn="just">
              <a:buNone/>
              <a:defRPr/>
            </a:pPr>
            <a:endParaRPr lang="pl-PL" sz="9600" i="1" dirty="0">
              <a:latin typeface="Comic Sans MS" panose="030F0702030302020204" pitchFamily="66" charset="0"/>
            </a:endParaRPr>
          </a:p>
          <a:p>
            <a:pPr algn="just">
              <a:buNone/>
              <a:defRPr/>
            </a:pPr>
            <a:r>
              <a:rPr lang="pl-PL" sz="9600" dirty="0" smtClean="0">
                <a:latin typeface="Comic Sans MS" panose="030F0702030302020204" pitchFamily="66" charset="0"/>
              </a:rPr>
              <a:t>	Policjanci </a:t>
            </a:r>
            <a:r>
              <a:rPr lang="pl-PL" sz="9600" dirty="0">
                <a:latin typeface="Comic Sans MS" panose="030F0702030302020204" pitchFamily="66" charset="0"/>
              </a:rPr>
              <a:t>wezwani na miejsce interwencji domowej, po stwierdzeniu, że interwencja dotyczy przemocy </a:t>
            </a:r>
            <a:r>
              <a:rPr lang="pl-PL" sz="9600" dirty="0" smtClean="0">
                <a:latin typeface="Comic Sans MS" panose="030F0702030302020204" pitchFamily="66" charset="0"/>
              </a:rPr>
              <a:t/>
            </a:r>
            <a:br>
              <a:rPr lang="pl-PL" sz="9600" dirty="0" smtClean="0">
                <a:latin typeface="Comic Sans MS" panose="030F0702030302020204" pitchFamily="66" charset="0"/>
              </a:rPr>
            </a:br>
            <a:r>
              <a:rPr lang="pl-PL" sz="9600" dirty="0" smtClean="0">
                <a:latin typeface="Comic Sans MS" panose="030F0702030302020204" pitchFamily="66" charset="0"/>
              </a:rPr>
              <a:t>w </a:t>
            </a:r>
            <a:r>
              <a:rPr lang="pl-PL" sz="9600" dirty="0">
                <a:latin typeface="Comic Sans MS" panose="030F0702030302020204" pitchFamily="66" charset="0"/>
              </a:rPr>
              <a:t>rodzinie mają obowiązek wypełnić </a:t>
            </a:r>
            <a:r>
              <a:rPr lang="pl-PL" sz="9600" b="1" dirty="0">
                <a:latin typeface="Comic Sans MS" panose="030F0702030302020204" pitchFamily="66" charset="0"/>
              </a:rPr>
              <a:t>formularz </a:t>
            </a:r>
            <a:r>
              <a:rPr lang="pl-PL" sz="9600" b="1" dirty="0" smtClean="0">
                <a:latin typeface="Comic Sans MS" panose="030F0702030302020204" pitchFamily="66" charset="0"/>
              </a:rPr>
              <a:t>„Niebieska </a:t>
            </a:r>
            <a:r>
              <a:rPr lang="pl-PL" sz="9600" b="1" dirty="0">
                <a:latin typeface="Comic Sans MS" panose="030F0702030302020204" pitchFamily="66" charset="0"/>
              </a:rPr>
              <a:t>Karta </a:t>
            </a:r>
            <a:r>
              <a:rPr lang="pl-PL" sz="9600" b="1" dirty="0" smtClean="0">
                <a:latin typeface="Comic Sans MS" panose="030F0702030302020204" pitchFamily="66" charset="0"/>
              </a:rPr>
              <a:t>– A”.</a:t>
            </a:r>
            <a:endParaRPr lang="pl-PL" sz="9600" b="1" dirty="0">
              <a:latin typeface="Comic Sans MS" panose="030F0702030302020204" pitchFamily="66" charset="0"/>
            </a:endParaRPr>
          </a:p>
          <a:p>
            <a:pPr algn="just">
              <a:buNone/>
              <a:defRPr/>
            </a:pPr>
            <a:endParaRPr lang="pl-PL" sz="9600" i="1" dirty="0" smtClean="0"/>
          </a:p>
          <a:p>
            <a:pPr algn="just">
              <a:buNone/>
              <a:defRPr/>
            </a:pPr>
            <a:endParaRPr lang="pl-PL" sz="2000" i="1" dirty="0"/>
          </a:p>
          <a:p>
            <a:pPr algn="just">
              <a:buNone/>
              <a:defRPr/>
            </a:pPr>
            <a:endParaRPr lang="pl-PL" sz="2000" i="1" dirty="0" smtClean="0"/>
          </a:p>
          <a:p>
            <a:pPr algn="just">
              <a:buNone/>
              <a:defRPr/>
            </a:pPr>
            <a:endParaRPr lang="pl-PL" sz="2000" i="1" dirty="0"/>
          </a:p>
          <a:p>
            <a:pPr algn="just">
              <a:buNone/>
              <a:defRPr/>
            </a:pPr>
            <a:endParaRPr lang="pl-PL" sz="2000" i="1" dirty="0" smtClean="0"/>
          </a:p>
          <a:p>
            <a:pPr algn="just">
              <a:buNone/>
              <a:defRPr/>
            </a:pPr>
            <a:endParaRPr lang="pl-PL" sz="2000" i="1" dirty="0"/>
          </a:p>
          <a:p>
            <a:pPr algn="just">
              <a:buNone/>
              <a:defRPr/>
            </a:pPr>
            <a:endParaRPr lang="pl-PL" sz="2900" i="1" dirty="0"/>
          </a:p>
          <a:p>
            <a:pPr>
              <a:buNone/>
              <a:defRPr/>
            </a:pPr>
            <a:r>
              <a:rPr lang="pl-PL" dirty="0" smtClean="0"/>
              <a:t>	</a:t>
            </a:r>
          </a:p>
          <a:p>
            <a:pPr algn="just">
              <a:buNone/>
              <a:defRPr/>
            </a:pPr>
            <a:r>
              <a:rPr lang="pl-PL" dirty="0" smtClean="0"/>
              <a:t>	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52045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2640</TotalTime>
  <Words>481</Words>
  <Application>Microsoft Office PowerPoint</Application>
  <PresentationFormat>Pokaz na ekranie (4:3)</PresentationFormat>
  <Paragraphs>236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31" baseType="lpstr">
      <vt:lpstr>Arial Unicode MS</vt:lpstr>
      <vt:lpstr>Aharoni</vt:lpstr>
      <vt:lpstr>Arial</vt:lpstr>
      <vt:lpstr>Arial Black</vt:lpstr>
      <vt:lpstr>Arial Narrow</vt:lpstr>
      <vt:lpstr>Calibri</vt:lpstr>
      <vt:lpstr>Comic Sans MS</vt:lpstr>
      <vt:lpstr>Times New Roman</vt:lpstr>
      <vt:lpstr>Wingdings</vt:lpstr>
      <vt:lpstr>Motyw pakietu Office</vt:lpstr>
      <vt:lpstr> </vt:lpstr>
      <vt:lpstr>   .</vt:lpstr>
      <vt:lpstr>PRZEMOC W RODZINIE</vt:lpstr>
      <vt:lpstr>Ustawa o przeciwdziałaniu przemocy w rodzinie.</vt:lpstr>
      <vt:lpstr>Ustawa o przeciwdziałaniu przemocy w rodzinie.</vt:lpstr>
      <vt:lpstr>Ustawa o przeciwdziałaniu przemocy w rodzinie.</vt:lpstr>
      <vt:lpstr> DZIAŁANIA PODEJMOWANE PRZEZ POLICJĘ  W ZAKRESIE PRZECIWDZIAŁANIA  PRZEMOCY W RODZINIE</vt:lpstr>
      <vt:lpstr>Prezentacja programu PowerPoint</vt:lpstr>
      <vt:lpstr>DZIAŁANIA PREWENCYJNE   INTERWENCJA</vt:lpstr>
      <vt:lpstr>Prezentacja programu PowerPoint</vt:lpstr>
      <vt:lpstr>DZIAŁANIA PREWENCYJNE   PROCEDURA NIEBIESKA KARTA  </vt:lpstr>
      <vt:lpstr>MAŁOPOSKA POLICJA LICZBA WYPEŁNIONYCH FORMULARZY „NIEBIESKA KARTA - A” </vt:lpstr>
      <vt:lpstr>DZIAŁANIA PREWENCYJNE   PROCEDURA NIEBIESKA KARTA  zadania dzielnicowego</vt:lpstr>
      <vt:lpstr>MAŁOPOLSKA POLICJA OSOBY DOTKNIĘTE PRZEMOCĄ – NIEBIESKA KARTA</vt:lpstr>
      <vt:lpstr>  DZIAŁANIA PREWENCYJNE   PROCEDURA NIEBIESKA KARTA  </vt:lpstr>
      <vt:lpstr> DZIAŁANIA PREWENCYJNE - PROCEDURA NIEBIESKIEJ KARTY  </vt:lpstr>
      <vt:lpstr>DZIAŁANIA  PROCESOWE</vt:lpstr>
      <vt:lpstr>DZIAŁANIA  PROCESOWE</vt:lpstr>
      <vt:lpstr>SENIOR   DZIAŁANIA PROFILAKTYCZNO - EDUKACYJNO</vt:lpstr>
      <vt:lpstr>SENIOR   DZIAŁANIA PROFILAKTYCZNO - EDUKACYJNO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REALIZACJA ZADAŃ W ZAKRESIE  PRZECIWDZIAŁANIA PRZEMOCY  W RODZINIE  PRZEZ KOMENDĘ MIEJSKĄ POLICJI  W NOWYM SĄCZU    opracowała asp. mgr Barbara Leśniak</dc:title>
  <dc:creator>Leśniak Barbara</dc:creator>
  <cp:lastModifiedBy>AF</cp:lastModifiedBy>
  <cp:revision>136</cp:revision>
  <cp:lastPrinted>2019-06-12T06:55:41Z</cp:lastPrinted>
  <dcterms:created xsi:type="dcterms:W3CDTF">2011-12-01T08:37:08Z</dcterms:created>
  <dcterms:modified xsi:type="dcterms:W3CDTF">2019-06-12T12:17:34Z</dcterms:modified>
</cp:coreProperties>
</file>