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9" r:id="rId3"/>
    <p:sldId id="350" r:id="rId4"/>
    <p:sldId id="359" r:id="rId5"/>
    <p:sldId id="360" r:id="rId6"/>
    <p:sldId id="348" r:id="rId7"/>
    <p:sldId id="261" r:id="rId8"/>
    <p:sldId id="352" r:id="rId9"/>
    <p:sldId id="353" r:id="rId10"/>
    <p:sldId id="276" r:id="rId11"/>
    <p:sldId id="337" r:id="rId12"/>
    <p:sldId id="338" r:id="rId13"/>
    <p:sldId id="264" r:id="rId14"/>
    <p:sldId id="263" r:id="rId15"/>
    <p:sldId id="277" r:id="rId16"/>
    <p:sldId id="262" r:id="rId17"/>
    <p:sldId id="265" r:id="rId18"/>
    <p:sldId id="327" r:id="rId19"/>
    <p:sldId id="339" r:id="rId20"/>
    <p:sldId id="358" r:id="rId21"/>
    <p:sldId id="340" r:id="rId22"/>
    <p:sldId id="258" r:id="rId23"/>
    <p:sldId id="259" r:id="rId24"/>
    <p:sldId id="260" r:id="rId25"/>
    <p:sldId id="341" r:id="rId26"/>
    <p:sldId id="328" r:id="rId27"/>
    <p:sldId id="343" r:id="rId28"/>
    <p:sldId id="344" r:id="rId29"/>
    <p:sldId id="266" r:id="rId30"/>
    <p:sldId id="267" r:id="rId31"/>
    <p:sldId id="354" r:id="rId32"/>
    <p:sldId id="362" r:id="rId33"/>
    <p:sldId id="355" r:id="rId34"/>
    <p:sldId id="356" r:id="rId35"/>
    <p:sldId id="361" r:id="rId36"/>
    <p:sldId id="357" r:id="rId37"/>
    <p:sldId id="274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5E103-413E-4A59-8E31-73A93632F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2B3A3D-8761-4F8C-BDDE-876C148EE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E39658-0232-480F-B91A-2A10D12C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EE3C18-D1A6-4C1D-93D0-8E20A191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EEF633-02C5-4949-AE6D-3DBABDFA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67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B81CA-E7D0-4448-98A8-8538CB3A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C45F4A0-B9D4-4A0B-871F-88FCDF9A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0AFE4F-8CFA-43FF-B27D-92814373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BC3995-E853-46C0-BB79-7D5C909E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057FE1-4089-4691-BE28-E18B492F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36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F782A57-6061-473A-91E3-ED39793D7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B70457F-D6D9-4C0C-9A45-FCFC50A37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1A318-0751-4AF3-8AEA-3B9BB1BC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994E53-D4CE-43AC-85D9-63E5C3FA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9C49DE-EFFE-4C5E-AE0C-ADC0F210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95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3B59C-217A-4EF5-9EF4-985588C7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97E1B4-57F4-4A2D-9F03-EC39C11F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D6BDD1-9F40-4DDC-811B-00736415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6F6CB2-D0CA-4515-BFBB-4E2C3A67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5FE011-2ED5-4B9E-989D-41E7ED59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19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35D7EF-71B5-459A-8C7B-9912BAA7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4FDA45-F52C-4BD7-A81C-33FBCE67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DAB5CE-F62E-4546-8EB6-026EC8E8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E3409E-2D67-449F-ADEB-1A1018F5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0F2816-73AF-4C3C-9477-E39F3D16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04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B28397-E90F-4D6B-85C5-91EE4077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FCFB36-0B29-4064-A271-EEE742CE6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4D0C83-9005-4AC9-8E8D-7BF3F9BF3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DA34FC-06D3-491C-83BC-2518A5B0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FF15C6-C0A3-4447-A394-C962DFE3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1064F4-F58A-4DAD-8887-0D21D610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8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183B7F-DA44-45FB-9B58-D95B3DB3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4941B2-3B06-43F6-A3C8-A7426E534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DAFF7F-0DE3-4981-812B-3E47A3505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9F7F46-C3F8-4535-936B-60F1998E8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BD901D0-45F6-4E77-891F-FEB51F23D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DD38941-481C-46A9-A174-BA98F7B6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03EE1B0-B0CE-4344-8C81-F01A9675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6C60185-E34F-46FA-A168-86218C0D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17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144CF-77F0-46AA-91B4-B4D422BA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3D26374-2A42-4F41-8CCE-CCD8589E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F2D4330-6DBF-458B-B73B-1D0B4787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B5CD1F-9FF3-40D6-BC49-8174B9E7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61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0B64E86-EEA8-4968-9E41-BCE59BDC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8DB3221-0951-4B5C-AEB6-81157695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BA9217-D39C-4E27-8CEC-14AF3F1C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51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8F69C-2CFD-460F-A484-04BAA4B0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9A7F3E-2E35-4865-BD06-63ED836C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70B56E-72B6-4BF3-AFEC-47E519AF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CA1734-8D1F-466C-9B60-FC556C16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9036EE-2D7F-4676-B7F1-E88C77C3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702A38-F8D0-4121-8E8B-5F3E63BD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9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18401-0DE2-4C6C-8D52-156723D5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B10AD1-A53F-48B2-BC9C-2EC4C21E5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6230DC-F0D4-4067-AE8B-C67794EA0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1166A4-D642-4BD9-80F8-69E6DFB6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707AA1-F2ED-4B48-889F-7A1E8ED0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CA023D-5C9B-4F47-85AE-5A2AEAD0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73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F51B58D-599D-4D7D-BC95-9AF7962E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6DDD98-74F2-4294-A417-404AF9F9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A998B5-4406-4D0F-BDF2-F29BDC201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4C05-21FC-4397-AF29-37745DD41DDC}" type="datetimeFigureOut">
              <a:rPr lang="pl-PL" smtClean="0"/>
              <a:t>2023-01-26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667D2C-378A-408B-A3D4-5AB478BBF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A72B56-B199-47FE-BBC5-9FE19A2DE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FD209-2C8E-46DE-9409-0D8B82D0D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9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ygodnik.interia.pl/news-wielka-awaria-facebooka-to-dopiero-poczatek,nId,5569880#utm_source=paste&amp;utm_medium=paste&amp;utm_campaign=firefo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6723EB-DA29-4B7F-A0A8-362019992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9802"/>
          </a:xfrm>
        </p:spPr>
        <p:txBody>
          <a:bodyPr>
            <a:normAutofit/>
          </a:bodyPr>
          <a:lstStyle/>
          <a:p>
            <a:r>
              <a:rPr lang="pl-PL" sz="4400" i="1" dirty="0"/>
              <a:t>Prawa podstawowe w Akcie o usługach cyfrowych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F14160-29E4-42E2-90B4-52F4459E1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dr hab. Inga Kawka</a:t>
            </a:r>
          </a:p>
          <a:p>
            <a:r>
              <a:rPr lang="pl-PL" sz="3600" dirty="0"/>
              <a:t>Katedra Prawa Europejskiego </a:t>
            </a:r>
            <a:r>
              <a:rPr lang="pl-PL" sz="3600" dirty="0" err="1"/>
              <a:t>WPiA</a:t>
            </a:r>
            <a:r>
              <a:rPr lang="pl-PL" sz="3600" dirty="0"/>
              <a:t> UJ</a:t>
            </a:r>
          </a:p>
        </p:txBody>
      </p:sp>
    </p:spTree>
    <p:extLst>
      <p:ext uri="{BB962C8B-B14F-4D97-AF65-F5344CB8AC3E}">
        <p14:creationId xmlns:p14="http://schemas.microsoft.com/office/powerpoint/2010/main" val="120294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CA5591-94B9-4FDA-B7EC-BE9D6814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dezinformacji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6BE2A0-D6C7-4C7E-BB14-D4BE086B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Komisja Europejska definiuje dezinformację jako „możliwe do zweryfikowania nieprawdziwe lub wprowadzające w błąd informacje, tworzone, przedstawiane i rozpowszechniane w celu uzyskania korzyści gospodarczych lub wprowadzenia w błąd opinii publicznej, które mogą wyrządzić szkodę publiczną. Szkoda publiczna obejmuje zagrożenia dla demokratycznych procesów politycznych i kształtowania polityki oraz dla dóbr publicznych, takich jak ochrona zdrowia obywateli UE, środowisko naturalne lub bezpieczeństwo”.</a:t>
            </a:r>
          </a:p>
          <a:p>
            <a:pPr marL="0" indent="0">
              <a:buNone/>
            </a:pPr>
            <a:r>
              <a:rPr lang="pl-PL" dirty="0"/>
              <a:t>KOMUNIKAT KOMISJI, Zwalczanie dezinformacji w </a:t>
            </a:r>
            <a:r>
              <a:rPr lang="pl-PL" dirty="0" err="1"/>
              <a:t>internecie</a:t>
            </a:r>
            <a:r>
              <a:rPr lang="pl-PL" dirty="0"/>
              <a:t>: podejście europejskie, Bruksela, dnia 26.4.2018r., COM(2018) 236 </a:t>
            </a:r>
            <a:r>
              <a:rPr lang="pl-PL" dirty="0" err="1"/>
              <a:t>final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57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50F08-1AE5-4638-8DEC-375E0EAF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dezinformacji: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10434C-FED9-4E70-813A-BBF9CA2A4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l-PL" dirty="0"/>
              <a:t>rozpowszechnianie informacji całkowicie fałszywych</a:t>
            </a:r>
          </a:p>
          <a:p>
            <a:pPr marL="514350" indent="-514350">
              <a:buAutoNum type="arabicParenR"/>
            </a:pPr>
            <a:r>
              <a:rPr lang="pl-PL" dirty="0"/>
              <a:t>manipulacja - treść przekazu jest zniekształcona, </a:t>
            </a:r>
          </a:p>
          <a:p>
            <a:pPr marL="514350" indent="-514350">
              <a:buAutoNum type="arabicParenR"/>
            </a:pPr>
            <a:r>
              <a:rPr lang="pl-PL" dirty="0"/>
              <a:t>fałszerstwo - prawdziwa informacja znajduje się w nieprawdziwym kontekście </a:t>
            </a:r>
          </a:p>
          <a:p>
            <a:pPr marL="514350" indent="-514350">
              <a:buAutoNum type="arabicParenR"/>
            </a:pPr>
            <a:r>
              <a:rPr lang="pl-PL" dirty="0"/>
              <a:t>sfabrykowana treść – przekaz jest całkowicie nieprawdziwy, ale z powołaniem się na prawdziwe źródła</a:t>
            </a:r>
          </a:p>
        </p:txBody>
      </p:sp>
    </p:spTree>
    <p:extLst>
      <p:ext uri="{BB962C8B-B14F-4D97-AF65-F5344CB8AC3E}">
        <p14:creationId xmlns:p14="http://schemas.microsoft.com/office/powerpoint/2010/main" val="122036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07DF6-7648-458E-95D6-53AC1351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Elementem definicji dezinformacji są jej skutki, czyli wyrządzenie szkody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77AE66-7AC1-4787-8987-8063ED36E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 przykład:</a:t>
            </a:r>
          </a:p>
          <a:p>
            <a:pPr marL="0" indent="0">
              <a:buNone/>
            </a:pPr>
            <a:r>
              <a:rPr lang="pl-PL" dirty="0"/>
              <a:t>strata zaufania społeczeństwa do nauki, destabilizacja rządów, czy naruszenie struktury społecznej</a:t>
            </a:r>
          </a:p>
        </p:txBody>
      </p:sp>
    </p:spTree>
    <p:extLst>
      <p:ext uri="{BB962C8B-B14F-4D97-AF65-F5344CB8AC3E}">
        <p14:creationId xmlns:p14="http://schemas.microsoft.com/office/powerpoint/2010/main" val="332002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FAF72-3FCC-424F-A6FF-B9AB6A42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Fala dezinformacji związanej z </a:t>
            </a:r>
            <a:r>
              <a:rPr lang="pl-PL" dirty="0" err="1"/>
              <a:t>koronawirusem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E06E8A3-0F18-4FD7-9149-2BD7BD681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186" y="1442210"/>
            <a:ext cx="3467349" cy="4660416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6750CE4A-5A13-4915-84F1-1ECC0D10728D}"/>
              </a:ext>
            </a:extLst>
          </p:cNvPr>
          <p:cNvSpPr/>
          <p:nvPr/>
        </p:nvSpPr>
        <p:spPr>
          <a:xfrm>
            <a:off x="838200" y="1959045"/>
            <a:ext cx="3137452" cy="1012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Płonący maszt telefonii ruchomej w Łodzi</a:t>
            </a:r>
          </a:p>
        </p:txBody>
      </p:sp>
    </p:spTree>
    <p:extLst>
      <p:ext uri="{BB962C8B-B14F-4D97-AF65-F5344CB8AC3E}">
        <p14:creationId xmlns:p14="http://schemas.microsoft.com/office/powerpoint/2010/main" val="189662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508BD-7EF2-449C-884E-638783F0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1" y="424760"/>
            <a:ext cx="10515600" cy="1325563"/>
          </a:xfrm>
        </p:spPr>
        <p:txBody>
          <a:bodyPr>
            <a:noAutofit/>
          </a:bodyPr>
          <a:lstStyle/>
          <a:p>
            <a:r>
              <a:rPr lang="pl-PL" sz="2800" dirty="0"/>
              <a:t>Rola UE w walce z dezinformacją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4BD56-4FD2-4DB6-BB8E-692C51850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562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polega na wspieraniu państw członkowskich za pomocą wspólnej wizji i działań mających na celu usprawnienie koordynacji i komunikacji, a także przyjmowaniu dobrych praktyk. </a:t>
            </a:r>
          </a:p>
          <a:p>
            <a:pPr marL="0" indent="0">
              <a:buNone/>
            </a:pPr>
            <a:r>
              <a:rPr lang="pl-PL" b="1" dirty="0"/>
              <a:t>Przykłady:</a:t>
            </a:r>
          </a:p>
          <a:p>
            <a:pPr marL="0" indent="0">
              <a:buNone/>
            </a:pPr>
            <a:r>
              <a:rPr lang="pl-PL" b="1" dirty="0"/>
              <a:t>październik 2018: kodeks praktyk w zakresie zwalczania dezinformacji </a:t>
            </a:r>
          </a:p>
          <a:p>
            <a:pPr marL="0" indent="0">
              <a:buNone/>
            </a:pPr>
            <a:r>
              <a:rPr lang="pl-PL" dirty="0"/>
              <a:t>grudzień 2018: Plan działania na rzecz zwalczania dezinformacji</a:t>
            </a:r>
          </a:p>
          <a:p>
            <a:pPr marL="0" indent="0">
              <a:buNone/>
            </a:pPr>
            <a:r>
              <a:rPr lang="pl-PL" dirty="0"/>
              <a:t>marzec 2019: inauguracja systemu wczesnego ostrzegania przed dezinformacją</a:t>
            </a:r>
          </a:p>
          <a:p>
            <a:pPr marL="0" indent="0">
              <a:buNone/>
            </a:pPr>
            <a:r>
              <a:rPr lang="pl-PL" dirty="0"/>
              <a:t>czerwiec 2020:  Komunikat, Walka z dezinformacją wokół COVID-19 – dajemy dojść do głosu faktom</a:t>
            </a:r>
          </a:p>
          <a:p>
            <a:pPr marL="0" indent="0">
              <a:buNone/>
            </a:pPr>
            <a:r>
              <a:rPr lang="pl-PL" dirty="0"/>
              <a:t>grudzień 2020: Europejski plan działania na rzecz demokracji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5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321DE9-288C-4567-9C1C-D018BE75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Unijny kodeks praktyk w zakresie zwalczania dezinformacji/</a:t>
            </a:r>
            <a:r>
              <a:rPr lang="en-US" b="1" dirty="0"/>
              <a:t>Code of Practice on disinformation  </a:t>
            </a:r>
            <a:r>
              <a:rPr lang="pl-PL" b="1" dirty="0"/>
              <a:t>(samoregulacja)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4A9170-56E4-4C6C-A66D-53213A8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Działania sygnatariuszy Kodeksu skupiają się na pięciu głównych obszarach: </a:t>
            </a:r>
          </a:p>
          <a:p>
            <a:r>
              <a:rPr lang="pl-PL" dirty="0"/>
              <a:t>transparentność sponsorowanych treści,</a:t>
            </a:r>
          </a:p>
          <a:p>
            <a:r>
              <a:rPr lang="pl-PL" dirty="0"/>
              <a:t>identyfikacja fałszywych kont i botów,   </a:t>
            </a:r>
          </a:p>
          <a:p>
            <a:r>
              <a:rPr lang="pl-PL" dirty="0"/>
              <a:t>przejrzystość i możliwość weryfikacji algorytmów, </a:t>
            </a:r>
          </a:p>
          <a:p>
            <a:r>
              <a:rPr lang="pl-PL" dirty="0"/>
              <a:t>gwarancja dostępu do różnorodnych źródeł informacji, </a:t>
            </a:r>
          </a:p>
          <a:p>
            <a:r>
              <a:rPr lang="pl-PL" dirty="0"/>
              <a:t>monitoring prowadzony przez instytucje badawcze i władze publiczne.</a:t>
            </a:r>
          </a:p>
        </p:txBody>
      </p:sp>
    </p:spTree>
    <p:extLst>
      <p:ext uri="{BB962C8B-B14F-4D97-AF65-F5344CB8AC3E}">
        <p14:creationId xmlns:p14="http://schemas.microsoft.com/office/powerpoint/2010/main" val="268994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B5F21-E033-4342-AF72-01239B63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10 </a:t>
            </a:r>
            <a:r>
              <a:rPr lang="en-US" sz="2800" dirty="0" err="1"/>
              <a:t>września</a:t>
            </a:r>
            <a:r>
              <a:rPr lang="en-US" sz="2800" dirty="0"/>
              <a:t> 2020 </a:t>
            </a:r>
            <a:r>
              <a:rPr lang="en-US" sz="2800" dirty="0" err="1"/>
              <a:t>Komisja</a:t>
            </a:r>
            <a:r>
              <a:rPr lang="en-US" sz="2800" dirty="0"/>
              <a:t> </a:t>
            </a:r>
            <a:r>
              <a:rPr lang="en-US" sz="2800" dirty="0" err="1"/>
              <a:t>Europejska</a:t>
            </a:r>
            <a:r>
              <a:rPr lang="en-US" sz="2800" dirty="0"/>
              <a:t> </a:t>
            </a:r>
            <a:r>
              <a:rPr lang="en-US" sz="2800" dirty="0" err="1"/>
              <a:t>opublikowała</a:t>
            </a:r>
            <a:r>
              <a:rPr lang="en-US" sz="2800" dirty="0"/>
              <a:t> </a:t>
            </a:r>
            <a:r>
              <a:rPr lang="en-US" sz="2800" dirty="0" err="1"/>
              <a:t>dokument</a:t>
            </a:r>
            <a:r>
              <a:rPr lang="en-US" sz="2800" dirty="0"/>
              <a:t> </a:t>
            </a:r>
            <a:r>
              <a:rPr lang="en-US" sz="2800" i="1" dirty="0"/>
              <a:t>Assessment of the Code of Practice on Disinformation – Achievements and areas for further improvement</a:t>
            </a:r>
            <a:endParaRPr lang="pl-PL" sz="28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C448C2-F60B-4E89-A957-518B70F01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Jako obszary wymagające poprawy Komisja wymienia:</a:t>
            </a:r>
          </a:p>
          <a:p>
            <a:r>
              <a:rPr lang="pl-PL" b="1" dirty="0"/>
              <a:t>brak kluczowych wskaźników </a:t>
            </a:r>
            <a:r>
              <a:rPr lang="pl-PL" dirty="0"/>
              <a:t>skuteczności działań platform internetowych, które umożliwią porównanie i zidentyfikowanie działań o największym potencjale;</a:t>
            </a:r>
          </a:p>
          <a:p>
            <a:r>
              <a:rPr lang="pl-PL" b="1" dirty="0"/>
              <a:t>brak jasnych procedur i bardziej precyzyjnych zobowiązań sygnatariuszy</a:t>
            </a:r>
            <a:r>
              <a:rPr lang="pl-PL" dirty="0"/>
              <a:t>;</a:t>
            </a:r>
          </a:p>
          <a:p>
            <a:r>
              <a:rPr lang="pl-PL" b="1" dirty="0"/>
              <a:t>niewystarczający dostęp do danych</a:t>
            </a:r>
            <a:r>
              <a:rPr lang="pl-PL" dirty="0"/>
              <a:t> gromadzonych przez platformy internetowe umożliwiających niezależną ocenę trendów i zagrożeń;</a:t>
            </a:r>
          </a:p>
          <a:p>
            <a:r>
              <a:rPr lang="pl-PL" dirty="0"/>
              <a:t>brak współpracy strukturalnej pomiędzy platformami internetowymi, a środowiskiem akademickim.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6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88CB7E-86D9-41A6-9230-DA9D41CF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KE postanowiła zaostrzyć wytyczne w sprawie kodeksu praktyk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0317DB-ACE4-4577-9EAE-316D188D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2837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100" dirty="0"/>
              <a:t>W wytycznych wzywa do wzmocnienia kodeksu w następujących obszarach:</a:t>
            </a:r>
          </a:p>
          <a:p>
            <a:r>
              <a:rPr lang="pl-PL" sz="3100" dirty="0"/>
              <a:t>poszerzenie grona sygnatariuszy (np. o usługi przesyłania wiadomości prywatnych),</a:t>
            </a:r>
          </a:p>
          <a:p>
            <a:r>
              <a:rPr lang="pl-PL" sz="3100" dirty="0"/>
              <a:t>bardziej zdecydowane zobowiązania do realizacji celów kodeksu,</a:t>
            </a:r>
          </a:p>
          <a:p>
            <a:r>
              <a:rPr lang="pl-PL" sz="3100" dirty="0"/>
              <a:t>solidne ramy monitorowania i przejrzyste kluczowe wskaźniki skuteczności.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KOMUNIKAT KOMISJI, Wytyczne Komisji Europejskiej w sprawie wzmocnienia kodeksu postępowania w zakresie dezinformacji, Bruksela, dnia 26.5.2021, COM/2021/262 </a:t>
            </a:r>
            <a:r>
              <a:rPr lang="pl-PL" i="1" dirty="0" err="1"/>
              <a:t>final</a:t>
            </a:r>
            <a:br>
              <a:rPr lang="pl-PL" i="1" dirty="0"/>
            </a:br>
            <a:br>
              <a:rPr lang="pl-PL" i="1" dirty="0"/>
            </a:br>
            <a:endParaRPr 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830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6C4D8-73A7-4D23-AFC4-3DCA5D8C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Dodatkowe obowiązki bardzo dużych platform/wyszukiwarkach internetowych (WLOP)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E099C6-177B-4F4A-8668-6202D9F3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723"/>
            <a:ext cx="10515600" cy="368224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Bardzo duże platformy internetowe „świadczą usługi na rzecz średniej liczby aktywnych odbiorców usługi w Unii miesięcznie wynoszącej co najmniej 45 mln osób” (10% populacji UE). </a:t>
            </a:r>
          </a:p>
        </p:txBody>
      </p:sp>
    </p:spTree>
    <p:extLst>
      <p:ext uri="{BB962C8B-B14F-4D97-AF65-F5344CB8AC3E}">
        <p14:creationId xmlns:p14="http://schemas.microsoft.com/office/powerpoint/2010/main" val="146138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8690A2-1F8C-4D63-A238-32CF8D49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Dezinformacja w </a:t>
            </a:r>
            <a:r>
              <a:rPr lang="pl-PL" dirty="0" err="1"/>
              <a:t>internecie</a:t>
            </a:r>
            <a:r>
              <a:rPr lang="pl-PL" dirty="0"/>
              <a:t> a platformy internetowe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DCFCA8-6AEA-4CEC-AD3A-9651F496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Zdaniem Komisji Europejskiej, „platformy internetowe, które rozpowszechniają treści, w szczególności media społecznościowe, serwisy wideo i wyszukiwarki, odgrywają ważną rolę w rozpowszechnianiu i nagłaśnianiu dezinformacji w </a:t>
            </a:r>
            <a:r>
              <a:rPr lang="pl-PL" dirty="0" err="1"/>
              <a:t>internecie</a:t>
            </a:r>
            <a:r>
              <a:rPr lang="pl-PL" dirty="0"/>
              <a:t>”.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Komisja Europejska, Komunikat. Zwalczanie dezinformacji w </a:t>
            </a:r>
            <a:r>
              <a:rPr lang="pl-PL" i="1" dirty="0" err="1"/>
              <a:t>internecie</a:t>
            </a:r>
            <a:r>
              <a:rPr lang="pl-PL" i="1" dirty="0"/>
              <a:t>: podejście europejskie, Bruksela, dnia 26.4.2018 r. COM(2018) 236 </a:t>
            </a:r>
            <a:r>
              <a:rPr lang="pl-PL" i="1" dirty="0" err="1"/>
              <a:t>final</a:t>
            </a:r>
            <a:endParaRPr lang="pl-PL" i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07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F521D-609B-420D-912E-9917A8FE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cyfrowy w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DBD588-048D-4DFB-BF0A-63981C8F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Rozporządzenie Parlamentu Europejskiego i Rady (UE) 2022/2065 z dnia 19 października 2022 r. w sprawie </a:t>
            </a:r>
            <a:r>
              <a:rPr lang="pl-PL" b="1" dirty="0"/>
              <a:t>jednolitego rynku usług cyfrowych</a:t>
            </a:r>
            <a:r>
              <a:rPr lang="pl-PL" dirty="0"/>
              <a:t> oraz zmiany dyrektywy 2000/31/WE (</a:t>
            </a:r>
            <a:r>
              <a:rPr lang="pl-PL" b="1" dirty="0"/>
              <a:t>akt o usługach cyfrowych</a:t>
            </a:r>
            <a:r>
              <a:rPr lang="pl-PL" dirty="0"/>
              <a:t>) Dz. Urz. UE L 277 z 27.10.2022, s. 1-102, Digital Services </a:t>
            </a:r>
            <a:r>
              <a:rPr lang="pl-PL" dirty="0" err="1"/>
              <a:t>Act</a:t>
            </a:r>
            <a:r>
              <a:rPr lang="pl-PL" dirty="0"/>
              <a:t> (</a:t>
            </a:r>
            <a:r>
              <a:rPr lang="pl-PL" b="1" dirty="0"/>
              <a:t>DSA</a:t>
            </a:r>
            <a:r>
              <a:rPr lang="pl-PL" dirty="0"/>
              <a:t>) </a:t>
            </a:r>
          </a:p>
          <a:p>
            <a:pPr marL="0" indent="0">
              <a:buNone/>
            </a:pPr>
            <a:r>
              <a:rPr lang="pl-PL" dirty="0"/>
              <a:t>Rozporządzenie Parlamentu Europejskiego i Rady (UE) 2022/1925 z dnia 14 września 2022 r. w sprawie </a:t>
            </a:r>
            <a:r>
              <a:rPr lang="pl-PL" dirty="0" err="1"/>
              <a:t>kontestowalnych</a:t>
            </a:r>
            <a:r>
              <a:rPr lang="pl-PL" dirty="0"/>
              <a:t> i uczciwych rynków w sektorze cyfrowym oraz zmiany dyrektyw (UE) 2019/1937 i (UE) 2020/1828 (akt o rynkach cyfrowych), Dz. Urz. UE L 265 z 12.10.2022, str. 1-66. </a:t>
            </a:r>
          </a:p>
        </p:txBody>
      </p:sp>
    </p:spTree>
    <p:extLst>
      <p:ext uri="{BB962C8B-B14F-4D97-AF65-F5344CB8AC3E}">
        <p14:creationId xmlns:p14="http://schemas.microsoft.com/office/powerpoint/2010/main" val="155517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270C1-3E87-41C7-8FD1-6A64054B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Motywem 79 preambuły DSA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E397DD-8600-4A59-97CA-BEB8C1E73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„sposób korzystania z bardzo dużych platform internetowych i bardzo dużych wyszukiwarek internetowych może mieć istotny wpływ na bezpieczeństwo w </a:t>
            </a:r>
            <a:r>
              <a:rPr lang="pl-PL" dirty="0" err="1"/>
              <a:t>internecie</a:t>
            </a:r>
            <a:r>
              <a:rPr lang="pl-PL" dirty="0"/>
              <a:t>, kształtowanie opinii publicznej i dyskursu publicznego, a także handel w </a:t>
            </a:r>
            <a:r>
              <a:rPr lang="pl-PL" dirty="0" err="1"/>
              <a:t>internecie</a:t>
            </a:r>
            <a:r>
              <a:rPr lang="pl-PL" dirty="0"/>
              <a:t>. Sposób, w jaki projektują one swoje usługi, jest zasadniczo zoptymalizowany pod kątem przynoszenia korzyści ich modelom biznesowym, które często opierają się na reklamie, i może wywoływać problemy społeczne. Do skutecznego rozpoznania i ograniczenia ryzyka oraz szkód społecznych i gospodarczych, które mogą powstać, niezbędna jest skuteczna regulacja i egzekwowanie”.</a:t>
            </a:r>
          </a:p>
        </p:txBody>
      </p:sp>
    </p:spTree>
    <p:extLst>
      <p:ext uri="{BB962C8B-B14F-4D97-AF65-F5344CB8AC3E}">
        <p14:creationId xmlns:p14="http://schemas.microsoft.com/office/powerpoint/2010/main" val="229607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EBFC02-4CDD-46A5-ABD6-99F82816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Transformacja sektora informacyjnego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FD1355-ADD5-4572-9793-AD021BCC5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doprowadziła do powstania czterech głównych kanałów dostępu do wiadomości online. Są to: </a:t>
            </a:r>
          </a:p>
          <a:p>
            <a:pPr marL="514350" indent="-514350">
              <a:buAutoNum type="arabicParenR"/>
            </a:pPr>
            <a:r>
              <a:rPr lang="pl-PL" dirty="0"/>
              <a:t>strony internetowe lub aplikacje tworzone przez gazety, </a:t>
            </a:r>
          </a:p>
          <a:p>
            <a:pPr marL="514350" indent="-514350">
              <a:buAutoNum type="arabicParenR"/>
            </a:pPr>
            <a:r>
              <a:rPr lang="pl-PL" dirty="0"/>
              <a:t>internetowe portale informacyjne, </a:t>
            </a:r>
          </a:p>
          <a:p>
            <a:pPr marL="514350" indent="-514350">
              <a:buAutoNum type="arabicParenR"/>
            </a:pPr>
            <a:r>
              <a:rPr lang="pl-PL" dirty="0"/>
              <a:t>wyszukiwarki i agregatory wiadomości i </a:t>
            </a:r>
          </a:p>
          <a:p>
            <a:pPr marL="514350" indent="-514350">
              <a:buAutoNum type="arabicParenR"/>
            </a:pPr>
            <a:r>
              <a:rPr lang="pl-PL" dirty="0"/>
              <a:t>media społecznościowe.</a:t>
            </a:r>
          </a:p>
        </p:txBody>
      </p:sp>
    </p:spTree>
    <p:extLst>
      <p:ext uri="{BB962C8B-B14F-4D97-AF65-F5344CB8AC3E}">
        <p14:creationId xmlns:p14="http://schemas.microsoft.com/office/powerpoint/2010/main" val="314056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346F-8A1E-42DA-94B5-399D4FAC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Transformacja sektora informacyjnego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EBB217-692C-4C7E-AA0D-C978A48B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3"/>
            <a:ext cx="10515600" cy="48304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Badania Instytutu </a:t>
            </a:r>
            <a:r>
              <a:rPr lang="pl-PL" dirty="0" err="1"/>
              <a:t>Reutersa</a:t>
            </a:r>
            <a:r>
              <a:rPr lang="pl-PL" dirty="0"/>
              <a:t> przeprowadzone w 36 państwach na próbie 70 tys. respondentów wykazały, że media społecznościowe są źródłem wiedzy o bieżących wydarzeniach dla 46% z nich, a w przypadku mediów internetowych ogółem wskaźnik wynosił niemal 75%.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Reuters </a:t>
            </a:r>
            <a:r>
              <a:rPr lang="pl-PL" i="1" dirty="0" err="1"/>
              <a:t>Institute</a:t>
            </a:r>
            <a:r>
              <a:rPr lang="pl-PL" i="1" dirty="0"/>
              <a:t>, Digital News Report 2021, 10TH EDITION</a:t>
            </a:r>
          </a:p>
        </p:txBody>
      </p:sp>
    </p:spTree>
    <p:extLst>
      <p:ext uri="{BB962C8B-B14F-4D97-AF65-F5344CB8AC3E}">
        <p14:creationId xmlns:p14="http://schemas.microsoft.com/office/powerpoint/2010/main" val="132600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9142-2C67-46CF-AD2D-42B98180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Asymetria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63EC5-DB2B-47CE-9217-E1B4311A5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1500809"/>
            <a:ext cx="10737574" cy="4890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Ponieważ konsumenci nie mają dostępu do oryginalnych informacji, trudno jest im ocenić wiarygodność i prawdziwość przekazów informacyjnych online. Ze względu na tę asymetrię informacji zachęty rynkowe nie skłaniają pośredników internetowych do prezentowania wiadomości sprawdzonych i istotnych, ale do pozyskania dużej bazy użytkowników poprzez wykorzystanie efektów sieciowych oraz do maksymalnego zwiększenia ilości czasu spędzanego przez użytkowników w ich aplikacjach poprzez położenie większego nacisku na ilość informacji niż ich jakość, niezależnie od wpływu takiego działania.</a:t>
            </a:r>
          </a:p>
        </p:txBody>
      </p:sp>
    </p:spTree>
    <p:extLst>
      <p:ext uri="{BB962C8B-B14F-4D97-AF65-F5344CB8AC3E}">
        <p14:creationId xmlns:p14="http://schemas.microsoft.com/office/powerpoint/2010/main" val="234524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CC1636-D2FC-4882-95DF-8CCB82ED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Negatywna selekcja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17A08-FB0E-4346-9A64-BCA92DB81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Asymetria informacji prowadzi do zawodności rynku </a:t>
            </a:r>
            <a:br>
              <a:rPr lang="pl-PL" sz="3600" dirty="0"/>
            </a:br>
            <a:r>
              <a:rPr lang="pl-PL" sz="3600" dirty="0"/>
              <a:t>i powoduje wypieranie produktu lepszego przez gorszy.</a:t>
            </a:r>
          </a:p>
          <a:p>
            <a:pPr marL="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90473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E02B2-ECF0-4FCF-A793-A55A03A8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pl-PL" dirty="0"/>
              <a:t>Dezinformację wspiera ekonomiczny model działania mediów online nazywany ekonomią 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34899D-918B-4002-BDF2-211A3647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7"/>
            <a:ext cx="10515600" cy="3861146"/>
          </a:xfrm>
        </p:spPr>
        <p:txBody>
          <a:bodyPr/>
          <a:lstStyle/>
          <a:p>
            <a:r>
              <a:rPr lang="pl-PL" dirty="0"/>
              <a:t>Przykład Facebooka</a:t>
            </a:r>
          </a:p>
          <a:p>
            <a:pPr marL="0" indent="0">
              <a:buNone/>
            </a:pPr>
            <a:r>
              <a:rPr lang="pl-PL" dirty="0"/>
              <a:t>Zarzuty FB stawia była pracownica tej firmy, Frances </a:t>
            </a:r>
            <a:r>
              <a:rPr lang="pl-PL" dirty="0" err="1"/>
              <a:t>Haugen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https://tygodnik.interia.pl/news-wielka-awaria-facebooka-to-dopiero-poczatek,nId,5569880#utm_source=paste&amp;utm_medium=paste&amp;utm_campaign=firefox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783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5B894-57E7-432D-986E-77139676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wszelkiego znaczącego ryzyka systemowego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BEF171-DD93-412D-A8F5-A5F251138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Podstawowym obowiązkiem spoczywającym specyficznie na bardzo dużych platformach internetowych jest obowiązek określenia, analizowania i oceny wszelkiego znaczącego ryzyka systemowego wynikające z funkcjonowania ich usług i korzystania z nich w Unii. </a:t>
            </a:r>
          </a:p>
        </p:txBody>
      </p:sp>
    </p:spTree>
    <p:extLst>
      <p:ext uri="{BB962C8B-B14F-4D97-AF65-F5344CB8AC3E}">
        <p14:creationId xmlns:p14="http://schemas.microsoft.com/office/powerpoint/2010/main" val="80092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513DD-5BD1-4ABB-A8F4-93CBEF48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 fontScale="90000"/>
          </a:bodyPr>
          <a:lstStyle/>
          <a:p>
            <a:r>
              <a:rPr lang="pl-PL" dirty="0"/>
              <a:t>Artykuł 34 AUC. 4 specyficzne kategorie ryzyka systemowego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6FF768-CBFF-4150-A0CF-D1DC48DC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69774"/>
            <a:ext cx="11420060" cy="4507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a) ryzyko rozpowszechniania </a:t>
            </a:r>
            <a:r>
              <a:rPr lang="pl-PL" b="1" dirty="0"/>
              <a:t>nielegalnych treści </a:t>
            </a:r>
            <a:r>
              <a:rPr lang="pl-PL" dirty="0"/>
              <a:t>za pośrednictwem ich usług;</a:t>
            </a:r>
          </a:p>
          <a:p>
            <a:pPr marL="0" indent="0">
              <a:buNone/>
            </a:pPr>
            <a:r>
              <a:rPr lang="pl-PL" dirty="0"/>
              <a:t>b) ryzyko wystąpienia faktycznych lub przewidywalnych negatywnych skutków dla </a:t>
            </a:r>
            <a:r>
              <a:rPr lang="pl-PL" b="1" dirty="0"/>
              <a:t>wykonywania praw podstawowych</a:t>
            </a:r>
            <a:r>
              <a:rPr lang="pl-PL" dirty="0"/>
              <a:t>, w szczególności prawa podstawowego do godności ludzkiej zapisanego w art. 1 Karty, do poszanowania życia prywatnego i rodzinnego zapisanego w art. 7 Karty, do ochrony danych osobowych zapisanego w art. 8 Karty, do wolności wypowiedzi i informacji, w tym wolności i pluralizmu mediów, zapisanego w art. 11 Karty, do niedyskryminacji zapisanego w art. 21 Karty, do przestrzegania praw dziecka zapisanego w art. 24 Karty i do wysokiej jakości ochrony konsumentów zapisanego w art. 38 Karty;</a:t>
            </a:r>
          </a:p>
          <a:p>
            <a:pPr marL="0" indent="0">
              <a:buNone/>
            </a:pPr>
            <a:r>
              <a:rPr lang="pl-PL" b="1" dirty="0"/>
              <a:t>c) ryzyko wystąpienia faktycznych lub przewidywalnych negatywnych skutków dla dyskursu obywatelskiego i procesów wyborczych oraz dla bezpieczeństwa publicznego;</a:t>
            </a:r>
          </a:p>
          <a:p>
            <a:pPr marL="0" indent="0">
              <a:buNone/>
            </a:pPr>
            <a:r>
              <a:rPr lang="pl-PL" b="1" dirty="0"/>
              <a:t>d) ryzyko wystąpienia faktycznych lub przewidywalnych negatywnych skutków w odniesieniu do przemocy ze względu na płeć, ochrony zdrowia publicznego i małoletnich, oraz poważnych negatywnych skutków dla fizycznego i psychicznego dobrostanu osoby.</a:t>
            </a:r>
          </a:p>
        </p:txBody>
      </p:sp>
    </p:spTree>
    <p:extLst>
      <p:ext uri="{BB962C8B-B14F-4D97-AF65-F5344CB8AC3E}">
        <p14:creationId xmlns:p14="http://schemas.microsoft.com/office/powerpoint/2010/main" val="2543968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54CB91-C6CD-4B16-B625-FA04BEF8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Artykuł 35 AUC. Zmniejszanie ryzyka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ED0E7F-03E3-4CE6-95CD-6A19D59A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Dostawcy bardzo dużych platform internetowych i bardzo dużych wyszukiwarek internetowych wprowadzają rozsądne, proporcjonalne i skuteczne środki zmniejszające ryzyko, dopasowane do konkretnego ryzyka systemowego</a:t>
            </a:r>
          </a:p>
        </p:txBody>
      </p:sp>
    </p:spTree>
    <p:extLst>
      <p:ext uri="{BB962C8B-B14F-4D97-AF65-F5344CB8AC3E}">
        <p14:creationId xmlns:p14="http://schemas.microsoft.com/office/powerpoint/2010/main" val="3717868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08398C-42BA-4EE6-BC14-B5DD57F6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Akt o usługach cyfrowych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75F458-64B1-43EC-8331-12070988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690688"/>
            <a:ext cx="10515600" cy="4973293"/>
          </a:xfrm>
        </p:spPr>
        <p:txBody>
          <a:bodyPr/>
          <a:lstStyle/>
          <a:p>
            <a:r>
              <a:rPr lang="pl-PL" dirty="0"/>
              <a:t>Aby zintensyfikować walkę z dezinformacją, zaproponowany przez Komisję akt o usługach cyfrowych ustanawia </a:t>
            </a:r>
            <a:r>
              <a:rPr lang="pl-PL" b="1" dirty="0"/>
              <a:t>ramy </a:t>
            </a:r>
            <a:r>
              <a:rPr lang="pl-PL" b="1" dirty="0" err="1"/>
              <a:t>współregulacji</a:t>
            </a:r>
            <a:r>
              <a:rPr lang="pl-PL" b="1" dirty="0"/>
              <a:t> </a:t>
            </a:r>
            <a:r>
              <a:rPr lang="pl-PL" dirty="0"/>
              <a:t>w drodze </a:t>
            </a:r>
            <a:r>
              <a:rPr lang="pl-PL" b="1" dirty="0"/>
              <a:t>kodeksów postępowania </a:t>
            </a:r>
            <a:r>
              <a:rPr lang="pl-PL" dirty="0"/>
              <a:t>w celu przeciwdziałania ryzyku systemowemu związanemu z dezinformacją.</a:t>
            </a:r>
          </a:p>
          <a:p>
            <a:r>
              <a:rPr lang="pl-PL" dirty="0"/>
              <a:t>Wytyczne w sprawie kodeksu mają na celu przekształcenie istniejącego </a:t>
            </a:r>
            <a:r>
              <a:rPr lang="pl-PL" b="1" dirty="0"/>
              <a:t>kodeksu praktyk (</a:t>
            </a:r>
            <a:r>
              <a:rPr lang="pl-PL" b="1" i="1" dirty="0" err="1"/>
              <a:t>Code</a:t>
            </a:r>
            <a:r>
              <a:rPr lang="pl-PL" b="1" i="1" dirty="0"/>
              <a:t> of </a:t>
            </a:r>
            <a:r>
              <a:rPr lang="pl-PL" b="1" i="1" dirty="0" err="1"/>
              <a:t>Practice</a:t>
            </a:r>
            <a:r>
              <a:rPr lang="pl-PL" b="1" dirty="0"/>
              <a:t>)  w kodeks postępowania (</a:t>
            </a:r>
            <a:r>
              <a:rPr lang="pl-PL" b="1" dirty="0" err="1"/>
              <a:t>Code</a:t>
            </a:r>
            <a:r>
              <a:rPr lang="pl-PL" b="1" dirty="0"/>
              <a:t> of </a:t>
            </a:r>
            <a:r>
              <a:rPr lang="pl-PL" b="1" dirty="0" err="1"/>
              <a:t>Conduct</a:t>
            </a:r>
            <a:r>
              <a:rPr lang="pl-PL" b="1" dirty="0"/>
              <a:t>) z art. 45 rozporządzenia. </a:t>
            </a:r>
          </a:p>
        </p:txBody>
      </p:sp>
    </p:spTree>
    <p:extLst>
      <p:ext uri="{BB962C8B-B14F-4D97-AF65-F5344CB8AC3E}">
        <p14:creationId xmlns:p14="http://schemas.microsoft.com/office/powerpoint/2010/main" val="47681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7050D-627E-428A-8A15-8B36CC8C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DSA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051703-3A1C-4DEA-9D21-2817CFBC8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1690687"/>
            <a:ext cx="10817087" cy="480218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Celem niniejszego rozporządzenia jest przyczynienie się do właściwego funkcjonowania rynku wewnętrznego usług pośrednich poprzez ustanowienie zharmonizowanych przepisów dotyczących bezpiecznego, przewidywalnego i budzącego zaufanie środowiska internetowego, które ułatwia innowacje i w którym </a:t>
            </a:r>
            <a:r>
              <a:rPr lang="pl-PL" b="1" dirty="0"/>
              <a:t>skutecznie chronione są prawa podstawowe zapisane w Karcie</a:t>
            </a:r>
            <a:r>
              <a:rPr lang="pl-PL" dirty="0"/>
              <a:t>, w tym zasada ochrony konsumentów (art. 1 ust. 1 DSA).</a:t>
            </a:r>
          </a:p>
        </p:txBody>
      </p:sp>
    </p:spTree>
    <p:extLst>
      <p:ext uri="{BB962C8B-B14F-4D97-AF65-F5344CB8AC3E}">
        <p14:creationId xmlns:p14="http://schemas.microsoft.com/office/powerpoint/2010/main" val="329855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2B7C89-8C11-42D4-85EA-0CCBB518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Artykuł 45 aktu o usługach cyfrowych</a:t>
            </a:r>
            <a:br>
              <a:rPr lang="pl-PL" dirty="0"/>
            </a:br>
            <a:r>
              <a:rPr lang="pl-PL" dirty="0"/>
              <a:t>Ramy prawne dla kodeksów postępowania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997688-D269-4C23-A268-DAD6DB0BD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Kodeksy postępowania  mają zawierać:</a:t>
            </a:r>
          </a:p>
          <a:p>
            <a:pPr marL="0" indent="0">
              <a:buNone/>
            </a:pPr>
            <a:r>
              <a:rPr lang="pl-PL" dirty="0"/>
              <a:t>1) jasno określono cele, </a:t>
            </a:r>
          </a:p>
          <a:p>
            <a:pPr marL="0" indent="0">
              <a:buNone/>
            </a:pPr>
            <a:r>
              <a:rPr lang="pl-PL" dirty="0"/>
              <a:t>2) kluczowe wskaźniki skuteczności działania służące do pomiaru stopnia osiągnięcia tych celów oraz </a:t>
            </a:r>
          </a:p>
          <a:p>
            <a:pPr marL="0" indent="0">
              <a:buNone/>
            </a:pPr>
            <a:r>
              <a:rPr lang="pl-PL" dirty="0"/>
              <a:t>3) aby należycie uwzględniono w nich potrzeby i interesy wszystkich zainteresowanych stron, w tym obywateli, na szczeblu unijnym.</a:t>
            </a:r>
          </a:p>
        </p:txBody>
      </p:sp>
    </p:spTree>
    <p:extLst>
      <p:ext uri="{BB962C8B-B14F-4D97-AF65-F5344CB8AC3E}">
        <p14:creationId xmlns:p14="http://schemas.microsoft.com/office/powerpoint/2010/main" val="3524235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ECDA9-3639-4EB3-AECA-6B84D357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Wzmocniony kodeks postępowania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04E31F-E267-4E7A-9149-944E94B9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518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zawiera 44 zobowiązania i 128 konkretnych środków w następujących obszarach: 1) demonetyzacja: ograniczenie zachęt finansowych dla dostawców dezinformacji; 2) przejrzystość reklamy politycznej; 3) zapewnienie integralności usług; 4) wzmocnienie pozycji użytkowników, badaczy i społeczności weryfikatorów faktów . Ponadto kodeks przewiduje utworzenie Centrum Przejrzystości (zapewniającego jasną i regularną aktualizację danych dotyczących realizacji działań wynikających z Kodeksu) oraz stałego Zespołu Zadaniowego (zapewniającego dostosowanie zobowiązań Kodeksu 2022 do ciągłego rozwoju technologicznego, społecznego, rynkowego i prawnego). Kodeks przewiduje również wzmocnienie ram monitorowania.</a:t>
            </a:r>
          </a:p>
        </p:txBody>
      </p:sp>
    </p:spTree>
    <p:extLst>
      <p:ext uri="{BB962C8B-B14F-4D97-AF65-F5344CB8AC3E}">
        <p14:creationId xmlns:p14="http://schemas.microsoft.com/office/powerpoint/2010/main" val="3639343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16B9E-6647-4BFA-9270-B1A43F61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Mechanizm reagowania kryzysowego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24BB91-D23A-4C53-B228-CB9671F40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Komisja – działając na zalecenie Rady Usług Cyfrowych – może przyjąć decyzję zobowiązującą co najmniej jednego dostawcę bardzo dużych platform internetowych lub bardzo dużych wyszukiwarek internetowych do podjęcia co najmniej jednego z następujących działań:</a:t>
            </a:r>
          </a:p>
          <a:p>
            <a:r>
              <a:rPr lang="pl-PL" dirty="0"/>
              <a:t>ocenienia, czy i w jakim zakresie oraz w jaki sposób funkcjonowanie ich usług i korzystanie z nich znacząco przyczynia się lub może znacząco przyczyniać się do poważnego zagrożenia</a:t>
            </a:r>
          </a:p>
          <a:p>
            <a:r>
              <a:rPr lang="pl-PL" dirty="0"/>
              <a:t>określenia i stosowania szczególnych, skutecznych i proporcjonalnych środków</a:t>
            </a:r>
          </a:p>
        </p:txBody>
      </p:sp>
    </p:spTree>
    <p:extLst>
      <p:ext uri="{BB962C8B-B14F-4D97-AF65-F5344CB8AC3E}">
        <p14:creationId xmlns:p14="http://schemas.microsoft.com/office/powerpoint/2010/main" val="217263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959A10-4F5B-48FD-9D60-46E2806A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Problem ochrony praw podstawowych w kodeksach postępowania przeciwko dezinformacji z 2018 i 2022 r.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609F82-3366-4BCA-BC00-C32867EC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791"/>
            <a:ext cx="10515600" cy="402017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preambule obu kodeksów stwierdza się, że „we wszystkich działaniach podejmowanych w celu zwalczania dezinformacji należy w pełni przestrzegać praw podstawowych. Sygnatariusze są świadomi podstawowego prawa do wolności wypowiedzi, wolności informacji i prywatności oraz delikatnej równowagi, jaką należy zachować między ochroną praw podstawowych a podejmowaniem skutecznych działań w celu ograniczenia rozprzestrzeniania się i wpływu treści, które skądinąd są zgodne z prawem”.</a:t>
            </a:r>
          </a:p>
        </p:txBody>
      </p:sp>
    </p:spTree>
    <p:extLst>
      <p:ext uri="{BB962C8B-B14F-4D97-AF65-F5344CB8AC3E}">
        <p14:creationId xmlns:p14="http://schemas.microsoft.com/office/powerpoint/2010/main" val="2710923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9C86C4-2C80-43A7-BA63-51F584E0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 IV Kodeksu 2022 - „Integralność usług”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F18A47-51DE-425C-9D4D-436DAEC7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Właściwi sygnatariusze uznają znaczenie współpracy na rzecz wypracowania wspólnego porozumienia w sprawie niedopuszczalnych </a:t>
            </a:r>
            <a:r>
              <a:rPr lang="pl-PL" dirty="0" err="1"/>
              <a:t>zachowań</a:t>
            </a:r>
            <a:r>
              <a:rPr lang="pl-PL" dirty="0"/>
              <a:t> i praktyk manipulacyjnych w ramach swoich usług, bez uszczerbku dla obowiązujących przepisów unijnych i krajowych zgodnych z art. 10 Europejskiej konwencji praw człowieka oraz art. 11, 47 i 52 Karty praw podstawowych Unii.</a:t>
            </a:r>
          </a:p>
        </p:txBody>
      </p:sp>
    </p:spTree>
    <p:extLst>
      <p:ext uri="{BB962C8B-B14F-4D97-AF65-F5344CB8AC3E}">
        <p14:creationId xmlns:p14="http://schemas.microsoft.com/office/powerpoint/2010/main" val="1421371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732DF-D2FB-4700-B51A-30A392FC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pl-PL" dirty="0"/>
              <a:t> 	</a:t>
            </a:r>
            <a:br>
              <a:rPr lang="pl-PL" dirty="0"/>
            </a:br>
            <a:br>
              <a:rPr lang="pl-PL" dirty="0"/>
            </a:br>
            <a:r>
              <a:rPr lang="pl-PL" dirty="0"/>
              <a:t>„moderowanie treści” oznacza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DB784-E187-44FD-BCB8-8377C690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138"/>
            <a:ext cx="10515600" cy="488273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działania bez względu na to czy są one zautomatyzowane, podejmowane przez dostawców usług pośrednich, których celem jest, w szczególności, wykrywanie, identyfikowanie i zwalczanie nielegalnych treści lub </a:t>
            </a:r>
            <a:r>
              <a:rPr lang="pl-PL" b="1" dirty="0"/>
              <a:t>informacji niezgodnych z warunkami korzystania z ich usług</a:t>
            </a:r>
            <a:r>
              <a:rPr lang="pl-PL" dirty="0"/>
              <a:t>, przekazywanych przez odbiorców usługi, w tym wdrażane środki, które wpływają na dostępność, widoczność i osiągalność takich nielegalnych treści lub </a:t>
            </a:r>
            <a:r>
              <a:rPr lang="pl-PL" b="1" dirty="0"/>
              <a:t>informacji</a:t>
            </a:r>
            <a:r>
              <a:rPr lang="pl-PL" dirty="0"/>
              <a:t>, takie jak </a:t>
            </a:r>
            <a:r>
              <a:rPr lang="pl-PL" dirty="0" err="1"/>
              <a:t>depozycjonowanie</a:t>
            </a:r>
            <a:r>
              <a:rPr lang="pl-PL" dirty="0"/>
              <a:t> takich treści lub informacji, demonetyzacja, uniemożliwienie dostępu do nich lub ich usunięcie, lub które wpływają na możliwość przekazywania takich informacji przez odbiorców usługi, takie jak zamknięcie lub zawieszenie konta odbiorcy</a:t>
            </a:r>
          </a:p>
        </p:txBody>
      </p:sp>
    </p:spTree>
    <p:extLst>
      <p:ext uri="{BB962C8B-B14F-4D97-AF65-F5344CB8AC3E}">
        <p14:creationId xmlns:p14="http://schemas.microsoft.com/office/powerpoint/2010/main" val="2197735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9F981B-E10D-4570-BADA-04EB00E0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Ingerencja w przekazywane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960312-8E4D-4291-8B74-CB99E7203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filtrowanie lub usuwanie treści</a:t>
            </a:r>
          </a:p>
          <a:p>
            <a:r>
              <a:rPr lang="pl-PL" dirty="0"/>
              <a:t>blokowanie treści</a:t>
            </a:r>
          </a:p>
          <a:p>
            <a:r>
              <a:rPr lang="pl-PL" dirty="0" err="1"/>
              <a:t>depozycjonowanie</a:t>
            </a:r>
            <a:r>
              <a:rPr lang="pl-PL" dirty="0"/>
              <a:t> treści</a:t>
            </a:r>
          </a:p>
        </p:txBody>
      </p:sp>
    </p:spTree>
    <p:extLst>
      <p:ext uri="{BB962C8B-B14F-4D97-AF65-F5344CB8AC3E}">
        <p14:creationId xmlns:p14="http://schemas.microsoft.com/office/powerpoint/2010/main" val="669899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2BCB60-957C-4713-B584-AECC8F46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>
            <a:normAutofit fontScale="90000"/>
          </a:bodyPr>
          <a:lstStyle/>
          <a:p>
            <a:r>
              <a:rPr lang="pl-PL" dirty="0"/>
              <a:t>Podsumowanie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CB6788-0B2F-4697-B4E7-E84825242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411357"/>
            <a:ext cx="10827026" cy="49596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Rozwiązania prawne w zakresie walki z dezinformacją przewidziane w projekcie są bardzo kontrowersyjne z punktu widzenia poszanowania praw podstawowych, w szczególności z punktu widzenia wolności słowa i prawa do informacji. W DSA pośrednicy internetowi przestają być jedynie ogniwem w łańcuchu komunikacji między użytkownikami, a często stają się wykonawcami wiążących decyzji organów. Co więcej, bardzo duże platformy będą zobowiązane do podejmowania z własnej inicjatywy decyzji, w jaki sposób uniemożliwić dostęp do treści w ramach swoich warunków świadczenia usług lub umowy z użytkownikiem. Ponieważ usunięcie treści lub ograniczenie dostępu narusza wolność słowa i informacji gwarantowaną przez prawo UE, działania te mają ważny wymiar społeczny. </a:t>
            </a:r>
          </a:p>
        </p:txBody>
      </p:sp>
    </p:spTree>
    <p:extLst>
      <p:ext uri="{BB962C8B-B14F-4D97-AF65-F5344CB8AC3E}">
        <p14:creationId xmlns:p14="http://schemas.microsoft.com/office/powerpoint/2010/main" val="366393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351FB-5DD6-41D4-AD84-FE70A4D2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043"/>
            <a:ext cx="10515600" cy="1044645"/>
          </a:xfrm>
        </p:spPr>
        <p:txBody>
          <a:bodyPr>
            <a:normAutofit fontScale="90000"/>
          </a:bodyPr>
          <a:lstStyle/>
          <a:p>
            <a:r>
              <a:rPr lang="pl-PL" dirty="0"/>
              <a:t>„usługa pośrednia” oznacza jedną z następujących usług społeczeństwa informacyjnego: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FCD4EB-DC69-446C-9F19-C7472E52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74" y="176599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usługę „zwykłego przekazu” polegającą na transmisji w sieci telekomunikacyjnej informacji przekazanych przez odbiorcę usługi lub na zapewnianiu dostępu do sieci telekomunikacyjnej;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usługę „</a:t>
            </a:r>
            <a:r>
              <a:rPr lang="pl-PL" dirty="0" err="1"/>
              <a:t>cachingu</a:t>
            </a:r>
            <a:r>
              <a:rPr lang="pl-PL" dirty="0"/>
              <a:t>” polegającą na transmisji w sieci telekomunikacyjnej informacji przekazanych przez odbiorcę usługi, obejmującą automatyczne, pośrednie i krótkotrwałe przechowywanie tej informacji, dokonywane wyłącznie w celu usprawnienia późniejszej transmisji informacji na żądanie innych odbiorców;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usługę „hostingu” polegającą na przechowywaniu informacji przekazanych przez odbiorcę usługi oraz na jego żądanie.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86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B911F-31AD-4FAA-B523-E5473908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„platforma internetowa”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1EB31F-946B-4902-9CB6-AE0AD4DD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oznacza usługę hostingu, która na żądanie odbiorcy usługi przechowuje i rozpowszechnia publicznie informacje.</a:t>
            </a:r>
          </a:p>
        </p:txBody>
      </p:sp>
    </p:spTree>
    <p:extLst>
      <p:ext uri="{BB962C8B-B14F-4D97-AF65-F5344CB8AC3E}">
        <p14:creationId xmlns:p14="http://schemas.microsoft.com/office/powerpoint/2010/main" val="86428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696A9-A375-48E4-A1FA-25930C1C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625"/>
            <a:ext cx="10515600" cy="2613992"/>
          </a:xfrm>
        </p:spPr>
        <p:txBody>
          <a:bodyPr>
            <a:normAutofit fontScale="90000"/>
          </a:bodyPr>
          <a:lstStyle/>
          <a:p>
            <a:r>
              <a:rPr lang="pl-PL" dirty="0"/>
              <a:t>Prawne rozwiązania w przeciwdziałaniu </a:t>
            </a:r>
            <a:br>
              <a:rPr lang="pl-PL" dirty="0"/>
            </a:br>
            <a:r>
              <a:rPr lang="pl-PL" dirty="0"/>
              <a:t>dezinformacji online w DSA a prawo do wolności wypowiedzi i informacji w prawie UE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541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69C89B-A619-4EED-A3F9-25C43E8E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Wolność wypowiedzi i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1BF6B-494F-4630-ADA5-816A16F3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799"/>
            <a:ext cx="10674626" cy="4328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Krata praw podstawowych UE</a:t>
            </a:r>
          </a:p>
          <a:p>
            <a:pPr marL="0" indent="0">
              <a:buNone/>
            </a:pPr>
            <a:r>
              <a:rPr lang="pl-PL" dirty="0"/>
              <a:t>Artykuł 11 - Wolność wypowiedzi i informacji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1. Każdy ma prawo do wolności wypowiedzi. Prawo to obejmuje wolność posiadania poglądów oraz otrzymywania i przekazywania informacji i idei bez ingerencji władz publicznych i bez względu na granice państwowe.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Szanuje się wolność i pluralizm mediów.</a:t>
            </a:r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4222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BEA3EE-5D25-4029-8F78-5A9E241D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„</a:t>
            </a:r>
            <a:r>
              <a:rPr lang="pl-PL" b="1" i="1" dirty="0"/>
              <a:t>Prawo wolności wypowiedzi, stanowi jeden z istotnych fundamentów pluralistycznego i demokratycznego społeczeństwa, stanowiąc część wartości, na jakich, zgodnie z art. 2 TUE , opiera się Unia</a:t>
            </a:r>
            <a:r>
              <a:rPr lang="pl-PL" dirty="0"/>
              <a:t>”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Wyroki TSUE: z dnia 6 marca 2001 r., </a:t>
            </a:r>
            <a:r>
              <a:rPr lang="pl-PL" dirty="0" err="1"/>
              <a:t>Connolly</a:t>
            </a:r>
            <a:r>
              <a:rPr lang="pl-PL" dirty="0"/>
              <a:t>/Komisja, C‑274/99 P, EU:C:2001:127, pkt 39; z dnia 21 grudnia 2016 r., Tele2, C‑203/15 i C‑698/15, EU:C:2016:970, pkt 93; z dnia 6 września 2011 r., </a:t>
            </a:r>
            <a:r>
              <a:rPr lang="pl-PL" dirty="0" err="1"/>
              <a:t>Patriciello</a:t>
            </a:r>
            <a:r>
              <a:rPr lang="pl-PL" dirty="0"/>
              <a:t>, C‑163/10, EU:C:2011:543, pkt 31.</a:t>
            </a:r>
          </a:p>
        </p:txBody>
      </p:sp>
    </p:spTree>
    <p:extLst>
      <p:ext uri="{BB962C8B-B14F-4D97-AF65-F5344CB8AC3E}">
        <p14:creationId xmlns:p14="http://schemas.microsoft.com/office/powerpoint/2010/main" val="138680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0E749D-04BA-46FD-A310-C02DABCA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774"/>
            <a:ext cx="10515600" cy="565018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„W tym względzie należy stwierdzić, że faktycznie Internet ma szczególne znaczenie dla zagwarantowanej w art. 11 karty wolności wypowiedzi i informacji, a także że hiperłącza przyczyniają się do prawidłowego funkcjonowania Internetu oraz do wymiany opinii i informacji w tej sieci charakteryzującej się dostępnością ogromnej ilości informacji”.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Wyrok z dnia 8 września 2016 r., w sprawie C‑160/15, S Media BV przeciwko </a:t>
            </a:r>
            <a:r>
              <a:rPr lang="pl-PL" dirty="0" err="1"/>
              <a:t>Sanoma</a:t>
            </a:r>
            <a:r>
              <a:rPr lang="pl-PL" dirty="0"/>
              <a:t> Media </a:t>
            </a:r>
            <a:r>
              <a:rPr lang="pl-PL" dirty="0" err="1"/>
              <a:t>Netherlands</a:t>
            </a:r>
            <a:r>
              <a:rPr lang="pl-PL" dirty="0"/>
              <a:t> BV i inni, EU:C:2016:644, pkt 45.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3530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2403</Words>
  <Application>Microsoft Office PowerPoint</Application>
  <PresentationFormat>Panoramiczny</PresentationFormat>
  <Paragraphs>145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Motyw pakietu Office</vt:lpstr>
      <vt:lpstr>Prawa podstawowe w Akcie o usługach cyfrowych</vt:lpstr>
      <vt:lpstr>Rynek cyfrowy w UE</vt:lpstr>
      <vt:lpstr>Cele DSA</vt:lpstr>
      <vt:lpstr>„usługa pośrednia” oznacza jedną z następujących usług społeczeństwa informacyjnego: </vt:lpstr>
      <vt:lpstr>„platforma internetowa” </vt:lpstr>
      <vt:lpstr>Prawne rozwiązania w przeciwdziałaniu  dezinformacji online w DSA a prawo do wolności wypowiedzi i informacji w prawie UE  </vt:lpstr>
      <vt:lpstr>Wolność wypowiedzi i informacji</vt:lpstr>
      <vt:lpstr>Prezentacja programu PowerPoint</vt:lpstr>
      <vt:lpstr>Prezentacja programu PowerPoint</vt:lpstr>
      <vt:lpstr>Definicja dezinformacji</vt:lpstr>
      <vt:lpstr>Typy dezinformacji: </vt:lpstr>
      <vt:lpstr>Elementem definicji dezinformacji są jej skutki, czyli wyrządzenie szkody publicznej</vt:lpstr>
      <vt:lpstr>Fala dezinformacji związanej z koronawirusem</vt:lpstr>
      <vt:lpstr>Rola UE w walce z dezinformacją</vt:lpstr>
      <vt:lpstr>Unijny kodeks praktyk w zakresie zwalczania dezinformacji/Code of Practice on disinformation  (samoregulacja)</vt:lpstr>
      <vt:lpstr>10 września 2020 Komisja Europejska opublikowała dokument Assessment of the Code of Practice on Disinformation – Achievements and areas for further improvement</vt:lpstr>
      <vt:lpstr>KE postanowiła zaostrzyć wytyczne w sprawie kodeksu praktyk</vt:lpstr>
      <vt:lpstr> Dodatkowe obowiązki bardzo dużych platform/wyszukiwarkach internetowych (WLOP)</vt:lpstr>
      <vt:lpstr>Dezinformacja w internecie a platformy internetowe</vt:lpstr>
      <vt:lpstr>Motywem 79 preambuły DSA</vt:lpstr>
      <vt:lpstr>Transformacja sektora informacyjnego</vt:lpstr>
      <vt:lpstr>Transformacja sektora informacyjnego</vt:lpstr>
      <vt:lpstr>Asymetria informacji</vt:lpstr>
      <vt:lpstr>Negatywna selekcja </vt:lpstr>
      <vt:lpstr>Dezinformację wspiera ekonomiczny model działania mediów online nazywany ekonomią uwagi</vt:lpstr>
      <vt:lpstr>Ocena wszelkiego znaczącego ryzyka systemowego </vt:lpstr>
      <vt:lpstr>Artykuł 34 AUC. 4 specyficzne kategorie ryzyka systemowego </vt:lpstr>
      <vt:lpstr>Artykuł 35 AUC. Zmniejszanie ryzyka </vt:lpstr>
      <vt:lpstr>Akt o usługach cyfrowych</vt:lpstr>
      <vt:lpstr>Artykuł 45 aktu o usługach cyfrowych Ramy prawne dla kodeksów postępowania</vt:lpstr>
      <vt:lpstr>Wzmocniony kodeks postępowania </vt:lpstr>
      <vt:lpstr>Mechanizm reagowania kryzysowego</vt:lpstr>
      <vt:lpstr>Problem ochrony praw podstawowych w kodeksach postępowania przeciwko dezinformacji z 2018 i 2022 r. </vt:lpstr>
      <vt:lpstr>Punkt IV Kodeksu 2022 - „Integralność usług”</vt:lpstr>
      <vt:lpstr>    „moderowanie treści” oznacza </vt:lpstr>
      <vt:lpstr>Ingerencja w przekazywane treści</vt:lpstr>
      <vt:lpstr>Podsumowanie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podstawowe w Akcie o usługach cyfrowych</dc:title>
  <dc:creator>Inga Kawka</dc:creator>
  <cp:lastModifiedBy>Inga Kawka</cp:lastModifiedBy>
  <cp:revision>16</cp:revision>
  <dcterms:created xsi:type="dcterms:W3CDTF">2023-01-26T13:32:30Z</dcterms:created>
  <dcterms:modified xsi:type="dcterms:W3CDTF">2023-01-27T09:36:01Z</dcterms:modified>
</cp:coreProperties>
</file>