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4433" r:id="rId4"/>
  </p:sldMasterIdLst>
  <p:notesMasterIdLst>
    <p:notesMasterId r:id="rId32"/>
  </p:notesMasterIdLst>
  <p:handoutMasterIdLst>
    <p:handoutMasterId r:id="rId33"/>
  </p:handoutMasterIdLst>
  <p:sldIdLst>
    <p:sldId id="256" r:id="rId5"/>
    <p:sldId id="429" r:id="rId6"/>
    <p:sldId id="480" r:id="rId7"/>
    <p:sldId id="494" r:id="rId8"/>
    <p:sldId id="498" r:id="rId9"/>
    <p:sldId id="506" r:id="rId10"/>
    <p:sldId id="507" r:id="rId11"/>
    <p:sldId id="513" r:id="rId12"/>
    <p:sldId id="502" r:id="rId13"/>
    <p:sldId id="512" r:id="rId14"/>
    <p:sldId id="495" r:id="rId15"/>
    <p:sldId id="501" r:id="rId16"/>
    <p:sldId id="496" r:id="rId17"/>
    <p:sldId id="511" r:id="rId18"/>
    <p:sldId id="516" r:id="rId19"/>
    <p:sldId id="517" r:id="rId20"/>
    <p:sldId id="518" r:id="rId21"/>
    <p:sldId id="519" r:id="rId22"/>
    <p:sldId id="497" r:id="rId23"/>
    <p:sldId id="520" r:id="rId24"/>
    <p:sldId id="509" r:id="rId25"/>
    <p:sldId id="521" r:id="rId26"/>
    <p:sldId id="514" r:id="rId27"/>
    <p:sldId id="515" r:id="rId28"/>
    <p:sldId id="503" r:id="rId29"/>
    <p:sldId id="505" r:id="rId30"/>
    <p:sldId id="504" r:id="rId31"/>
  </p:sldIdLst>
  <p:sldSz cx="9144000" cy="6858000" type="screen4x3"/>
  <p:notesSz cx="6761163" cy="9942513"/>
  <p:defaultTextStyle>
    <a:defPPr>
      <a:defRPr lang="en-US"/>
    </a:defPPr>
    <a:lvl1pPr algn="l" defTabSz="457200"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CCFFFF"/>
    <a:srgbClr val="ACF002"/>
    <a:srgbClr val="008000"/>
    <a:srgbClr val="FF33CC"/>
    <a:srgbClr val="FF0000"/>
    <a:srgbClr val="660066"/>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08" autoAdjust="0"/>
    <p:restoredTop sz="94660"/>
  </p:normalViewPr>
  <p:slideViewPr>
    <p:cSldViewPr>
      <p:cViewPr varScale="1">
        <p:scale>
          <a:sx n="66" d="100"/>
          <a:sy n="66" d="100"/>
        </p:scale>
        <p:origin x="1256"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a:extLst>
              <a:ext uri="{FF2B5EF4-FFF2-40B4-BE49-F238E27FC236}">
                <a16:creationId xmlns:a16="http://schemas.microsoft.com/office/drawing/2014/main" xmlns="" id="{849C1219-7E3E-A230-6F3B-AC015261D224}"/>
              </a:ext>
            </a:extLst>
          </p:cNvPr>
          <p:cNvSpPr>
            <a:spLocks noGrp="1"/>
          </p:cNvSpPr>
          <p:nvPr>
            <p:ph type="hdr" sz="quarter"/>
          </p:nvPr>
        </p:nvSpPr>
        <p:spPr>
          <a:xfrm>
            <a:off x="0" y="0"/>
            <a:ext cx="2930525" cy="496888"/>
          </a:xfrm>
          <a:prstGeom prst="rect">
            <a:avLst/>
          </a:prstGeom>
        </p:spPr>
        <p:txBody>
          <a:bodyPr vert="horz" lIns="91111" tIns="45555" rIns="91111" bIns="45555" rtlCol="0"/>
          <a:lstStyle>
            <a:lvl1pPr algn="l" eaLnBrk="1" fontAlgn="auto" hangingPunct="1">
              <a:spcBef>
                <a:spcPts val="0"/>
              </a:spcBef>
              <a:spcAft>
                <a:spcPts val="0"/>
              </a:spcAft>
              <a:defRPr sz="1200">
                <a:latin typeface="Arial" charset="0"/>
                <a:cs typeface="+mn-cs"/>
              </a:defRPr>
            </a:lvl1pPr>
          </a:lstStyle>
          <a:p>
            <a:pPr>
              <a:defRPr/>
            </a:pPr>
            <a:endParaRPr lang="pl-PL"/>
          </a:p>
        </p:txBody>
      </p:sp>
      <p:sp>
        <p:nvSpPr>
          <p:cNvPr id="3" name="Symbol zastępczy daty 2">
            <a:extLst>
              <a:ext uri="{FF2B5EF4-FFF2-40B4-BE49-F238E27FC236}">
                <a16:creationId xmlns:a16="http://schemas.microsoft.com/office/drawing/2014/main" xmlns="" id="{6B2BB496-6E73-A144-6F1A-2D662E8D81F4}"/>
              </a:ext>
            </a:extLst>
          </p:cNvPr>
          <p:cNvSpPr>
            <a:spLocks noGrp="1"/>
          </p:cNvSpPr>
          <p:nvPr>
            <p:ph type="dt" sz="quarter" idx="1"/>
          </p:nvPr>
        </p:nvSpPr>
        <p:spPr>
          <a:xfrm>
            <a:off x="3829050" y="0"/>
            <a:ext cx="2930525" cy="496888"/>
          </a:xfrm>
          <a:prstGeom prst="rect">
            <a:avLst/>
          </a:prstGeom>
        </p:spPr>
        <p:txBody>
          <a:bodyPr vert="horz" lIns="91111" tIns="45555" rIns="91111" bIns="45555" rtlCol="0"/>
          <a:lstStyle>
            <a:lvl1pPr algn="r" eaLnBrk="1" fontAlgn="auto" hangingPunct="1">
              <a:spcBef>
                <a:spcPts val="0"/>
              </a:spcBef>
              <a:spcAft>
                <a:spcPts val="0"/>
              </a:spcAft>
              <a:defRPr sz="1200">
                <a:latin typeface="Arial" charset="0"/>
                <a:cs typeface="+mn-cs"/>
              </a:defRPr>
            </a:lvl1pPr>
          </a:lstStyle>
          <a:p>
            <a:pPr>
              <a:defRPr/>
            </a:pPr>
            <a:fld id="{887F6AF8-873B-49EB-BE92-182AE90B7BFE}" type="datetimeFigureOut">
              <a:rPr lang="pl-PL"/>
              <a:pPr>
                <a:defRPr/>
              </a:pPr>
              <a:t>27.01.2023</a:t>
            </a:fld>
            <a:endParaRPr lang="pl-PL"/>
          </a:p>
        </p:txBody>
      </p:sp>
      <p:sp>
        <p:nvSpPr>
          <p:cNvPr id="4" name="Symbol zastępczy stopki 3">
            <a:extLst>
              <a:ext uri="{FF2B5EF4-FFF2-40B4-BE49-F238E27FC236}">
                <a16:creationId xmlns:a16="http://schemas.microsoft.com/office/drawing/2014/main" xmlns="" id="{006EF002-6D73-A338-04BA-EAB439A18D49}"/>
              </a:ext>
            </a:extLst>
          </p:cNvPr>
          <p:cNvSpPr>
            <a:spLocks noGrp="1"/>
          </p:cNvSpPr>
          <p:nvPr>
            <p:ph type="ftr" sz="quarter" idx="2"/>
          </p:nvPr>
        </p:nvSpPr>
        <p:spPr>
          <a:xfrm>
            <a:off x="0" y="9444038"/>
            <a:ext cx="2930525" cy="496887"/>
          </a:xfrm>
          <a:prstGeom prst="rect">
            <a:avLst/>
          </a:prstGeom>
        </p:spPr>
        <p:txBody>
          <a:bodyPr vert="horz" lIns="91111" tIns="45555" rIns="91111" bIns="45555" rtlCol="0" anchor="b"/>
          <a:lstStyle>
            <a:lvl1pPr algn="l" eaLnBrk="1" fontAlgn="auto" hangingPunct="1">
              <a:spcBef>
                <a:spcPts val="0"/>
              </a:spcBef>
              <a:spcAft>
                <a:spcPts val="0"/>
              </a:spcAft>
              <a:defRPr sz="1200">
                <a:latin typeface="Arial" charset="0"/>
                <a:cs typeface="+mn-cs"/>
              </a:defRPr>
            </a:lvl1pPr>
          </a:lstStyle>
          <a:p>
            <a:pPr>
              <a:defRPr/>
            </a:pPr>
            <a:endParaRPr lang="pl-PL"/>
          </a:p>
        </p:txBody>
      </p:sp>
      <p:sp>
        <p:nvSpPr>
          <p:cNvPr id="5" name="Symbol zastępczy numeru slajdu 4">
            <a:extLst>
              <a:ext uri="{FF2B5EF4-FFF2-40B4-BE49-F238E27FC236}">
                <a16:creationId xmlns:a16="http://schemas.microsoft.com/office/drawing/2014/main" xmlns="" id="{53F1191B-541F-CC7C-81CF-558693ED2144}"/>
              </a:ext>
            </a:extLst>
          </p:cNvPr>
          <p:cNvSpPr>
            <a:spLocks noGrp="1"/>
          </p:cNvSpPr>
          <p:nvPr>
            <p:ph type="sldNum" sz="quarter" idx="3"/>
          </p:nvPr>
        </p:nvSpPr>
        <p:spPr>
          <a:xfrm>
            <a:off x="3829050" y="9444038"/>
            <a:ext cx="2930525" cy="496887"/>
          </a:xfrm>
          <a:prstGeom prst="rect">
            <a:avLst/>
          </a:prstGeom>
        </p:spPr>
        <p:txBody>
          <a:bodyPr vert="horz" wrap="square" lIns="91111" tIns="45555" rIns="91111" bIns="45555" numCol="1" anchor="b" anchorCtr="0" compatLnSpc="1">
            <a:prstTxWarp prst="textNoShape">
              <a:avLst/>
            </a:prstTxWarp>
          </a:bodyPr>
          <a:lstStyle>
            <a:lvl1pPr algn="r" eaLnBrk="1" hangingPunct="1">
              <a:defRPr sz="1200">
                <a:latin typeface="Calibri" panose="020F0502020204030204" pitchFamily="34" charset="0"/>
              </a:defRPr>
            </a:lvl1pPr>
          </a:lstStyle>
          <a:p>
            <a:fld id="{A8A05FA0-8B7C-4450-820C-09A48D97F722}" type="slidenum">
              <a:rPr lang="pl-PL" altLang="pl-PL"/>
              <a:pPr/>
              <a:t>‹#›</a:t>
            </a:fld>
            <a:endParaRPr lang="pl-PL" altLang="pl-PL"/>
          </a:p>
        </p:txBody>
      </p:sp>
    </p:spTree>
    <p:extLst>
      <p:ext uri="{BB962C8B-B14F-4D97-AF65-F5344CB8AC3E}">
        <p14:creationId xmlns:p14="http://schemas.microsoft.com/office/powerpoint/2010/main" val="3743588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a:extLst>
              <a:ext uri="{FF2B5EF4-FFF2-40B4-BE49-F238E27FC236}">
                <a16:creationId xmlns:a16="http://schemas.microsoft.com/office/drawing/2014/main" xmlns="" id="{8DA9CE86-FC48-3886-C59D-E340C86DBEB0}"/>
              </a:ext>
            </a:extLst>
          </p:cNvPr>
          <p:cNvSpPr>
            <a:spLocks noGrp="1"/>
          </p:cNvSpPr>
          <p:nvPr>
            <p:ph type="hdr" sz="quarter"/>
          </p:nvPr>
        </p:nvSpPr>
        <p:spPr>
          <a:xfrm>
            <a:off x="0" y="0"/>
            <a:ext cx="2930525" cy="496888"/>
          </a:xfrm>
          <a:prstGeom prst="rect">
            <a:avLst/>
          </a:prstGeom>
        </p:spPr>
        <p:txBody>
          <a:bodyPr vert="horz" lIns="91111" tIns="45555" rIns="91111" bIns="45555" rtlCol="0"/>
          <a:lstStyle>
            <a:lvl1pPr algn="l" eaLnBrk="1" fontAlgn="auto" hangingPunct="1">
              <a:spcBef>
                <a:spcPts val="0"/>
              </a:spcBef>
              <a:spcAft>
                <a:spcPts val="0"/>
              </a:spcAft>
              <a:defRPr sz="1200">
                <a:latin typeface="Arial" charset="0"/>
                <a:cs typeface="+mn-cs"/>
              </a:defRPr>
            </a:lvl1pPr>
          </a:lstStyle>
          <a:p>
            <a:pPr>
              <a:defRPr/>
            </a:pPr>
            <a:endParaRPr lang="pl-PL"/>
          </a:p>
        </p:txBody>
      </p:sp>
      <p:sp>
        <p:nvSpPr>
          <p:cNvPr id="3" name="Symbol zastępczy daty 2">
            <a:extLst>
              <a:ext uri="{FF2B5EF4-FFF2-40B4-BE49-F238E27FC236}">
                <a16:creationId xmlns:a16="http://schemas.microsoft.com/office/drawing/2014/main" xmlns="" id="{DA47DEEB-637D-5D39-4CDA-2A0238424531}"/>
              </a:ext>
            </a:extLst>
          </p:cNvPr>
          <p:cNvSpPr>
            <a:spLocks noGrp="1"/>
          </p:cNvSpPr>
          <p:nvPr>
            <p:ph type="dt" idx="1"/>
          </p:nvPr>
        </p:nvSpPr>
        <p:spPr>
          <a:xfrm>
            <a:off x="3829050" y="0"/>
            <a:ext cx="2930525" cy="496888"/>
          </a:xfrm>
          <a:prstGeom prst="rect">
            <a:avLst/>
          </a:prstGeom>
        </p:spPr>
        <p:txBody>
          <a:bodyPr vert="horz" lIns="91111" tIns="45555" rIns="91111" bIns="45555" rtlCol="0"/>
          <a:lstStyle>
            <a:lvl1pPr algn="r" eaLnBrk="1" fontAlgn="auto" hangingPunct="1">
              <a:spcBef>
                <a:spcPts val="0"/>
              </a:spcBef>
              <a:spcAft>
                <a:spcPts val="0"/>
              </a:spcAft>
              <a:defRPr sz="1200">
                <a:latin typeface="Arial" charset="0"/>
                <a:cs typeface="+mn-cs"/>
              </a:defRPr>
            </a:lvl1pPr>
          </a:lstStyle>
          <a:p>
            <a:pPr>
              <a:defRPr/>
            </a:pPr>
            <a:fld id="{B5C0B95D-A332-42F6-B4D0-1ABCAC7316B6}" type="datetimeFigureOut">
              <a:rPr lang="pl-PL"/>
              <a:pPr>
                <a:defRPr/>
              </a:pPr>
              <a:t>27.01.2023</a:t>
            </a:fld>
            <a:endParaRPr lang="pl-PL"/>
          </a:p>
        </p:txBody>
      </p:sp>
      <p:sp>
        <p:nvSpPr>
          <p:cNvPr id="4" name="Symbol zastępczy obrazu slajdu 3">
            <a:extLst>
              <a:ext uri="{FF2B5EF4-FFF2-40B4-BE49-F238E27FC236}">
                <a16:creationId xmlns:a16="http://schemas.microsoft.com/office/drawing/2014/main" xmlns="" id="{80FF7A08-5987-D7BC-8719-3EEDF5CF02A5}"/>
              </a:ext>
            </a:extLst>
          </p:cNvPr>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111" tIns="45555" rIns="91111" bIns="45555" rtlCol="0" anchor="ctr"/>
          <a:lstStyle/>
          <a:p>
            <a:pPr lvl="0"/>
            <a:endParaRPr lang="pl-PL" noProof="0"/>
          </a:p>
        </p:txBody>
      </p:sp>
      <p:sp>
        <p:nvSpPr>
          <p:cNvPr id="5" name="Symbol zastępczy notatek 4">
            <a:extLst>
              <a:ext uri="{FF2B5EF4-FFF2-40B4-BE49-F238E27FC236}">
                <a16:creationId xmlns:a16="http://schemas.microsoft.com/office/drawing/2014/main" xmlns="" id="{A903CBE3-80BF-E1A2-3CB3-11ABB68E1007}"/>
              </a:ext>
            </a:extLst>
          </p:cNvPr>
          <p:cNvSpPr>
            <a:spLocks noGrp="1"/>
          </p:cNvSpPr>
          <p:nvPr>
            <p:ph type="body" sz="quarter" idx="3"/>
          </p:nvPr>
        </p:nvSpPr>
        <p:spPr>
          <a:xfrm>
            <a:off x="676275" y="4722813"/>
            <a:ext cx="5408613" cy="4473575"/>
          </a:xfrm>
          <a:prstGeom prst="rect">
            <a:avLst/>
          </a:prstGeom>
        </p:spPr>
        <p:txBody>
          <a:bodyPr vert="horz" lIns="91111" tIns="45555" rIns="91111" bIns="45555" rtlCol="0">
            <a:normAutofit/>
          </a:bodyPr>
          <a:lstStyle/>
          <a:p>
            <a:pPr lvl="0"/>
            <a:r>
              <a:rPr lang="pl-PL" noProof="0"/>
              <a:t>Kliknij, aby edytować style wzorca tekstu</a:t>
            </a:r>
          </a:p>
          <a:p>
            <a:pPr lvl="1"/>
            <a:r>
              <a:rPr lang="pl-PL" noProof="0"/>
              <a:t>Drugi poziom</a:t>
            </a:r>
          </a:p>
          <a:p>
            <a:pPr lvl="2"/>
            <a:r>
              <a:rPr lang="pl-PL" noProof="0"/>
              <a:t>Trzeci poziom</a:t>
            </a:r>
          </a:p>
          <a:p>
            <a:pPr lvl="3"/>
            <a:r>
              <a:rPr lang="pl-PL" noProof="0"/>
              <a:t>Czwarty poziom</a:t>
            </a:r>
          </a:p>
          <a:p>
            <a:pPr lvl="4"/>
            <a:r>
              <a:rPr lang="pl-PL" noProof="0"/>
              <a:t>Piąty poziom</a:t>
            </a:r>
          </a:p>
        </p:txBody>
      </p:sp>
      <p:sp>
        <p:nvSpPr>
          <p:cNvPr id="6" name="Symbol zastępczy stopki 5">
            <a:extLst>
              <a:ext uri="{FF2B5EF4-FFF2-40B4-BE49-F238E27FC236}">
                <a16:creationId xmlns:a16="http://schemas.microsoft.com/office/drawing/2014/main" xmlns="" id="{E625F4ED-08CD-1447-08E9-1327CBDE803E}"/>
              </a:ext>
            </a:extLst>
          </p:cNvPr>
          <p:cNvSpPr>
            <a:spLocks noGrp="1"/>
          </p:cNvSpPr>
          <p:nvPr>
            <p:ph type="ftr" sz="quarter" idx="4"/>
          </p:nvPr>
        </p:nvSpPr>
        <p:spPr>
          <a:xfrm>
            <a:off x="0" y="9444038"/>
            <a:ext cx="2930525" cy="496887"/>
          </a:xfrm>
          <a:prstGeom prst="rect">
            <a:avLst/>
          </a:prstGeom>
        </p:spPr>
        <p:txBody>
          <a:bodyPr vert="horz" lIns="91111" tIns="45555" rIns="91111" bIns="45555" rtlCol="0" anchor="b"/>
          <a:lstStyle>
            <a:lvl1pPr algn="l" eaLnBrk="1" fontAlgn="auto" hangingPunct="1">
              <a:spcBef>
                <a:spcPts val="0"/>
              </a:spcBef>
              <a:spcAft>
                <a:spcPts val="0"/>
              </a:spcAft>
              <a:defRPr sz="1200">
                <a:latin typeface="Arial" charset="0"/>
                <a:cs typeface="+mn-cs"/>
              </a:defRPr>
            </a:lvl1pPr>
          </a:lstStyle>
          <a:p>
            <a:pPr>
              <a:defRPr/>
            </a:pPr>
            <a:endParaRPr lang="pl-PL"/>
          </a:p>
        </p:txBody>
      </p:sp>
      <p:sp>
        <p:nvSpPr>
          <p:cNvPr id="7" name="Symbol zastępczy numeru slajdu 6">
            <a:extLst>
              <a:ext uri="{FF2B5EF4-FFF2-40B4-BE49-F238E27FC236}">
                <a16:creationId xmlns:a16="http://schemas.microsoft.com/office/drawing/2014/main" xmlns="" id="{FD21BA4A-5985-EB48-AA19-AAD87C0E2F02}"/>
              </a:ext>
            </a:extLst>
          </p:cNvPr>
          <p:cNvSpPr>
            <a:spLocks noGrp="1"/>
          </p:cNvSpPr>
          <p:nvPr>
            <p:ph type="sldNum" sz="quarter" idx="5"/>
          </p:nvPr>
        </p:nvSpPr>
        <p:spPr>
          <a:xfrm>
            <a:off x="3829050" y="9444038"/>
            <a:ext cx="2930525" cy="496887"/>
          </a:xfrm>
          <a:prstGeom prst="rect">
            <a:avLst/>
          </a:prstGeom>
        </p:spPr>
        <p:txBody>
          <a:bodyPr vert="horz" wrap="square" lIns="91111" tIns="45555" rIns="91111" bIns="45555" numCol="1" anchor="b" anchorCtr="0" compatLnSpc="1">
            <a:prstTxWarp prst="textNoShape">
              <a:avLst/>
            </a:prstTxWarp>
          </a:bodyPr>
          <a:lstStyle>
            <a:lvl1pPr algn="r" eaLnBrk="1" hangingPunct="1">
              <a:defRPr sz="1200">
                <a:latin typeface="Calibri" panose="020F0502020204030204" pitchFamily="34" charset="0"/>
              </a:defRPr>
            </a:lvl1pPr>
          </a:lstStyle>
          <a:p>
            <a:fld id="{7E42BF16-5C63-4F83-8BFF-240FB46D2A52}" type="slidenum">
              <a:rPr lang="pl-PL" altLang="pl-PL"/>
              <a:pPr/>
              <a:t>‹#›</a:t>
            </a:fld>
            <a:endParaRPr lang="pl-PL" altLang="pl-PL"/>
          </a:p>
        </p:txBody>
      </p:sp>
    </p:spTree>
    <p:extLst>
      <p:ext uri="{BB962C8B-B14F-4D97-AF65-F5344CB8AC3E}">
        <p14:creationId xmlns:p14="http://schemas.microsoft.com/office/powerpoint/2010/main" val="135102095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ymbol zastępczy obrazu slajdu 1">
            <a:extLst>
              <a:ext uri="{FF2B5EF4-FFF2-40B4-BE49-F238E27FC236}">
                <a16:creationId xmlns:a16="http://schemas.microsoft.com/office/drawing/2014/main" xmlns="" id="{98CFA953-816C-EC39-3A6D-F73DBB3999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Symbol zastępczy notatek 2">
            <a:extLst>
              <a:ext uri="{FF2B5EF4-FFF2-40B4-BE49-F238E27FC236}">
                <a16:creationId xmlns:a16="http://schemas.microsoft.com/office/drawing/2014/main" xmlns="" id="{F57E0D0B-6EAA-2267-9B3A-88716ED6A8E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l-PL" altLang="pl-PL"/>
          </a:p>
        </p:txBody>
      </p:sp>
      <p:sp>
        <p:nvSpPr>
          <p:cNvPr id="9220" name="Symbol zastępczy numeru slajdu 3">
            <a:extLst>
              <a:ext uri="{FF2B5EF4-FFF2-40B4-BE49-F238E27FC236}">
                <a16:creationId xmlns:a16="http://schemas.microsoft.com/office/drawing/2014/main" xmlns="" id="{394E4E24-F7FD-7124-6072-114E6F39FCB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39775" indent="-284163">
              <a:spcBef>
                <a:spcPct val="30000"/>
              </a:spcBef>
              <a:defRPr sz="1200">
                <a:solidFill>
                  <a:schemeClr val="tx1"/>
                </a:solidFill>
                <a:latin typeface="Calibri" panose="020F0502020204030204" pitchFamily="34" charset="0"/>
              </a:defRPr>
            </a:lvl2pPr>
            <a:lvl3pPr marL="1138238" indent="-227013">
              <a:spcBef>
                <a:spcPct val="30000"/>
              </a:spcBef>
              <a:defRPr sz="1200">
                <a:solidFill>
                  <a:schemeClr val="tx1"/>
                </a:solidFill>
                <a:latin typeface="Calibri" panose="020F0502020204030204" pitchFamily="34" charset="0"/>
              </a:defRPr>
            </a:lvl3pPr>
            <a:lvl4pPr marL="1593850" indent="-227013">
              <a:spcBef>
                <a:spcPct val="30000"/>
              </a:spcBef>
              <a:defRPr sz="1200">
                <a:solidFill>
                  <a:schemeClr val="tx1"/>
                </a:solidFill>
                <a:latin typeface="Calibri" panose="020F0502020204030204" pitchFamily="34" charset="0"/>
              </a:defRPr>
            </a:lvl4pPr>
            <a:lvl5pPr marL="2049463" indent="-227013">
              <a:spcBef>
                <a:spcPct val="30000"/>
              </a:spcBef>
              <a:defRPr sz="1200">
                <a:solidFill>
                  <a:schemeClr val="tx1"/>
                </a:solidFill>
                <a:latin typeface="Calibri" panose="020F0502020204030204" pitchFamily="34" charset="0"/>
              </a:defRPr>
            </a:lvl5pPr>
            <a:lvl6pPr marL="2506663" indent="-227013" defTabSz="457200" eaLnBrk="0" fontAlgn="base" hangingPunct="0">
              <a:spcBef>
                <a:spcPct val="30000"/>
              </a:spcBef>
              <a:spcAft>
                <a:spcPct val="0"/>
              </a:spcAft>
              <a:defRPr sz="1200">
                <a:solidFill>
                  <a:schemeClr val="tx1"/>
                </a:solidFill>
                <a:latin typeface="Calibri" panose="020F0502020204030204" pitchFamily="34" charset="0"/>
              </a:defRPr>
            </a:lvl6pPr>
            <a:lvl7pPr marL="2963863" indent="-227013" defTabSz="457200" eaLnBrk="0" fontAlgn="base" hangingPunct="0">
              <a:spcBef>
                <a:spcPct val="30000"/>
              </a:spcBef>
              <a:spcAft>
                <a:spcPct val="0"/>
              </a:spcAft>
              <a:defRPr sz="1200">
                <a:solidFill>
                  <a:schemeClr val="tx1"/>
                </a:solidFill>
                <a:latin typeface="Calibri" panose="020F0502020204030204" pitchFamily="34" charset="0"/>
              </a:defRPr>
            </a:lvl7pPr>
            <a:lvl8pPr marL="3421063" indent="-227013" defTabSz="457200" eaLnBrk="0" fontAlgn="base" hangingPunct="0">
              <a:spcBef>
                <a:spcPct val="30000"/>
              </a:spcBef>
              <a:spcAft>
                <a:spcPct val="0"/>
              </a:spcAft>
              <a:defRPr sz="1200">
                <a:solidFill>
                  <a:schemeClr val="tx1"/>
                </a:solidFill>
                <a:latin typeface="Calibri" panose="020F0502020204030204" pitchFamily="34" charset="0"/>
              </a:defRPr>
            </a:lvl8pPr>
            <a:lvl9pPr marL="3878263" indent="-227013"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9469210-7D7D-4AA0-9C97-1B0EC2733602}" type="slidenum">
              <a:rPr lang="pl-PL" altLang="pl-PL">
                <a:latin typeface="Arial" panose="020B0604020202020204" pitchFamily="34" charset="0"/>
              </a:rPr>
              <a:pPr>
                <a:spcBef>
                  <a:spcPct val="0"/>
                </a:spcBef>
              </a:pPr>
              <a:t>1</a:t>
            </a:fld>
            <a:endParaRPr lang="pl-PL" altLang="pl-PL">
              <a:latin typeface="Arial" panose="020B0604020202020204" pitchFamily="34" charset="0"/>
            </a:endParaRPr>
          </a:p>
        </p:txBody>
      </p:sp>
    </p:spTree>
    <p:extLst>
      <p:ext uri="{BB962C8B-B14F-4D97-AF65-F5344CB8AC3E}">
        <p14:creationId xmlns:p14="http://schemas.microsoft.com/office/powerpoint/2010/main" val="3056327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cxnSp>
        <p:nvCxnSpPr>
          <p:cNvPr id="4" name="Straight Connector 10">
            <a:extLst>
              <a:ext uri="{FF2B5EF4-FFF2-40B4-BE49-F238E27FC236}">
                <a16:creationId xmlns:a16="http://schemas.microsoft.com/office/drawing/2014/main" xmlns="" id="{D7DEC0F8-5655-DA6F-7F3A-9F0F05AAE8B9}"/>
              </a:ext>
            </a:extLst>
          </p:cNvPr>
          <p:cNvCxnSpPr/>
          <p:nvPr/>
        </p:nvCxnSpPr>
        <p:spPr>
          <a:xfrm flipV="1">
            <a:off x="6289675" y="5264150"/>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Rectangle 11">
            <a:extLst>
              <a:ext uri="{FF2B5EF4-FFF2-40B4-BE49-F238E27FC236}">
                <a16:creationId xmlns:a16="http://schemas.microsoft.com/office/drawing/2014/main" xmlns="" id="{4F808E78-0E9D-21D9-3144-3EB0389E62B3}"/>
              </a:ext>
            </a:extLst>
          </p:cNvPr>
          <p:cNvSpPr/>
          <p:nvPr/>
        </p:nvSpPr>
        <p:spPr>
          <a:xfrm>
            <a:off x="0" y="0"/>
            <a:ext cx="9144000" cy="4572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lstStyle>
            <a:lvl1pPr algn="r">
              <a:defRPr sz="4400" spc="200" baseline="0"/>
            </a:lvl1pPr>
          </a:lstStyle>
          <a:p>
            <a:r>
              <a:rPr lang="pl-PL"/>
              <a:t>Kliknij, aby edytować styl</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6" name="Date Placeholder 3">
            <a:extLst>
              <a:ext uri="{FF2B5EF4-FFF2-40B4-BE49-F238E27FC236}">
                <a16:creationId xmlns:a16="http://schemas.microsoft.com/office/drawing/2014/main" xmlns="" id="{8C2E9D83-6EA4-4E83-6B70-4BC7DC26276A}"/>
              </a:ext>
            </a:extLst>
          </p:cNvPr>
          <p:cNvSpPr>
            <a:spLocks noGrp="1"/>
          </p:cNvSpPr>
          <p:nvPr>
            <p:ph type="dt" sz="half" idx="10"/>
          </p:nvPr>
        </p:nvSpPr>
        <p:spPr/>
        <p:txBody>
          <a:bodyPr/>
          <a:lstStyle>
            <a:lvl1pPr algn="l">
              <a:defRPr/>
            </a:lvl1pPr>
          </a:lstStyle>
          <a:p>
            <a:pPr>
              <a:defRPr/>
            </a:pPr>
            <a:endParaRPr lang="pl-PL"/>
          </a:p>
        </p:txBody>
      </p:sp>
      <p:sp>
        <p:nvSpPr>
          <p:cNvPr id="7" name="Footer Placeholder 4">
            <a:extLst>
              <a:ext uri="{FF2B5EF4-FFF2-40B4-BE49-F238E27FC236}">
                <a16:creationId xmlns:a16="http://schemas.microsoft.com/office/drawing/2014/main" xmlns="" id="{92B924B6-A907-C1D4-970B-AB552C96C82B}"/>
              </a:ext>
            </a:extLst>
          </p:cNvPr>
          <p:cNvSpPr>
            <a:spLocks noGrp="1"/>
          </p:cNvSpPr>
          <p:nvPr>
            <p:ph type="ftr" sz="quarter" idx="11"/>
          </p:nvPr>
        </p:nvSpPr>
        <p:spPr/>
        <p:txBody>
          <a:bodyPr/>
          <a:lstStyle>
            <a:lvl1pPr>
              <a:defRPr/>
            </a:lvl1pPr>
          </a:lstStyle>
          <a:p>
            <a:pPr>
              <a:defRPr/>
            </a:pPr>
            <a:endParaRPr lang="pl-PL"/>
          </a:p>
        </p:txBody>
      </p:sp>
      <p:sp>
        <p:nvSpPr>
          <p:cNvPr id="8" name="Slide Number Placeholder 5">
            <a:extLst>
              <a:ext uri="{FF2B5EF4-FFF2-40B4-BE49-F238E27FC236}">
                <a16:creationId xmlns:a16="http://schemas.microsoft.com/office/drawing/2014/main" xmlns="" id="{B00B6329-E80F-8E29-7AC9-8A4D8DF6EB44}"/>
              </a:ext>
            </a:extLst>
          </p:cNvPr>
          <p:cNvSpPr>
            <a:spLocks noGrp="1"/>
          </p:cNvSpPr>
          <p:nvPr>
            <p:ph type="sldNum" sz="quarter" idx="12"/>
          </p:nvPr>
        </p:nvSpPr>
        <p:spPr/>
        <p:txBody>
          <a:bodyPr/>
          <a:lstStyle>
            <a:lvl1pPr>
              <a:defRPr/>
            </a:lvl1pPr>
          </a:lstStyle>
          <a:p>
            <a:fld id="{8DD85BE1-5601-4EBF-B91E-8FC0EE0E9B3C}" type="slidenum">
              <a:rPr lang="pl-PL" altLang="pl-PL"/>
              <a:pPr/>
              <a:t>‹#›</a:t>
            </a:fld>
            <a:endParaRPr lang="pl-PL" altLang="pl-PL"/>
          </a:p>
        </p:txBody>
      </p:sp>
    </p:spTree>
    <p:extLst>
      <p:ext uri="{BB962C8B-B14F-4D97-AF65-F5344CB8AC3E}">
        <p14:creationId xmlns:p14="http://schemas.microsoft.com/office/powerpoint/2010/main" val="4124602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a:extLst>
              <a:ext uri="{FF2B5EF4-FFF2-40B4-BE49-F238E27FC236}">
                <a16:creationId xmlns:a16="http://schemas.microsoft.com/office/drawing/2014/main" xmlns="" id="{4135B5DF-C626-5546-267E-B7FE08E046BF}"/>
              </a:ext>
            </a:extLst>
          </p:cNvPr>
          <p:cNvSpPr>
            <a:spLocks noGrp="1"/>
          </p:cNvSpPr>
          <p:nvPr>
            <p:ph type="dt" sz="half" idx="10"/>
          </p:nvPr>
        </p:nvSpPr>
        <p:spPr/>
        <p:txBody>
          <a:bodyPr/>
          <a:lstStyle>
            <a:lvl1pPr>
              <a:defRPr/>
            </a:lvl1pPr>
          </a:lstStyle>
          <a:p>
            <a:pPr>
              <a:defRPr/>
            </a:pPr>
            <a:endParaRPr lang="pl-PL"/>
          </a:p>
        </p:txBody>
      </p:sp>
      <p:sp>
        <p:nvSpPr>
          <p:cNvPr id="5" name="Footer Placeholder 4">
            <a:extLst>
              <a:ext uri="{FF2B5EF4-FFF2-40B4-BE49-F238E27FC236}">
                <a16:creationId xmlns:a16="http://schemas.microsoft.com/office/drawing/2014/main" xmlns="" id="{CF428653-C2B1-6F78-0184-17C64DD44881}"/>
              </a:ext>
            </a:extLst>
          </p:cNvPr>
          <p:cNvSpPr>
            <a:spLocks noGrp="1"/>
          </p:cNvSpPr>
          <p:nvPr>
            <p:ph type="ftr" sz="quarter" idx="11"/>
          </p:nvPr>
        </p:nvSpPr>
        <p:spPr/>
        <p:txBody>
          <a:bodyPr/>
          <a:lstStyle>
            <a:lvl1pPr>
              <a:defRPr/>
            </a:lvl1pPr>
          </a:lstStyle>
          <a:p>
            <a:pPr>
              <a:defRPr/>
            </a:pPr>
            <a:endParaRPr lang="pl-PL"/>
          </a:p>
        </p:txBody>
      </p:sp>
      <p:sp>
        <p:nvSpPr>
          <p:cNvPr id="6" name="Slide Number Placeholder 5">
            <a:extLst>
              <a:ext uri="{FF2B5EF4-FFF2-40B4-BE49-F238E27FC236}">
                <a16:creationId xmlns:a16="http://schemas.microsoft.com/office/drawing/2014/main" xmlns="" id="{FB485321-FF0A-428D-2A44-67896E119892}"/>
              </a:ext>
            </a:extLst>
          </p:cNvPr>
          <p:cNvSpPr>
            <a:spLocks noGrp="1"/>
          </p:cNvSpPr>
          <p:nvPr>
            <p:ph type="sldNum" sz="quarter" idx="12"/>
          </p:nvPr>
        </p:nvSpPr>
        <p:spPr/>
        <p:txBody>
          <a:bodyPr/>
          <a:lstStyle>
            <a:lvl1pPr>
              <a:defRPr/>
            </a:lvl1pPr>
          </a:lstStyle>
          <a:p>
            <a:fld id="{F479C88F-1E00-49B6-8F3C-1D4F7F1F7645}" type="slidenum">
              <a:rPr lang="pl-PL" altLang="pl-PL"/>
              <a:pPr/>
              <a:t>‹#›</a:t>
            </a:fld>
            <a:endParaRPr lang="pl-PL" altLang="pl-PL"/>
          </a:p>
        </p:txBody>
      </p:sp>
    </p:spTree>
    <p:extLst>
      <p:ext uri="{BB962C8B-B14F-4D97-AF65-F5344CB8AC3E}">
        <p14:creationId xmlns:p14="http://schemas.microsoft.com/office/powerpoint/2010/main" val="3789849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cxnSp>
        <p:nvCxnSpPr>
          <p:cNvPr id="4" name="Straight Connector 7">
            <a:extLst>
              <a:ext uri="{FF2B5EF4-FFF2-40B4-BE49-F238E27FC236}">
                <a16:creationId xmlns:a16="http://schemas.microsoft.com/office/drawing/2014/main" xmlns="" id="{08A60269-3726-2114-FD13-9D71964756E9}"/>
              </a:ext>
            </a:extLst>
          </p:cNvPr>
          <p:cNvCxnSpPr/>
          <p:nvPr/>
        </p:nvCxnSpPr>
        <p:spPr>
          <a:xfrm rot="5400000" flipV="1">
            <a:off x="7543800" y="173038"/>
            <a:ext cx="0" cy="6858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3">
            <a:extLst>
              <a:ext uri="{FF2B5EF4-FFF2-40B4-BE49-F238E27FC236}">
                <a16:creationId xmlns:a16="http://schemas.microsoft.com/office/drawing/2014/main" xmlns="" id="{527D4E28-AE4B-813A-FFA9-81178EC0E118}"/>
              </a:ext>
            </a:extLst>
          </p:cNvPr>
          <p:cNvSpPr>
            <a:spLocks noGrp="1"/>
          </p:cNvSpPr>
          <p:nvPr>
            <p:ph type="dt" sz="half" idx="10"/>
          </p:nvPr>
        </p:nvSpPr>
        <p:spPr/>
        <p:txBody>
          <a:bodyPr/>
          <a:lstStyle>
            <a:lvl1pPr>
              <a:defRPr/>
            </a:lvl1pPr>
          </a:lstStyle>
          <a:p>
            <a:pPr>
              <a:defRPr/>
            </a:pPr>
            <a:endParaRPr lang="pl-PL"/>
          </a:p>
        </p:txBody>
      </p:sp>
      <p:sp>
        <p:nvSpPr>
          <p:cNvPr id="6" name="Footer Placeholder 4">
            <a:extLst>
              <a:ext uri="{FF2B5EF4-FFF2-40B4-BE49-F238E27FC236}">
                <a16:creationId xmlns:a16="http://schemas.microsoft.com/office/drawing/2014/main" xmlns="" id="{E17C388E-1E98-FA1C-7253-6B497FAB0EA3}"/>
              </a:ext>
            </a:extLst>
          </p:cNvPr>
          <p:cNvSpPr>
            <a:spLocks noGrp="1"/>
          </p:cNvSpPr>
          <p:nvPr>
            <p:ph type="ftr" sz="quarter" idx="11"/>
          </p:nvPr>
        </p:nvSpPr>
        <p:spPr/>
        <p:txBody>
          <a:bodyPr/>
          <a:lstStyle>
            <a:lvl1pPr>
              <a:defRPr/>
            </a:lvl1pPr>
          </a:lstStyle>
          <a:p>
            <a:pPr>
              <a:defRPr/>
            </a:pPr>
            <a:endParaRPr lang="pl-PL"/>
          </a:p>
        </p:txBody>
      </p:sp>
      <p:sp>
        <p:nvSpPr>
          <p:cNvPr id="7" name="Slide Number Placeholder 5">
            <a:extLst>
              <a:ext uri="{FF2B5EF4-FFF2-40B4-BE49-F238E27FC236}">
                <a16:creationId xmlns:a16="http://schemas.microsoft.com/office/drawing/2014/main" xmlns="" id="{F5139BEF-5430-D4B4-39BC-32A0B1EF4414}"/>
              </a:ext>
            </a:extLst>
          </p:cNvPr>
          <p:cNvSpPr>
            <a:spLocks noGrp="1"/>
          </p:cNvSpPr>
          <p:nvPr>
            <p:ph type="sldNum" sz="quarter" idx="12"/>
          </p:nvPr>
        </p:nvSpPr>
        <p:spPr/>
        <p:txBody>
          <a:bodyPr/>
          <a:lstStyle>
            <a:lvl1pPr>
              <a:defRPr/>
            </a:lvl1pPr>
          </a:lstStyle>
          <a:p>
            <a:fld id="{A601D5CD-6F2F-42E2-926D-66E999C78685}" type="slidenum">
              <a:rPr lang="pl-PL" altLang="pl-PL"/>
              <a:pPr/>
              <a:t>‹#›</a:t>
            </a:fld>
            <a:endParaRPr lang="pl-PL" altLang="pl-PL"/>
          </a:p>
        </p:txBody>
      </p:sp>
    </p:spTree>
    <p:extLst>
      <p:ext uri="{BB962C8B-B14F-4D97-AF65-F5344CB8AC3E}">
        <p14:creationId xmlns:p14="http://schemas.microsoft.com/office/powerpoint/2010/main" val="771574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a:extLst>
              <a:ext uri="{FF2B5EF4-FFF2-40B4-BE49-F238E27FC236}">
                <a16:creationId xmlns:a16="http://schemas.microsoft.com/office/drawing/2014/main" xmlns="" id="{6A8FFE7F-40B7-691F-5E8C-CA5BA86C812F}"/>
              </a:ext>
            </a:extLst>
          </p:cNvPr>
          <p:cNvSpPr>
            <a:spLocks noGrp="1"/>
          </p:cNvSpPr>
          <p:nvPr>
            <p:ph type="dt" sz="half" idx="10"/>
          </p:nvPr>
        </p:nvSpPr>
        <p:spPr/>
        <p:txBody>
          <a:bodyPr/>
          <a:lstStyle>
            <a:lvl1pPr>
              <a:defRPr/>
            </a:lvl1pPr>
          </a:lstStyle>
          <a:p>
            <a:pPr>
              <a:defRPr/>
            </a:pPr>
            <a:endParaRPr lang="pl-PL"/>
          </a:p>
        </p:txBody>
      </p:sp>
      <p:sp>
        <p:nvSpPr>
          <p:cNvPr id="5" name="Footer Placeholder 4">
            <a:extLst>
              <a:ext uri="{FF2B5EF4-FFF2-40B4-BE49-F238E27FC236}">
                <a16:creationId xmlns:a16="http://schemas.microsoft.com/office/drawing/2014/main" xmlns="" id="{BE030FAC-F8A4-63BE-59EB-AB146994330D}"/>
              </a:ext>
            </a:extLst>
          </p:cNvPr>
          <p:cNvSpPr>
            <a:spLocks noGrp="1"/>
          </p:cNvSpPr>
          <p:nvPr>
            <p:ph type="ftr" sz="quarter" idx="11"/>
          </p:nvPr>
        </p:nvSpPr>
        <p:spPr/>
        <p:txBody>
          <a:bodyPr/>
          <a:lstStyle>
            <a:lvl1pPr>
              <a:defRPr/>
            </a:lvl1pPr>
          </a:lstStyle>
          <a:p>
            <a:pPr>
              <a:defRPr/>
            </a:pPr>
            <a:endParaRPr lang="pl-PL"/>
          </a:p>
        </p:txBody>
      </p:sp>
      <p:sp>
        <p:nvSpPr>
          <p:cNvPr id="6" name="Slide Number Placeholder 5">
            <a:extLst>
              <a:ext uri="{FF2B5EF4-FFF2-40B4-BE49-F238E27FC236}">
                <a16:creationId xmlns:a16="http://schemas.microsoft.com/office/drawing/2014/main" xmlns="" id="{5F51F1CE-26E1-D488-AF0D-FBF1C748F335}"/>
              </a:ext>
            </a:extLst>
          </p:cNvPr>
          <p:cNvSpPr>
            <a:spLocks noGrp="1"/>
          </p:cNvSpPr>
          <p:nvPr>
            <p:ph type="sldNum" sz="quarter" idx="12"/>
          </p:nvPr>
        </p:nvSpPr>
        <p:spPr/>
        <p:txBody>
          <a:bodyPr/>
          <a:lstStyle>
            <a:lvl1pPr>
              <a:defRPr/>
            </a:lvl1pPr>
          </a:lstStyle>
          <a:p>
            <a:fld id="{7695F87B-986E-46C3-94D6-A2FEA271A133}" type="slidenum">
              <a:rPr lang="pl-PL" altLang="pl-PL"/>
              <a:pPr/>
              <a:t>‹#›</a:t>
            </a:fld>
            <a:endParaRPr lang="pl-PL" altLang="pl-PL"/>
          </a:p>
        </p:txBody>
      </p:sp>
    </p:spTree>
    <p:extLst>
      <p:ext uri="{BB962C8B-B14F-4D97-AF65-F5344CB8AC3E}">
        <p14:creationId xmlns:p14="http://schemas.microsoft.com/office/powerpoint/2010/main" val="2810053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4" name="Rectangle 9">
            <a:extLst>
              <a:ext uri="{FF2B5EF4-FFF2-40B4-BE49-F238E27FC236}">
                <a16:creationId xmlns:a16="http://schemas.microsoft.com/office/drawing/2014/main" xmlns="" id="{DCCFB553-746F-FF94-129D-A9A94E31777B}"/>
              </a:ext>
            </a:extLst>
          </p:cNvPr>
          <p:cNvSpPr/>
          <p:nvPr/>
        </p:nvSpPr>
        <p:spPr>
          <a:xfrm>
            <a:off x="0" y="0"/>
            <a:ext cx="9144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5" name="Straight Connector 11">
            <a:extLst>
              <a:ext uri="{FF2B5EF4-FFF2-40B4-BE49-F238E27FC236}">
                <a16:creationId xmlns:a16="http://schemas.microsoft.com/office/drawing/2014/main" xmlns="" id="{4E5C608C-8EEB-4631-A938-8153B821AEBE}"/>
              </a:ext>
            </a:extLst>
          </p:cNvPr>
          <p:cNvCxnSpPr/>
          <p:nvPr/>
        </p:nvCxnSpPr>
        <p:spPr>
          <a:xfrm flipV="1">
            <a:off x="6289675" y="5264150"/>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42900" y="4960137"/>
            <a:ext cx="5829300" cy="1463040"/>
          </a:xfrm>
        </p:spPr>
        <p:txBody>
          <a:bodyPr/>
          <a:lstStyle>
            <a:lvl1pPr algn="r">
              <a:defRPr sz="4400" b="0" spc="200" baseline="0"/>
            </a:lvl1pPr>
          </a:lstStyle>
          <a:p>
            <a:r>
              <a:rPr lang="pl-PL"/>
              <a:t>Kliknij, aby edytować styl</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6" name="Date Placeholder 3">
            <a:extLst>
              <a:ext uri="{FF2B5EF4-FFF2-40B4-BE49-F238E27FC236}">
                <a16:creationId xmlns:a16="http://schemas.microsoft.com/office/drawing/2014/main" xmlns="" id="{A3DF4457-61DB-4F8F-D4D9-7746CF0B650F}"/>
              </a:ext>
            </a:extLst>
          </p:cNvPr>
          <p:cNvSpPr>
            <a:spLocks noGrp="1"/>
          </p:cNvSpPr>
          <p:nvPr>
            <p:ph type="dt" sz="half" idx="10"/>
          </p:nvPr>
        </p:nvSpPr>
        <p:spPr/>
        <p:txBody>
          <a:bodyPr/>
          <a:lstStyle>
            <a:lvl1pPr>
              <a:defRPr/>
            </a:lvl1pPr>
          </a:lstStyle>
          <a:p>
            <a:pPr>
              <a:defRPr/>
            </a:pPr>
            <a:endParaRPr lang="pl-PL"/>
          </a:p>
        </p:txBody>
      </p:sp>
      <p:sp>
        <p:nvSpPr>
          <p:cNvPr id="7" name="Footer Placeholder 4">
            <a:extLst>
              <a:ext uri="{FF2B5EF4-FFF2-40B4-BE49-F238E27FC236}">
                <a16:creationId xmlns:a16="http://schemas.microsoft.com/office/drawing/2014/main" xmlns="" id="{B6BEA0C2-426F-6ABA-F35F-F1E14DC2B26A}"/>
              </a:ext>
            </a:extLst>
          </p:cNvPr>
          <p:cNvSpPr>
            <a:spLocks noGrp="1"/>
          </p:cNvSpPr>
          <p:nvPr>
            <p:ph type="ftr" sz="quarter" idx="11"/>
          </p:nvPr>
        </p:nvSpPr>
        <p:spPr/>
        <p:txBody>
          <a:bodyPr/>
          <a:lstStyle>
            <a:lvl1pPr>
              <a:defRPr/>
            </a:lvl1pPr>
          </a:lstStyle>
          <a:p>
            <a:pPr>
              <a:defRPr/>
            </a:pPr>
            <a:endParaRPr lang="pl-PL"/>
          </a:p>
        </p:txBody>
      </p:sp>
      <p:sp>
        <p:nvSpPr>
          <p:cNvPr id="8" name="Slide Number Placeholder 5">
            <a:extLst>
              <a:ext uri="{FF2B5EF4-FFF2-40B4-BE49-F238E27FC236}">
                <a16:creationId xmlns:a16="http://schemas.microsoft.com/office/drawing/2014/main" xmlns="" id="{12B420A9-C6D0-B75B-249C-FAEE716BCDA8}"/>
              </a:ext>
            </a:extLst>
          </p:cNvPr>
          <p:cNvSpPr>
            <a:spLocks noGrp="1"/>
          </p:cNvSpPr>
          <p:nvPr>
            <p:ph type="sldNum" sz="quarter" idx="12"/>
          </p:nvPr>
        </p:nvSpPr>
        <p:spPr/>
        <p:txBody>
          <a:bodyPr/>
          <a:lstStyle>
            <a:lvl1pPr>
              <a:defRPr/>
            </a:lvl1pPr>
          </a:lstStyle>
          <a:p>
            <a:fld id="{534A7304-2D07-4DB3-8D98-39F595818D08}" type="slidenum">
              <a:rPr lang="pl-PL" altLang="pl-PL"/>
              <a:pPr/>
              <a:t>‹#›</a:t>
            </a:fld>
            <a:endParaRPr lang="pl-PL" altLang="pl-PL"/>
          </a:p>
        </p:txBody>
      </p:sp>
    </p:spTree>
    <p:extLst>
      <p:ext uri="{BB962C8B-B14F-4D97-AF65-F5344CB8AC3E}">
        <p14:creationId xmlns:p14="http://schemas.microsoft.com/office/powerpoint/2010/main" val="4268392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3">
            <a:extLst>
              <a:ext uri="{FF2B5EF4-FFF2-40B4-BE49-F238E27FC236}">
                <a16:creationId xmlns:a16="http://schemas.microsoft.com/office/drawing/2014/main" xmlns="" id="{C20F0CBA-E6A1-11A6-B113-FB9F51D06488}"/>
              </a:ext>
            </a:extLst>
          </p:cNvPr>
          <p:cNvSpPr>
            <a:spLocks noGrp="1"/>
          </p:cNvSpPr>
          <p:nvPr>
            <p:ph type="dt" sz="half" idx="10"/>
          </p:nvPr>
        </p:nvSpPr>
        <p:spPr/>
        <p:txBody>
          <a:bodyPr/>
          <a:lstStyle>
            <a:lvl1pPr>
              <a:defRPr/>
            </a:lvl1pPr>
          </a:lstStyle>
          <a:p>
            <a:pPr>
              <a:defRPr/>
            </a:pPr>
            <a:endParaRPr lang="pl-PL"/>
          </a:p>
        </p:txBody>
      </p:sp>
      <p:sp>
        <p:nvSpPr>
          <p:cNvPr id="6" name="Footer Placeholder 4">
            <a:extLst>
              <a:ext uri="{FF2B5EF4-FFF2-40B4-BE49-F238E27FC236}">
                <a16:creationId xmlns:a16="http://schemas.microsoft.com/office/drawing/2014/main" xmlns="" id="{D369276D-7190-556C-75C3-CB6FF0EDC449}"/>
              </a:ext>
            </a:extLst>
          </p:cNvPr>
          <p:cNvSpPr>
            <a:spLocks noGrp="1"/>
          </p:cNvSpPr>
          <p:nvPr>
            <p:ph type="ftr" sz="quarter" idx="11"/>
          </p:nvPr>
        </p:nvSpPr>
        <p:spPr/>
        <p:txBody>
          <a:bodyPr/>
          <a:lstStyle>
            <a:lvl1pPr>
              <a:defRPr/>
            </a:lvl1pPr>
          </a:lstStyle>
          <a:p>
            <a:pPr>
              <a:defRPr/>
            </a:pPr>
            <a:endParaRPr lang="pl-PL"/>
          </a:p>
        </p:txBody>
      </p:sp>
      <p:sp>
        <p:nvSpPr>
          <p:cNvPr id="7" name="Slide Number Placeholder 5">
            <a:extLst>
              <a:ext uri="{FF2B5EF4-FFF2-40B4-BE49-F238E27FC236}">
                <a16:creationId xmlns:a16="http://schemas.microsoft.com/office/drawing/2014/main" xmlns="" id="{073F3DCD-99EF-8B85-6EE9-8039B978F3B5}"/>
              </a:ext>
            </a:extLst>
          </p:cNvPr>
          <p:cNvSpPr>
            <a:spLocks noGrp="1"/>
          </p:cNvSpPr>
          <p:nvPr>
            <p:ph type="sldNum" sz="quarter" idx="12"/>
          </p:nvPr>
        </p:nvSpPr>
        <p:spPr/>
        <p:txBody>
          <a:bodyPr/>
          <a:lstStyle>
            <a:lvl1pPr>
              <a:defRPr/>
            </a:lvl1pPr>
          </a:lstStyle>
          <a:p>
            <a:fld id="{CA53E332-7142-4E15-8FBB-F3FAF54A5144}" type="slidenum">
              <a:rPr lang="pl-PL" altLang="pl-PL"/>
              <a:pPr/>
              <a:t>‹#›</a:t>
            </a:fld>
            <a:endParaRPr lang="pl-PL" altLang="pl-PL"/>
          </a:p>
        </p:txBody>
      </p:sp>
    </p:spTree>
    <p:extLst>
      <p:ext uri="{BB962C8B-B14F-4D97-AF65-F5344CB8AC3E}">
        <p14:creationId xmlns:p14="http://schemas.microsoft.com/office/powerpoint/2010/main" val="2567037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pl-PL"/>
              <a:t>Kliknij, aby edytować styl</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768096" y="2967788"/>
            <a:ext cx="3566160" cy="33415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4491990" y="2967788"/>
            <a:ext cx="3566160" cy="33415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2" name="Date Placeholder 3">
            <a:extLst>
              <a:ext uri="{FF2B5EF4-FFF2-40B4-BE49-F238E27FC236}">
                <a16:creationId xmlns:a16="http://schemas.microsoft.com/office/drawing/2014/main" xmlns="" id="{731EA05F-3403-8A04-77C0-F23433B839A3}"/>
              </a:ext>
            </a:extLst>
          </p:cNvPr>
          <p:cNvSpPr>
            <a:spLocks noGrp="1"/>
          </p:cNvSpPr>
          <p:nvPr>
            <p:ph type="dt" sz="half" idx="10"/>
          </p:nvPr>
        </p:nvSpPr>
        <p:spPr/>
        <p:txBody>
          <a:bodyPr/>
          <a:lstStyle>
            <a:lvl1pPr>
              <a:defRPr/>
            </a:lvl1pPr>
          </a:lstStyle>
          <a:p>
            <a:pPr>
              <a:defRPr/>
            </a:pPr>
            <a:endParaRPr lang="pl-PL"/>
          </a:p>
        </p:txBody>
      </p:sp>
      <p:sp>
        <p:nvSpPr>
          <p:cNvPr id="7" name="Footer Placeholder 4">
            <a:extLst>
              <a:ext uri="{FF2B5EF4-FFF2-40B4-BE49-F238E27FC236}">
                <a16:creationId xmlns:a16="http://schemas.microsoft.com/office/drawing/2014/main" xmlns="" id="{8A06427A-EFBC-BCBC-EB2F-007DEBA5B220}"/>
              </a:ext>
            </a:extLst>
          </p:cNvPr>
          <p:cNvSpPr>
            <a:spLocks noGrp="1"/>
          </p:cNvSpPr>
          <p:nvPr>
            <p:ph type="ftr" sz="quarter" idx="11"/>
          </p:nvPr>
        </p:nvSpPr>
        <p:spPr/>
        <p:txBody>
          <a:bodyPr/>
          <a:lstStyle>
            <a:lvl1pPr>
              <a:defRPr/>
            </a:lvl1pPr>
          </a:lstStyle>
          <a:p>
            <a:pPr>
              <a:defRPr/>
            </a:pPr>
            <a:endParaRPr lang="pl-PL"/>
          </a:p>
        </p:txBody>
      </p:sp>
      <p:sp>
        <p:nvSpPr>
          <p:cNvPr id="8" name="Slide Number Placeholder 5">
            <a:extLst>
              <a:ext uri="{FF2B5EF4-FFF2-40B4-BE49-F238E27FC236}">
                <a16:creationId xmlns:a16="http://schemas.microsoft.com/office/drawing/2014/main" xmlns="" id="{C574FDCD-26FB-05BE-4C1C-F89930507568}"/>
              </a:ext>
            </a:extLst>
          </p:cNvPr>
          <p:cNvSpPr>
            <a:spLocks noGrp="1"/>
          </p:cNvSpPr>
          <p:nvPr>
            <p:ph type="sldNum" sz="quarter" idx="12"/>
          </p:nvPr>
        </p:nvSpPr>
        <p:spPr/>
        <p:txBody>
          <a:bodyPr/>
          <a:lstStyle>
            <a:lvl1pPr>
              <a:defRPr/>
            </a:lvl1pPr>
          </a:lstStyle>
          <a:p>
            <a:fld id="{D14DA5CE-9EE7-4CFA-9088-31325A1BCDC0}" type="slidenum">
              <a:rPr lang="pl-PL" altLang="pl-PL"/>
              <a:pPr/>
              <a:t>‹#›</a:t>
            </a:fld>
            <a:endParaRPr lang="pl-PL" altLang="pl-PL"/>
          </a:p>
        </p:txBody>
      </p:sp>
    </p:spTree>
    <p:extLst>
      <p:ext uri="{BB962C8B-B14F-4D97-AF65-F5344CB8AC3E}">
        <p14:creationId xmlns:p14="http://schemas.microsoft.com/office/powerpoint/2010/main" val="3908977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3">
            <a:extLst>
              <a:ext uri="{FF2B5EF4-FFF2-40B4-BE49-F238E27FC236}">
                <a16:creationId xmlns:a16="http://schemas.microsoft.com/office/drawing/2014/main" xmlns="" id="{45055B82-B603-57FF-E0DC-F8720ACB543F}"/>
              </a:ext>
            </a:extLst>
          </p:cNvPr>
          <p:cNvSpPr>
            <a:spLocks noGrp="1"/>
          </p:cNvSpPr>
          <p:nvPr>
            <p:ph type="dt" sz="half" idx="10"/>
          </p:nvPr>
        </p:nvSpPr>
        <p:spPr/>
        <p:txBody>
          <a:bodyPr/>
          <a:lstStyle>
            <a:lvl1pPr>
              <a:defRPr/>
            </a:lvl1pPr>
          </a:lstStyle>
          <a:p>
            <a:pPr>
              <a:defRPr/>
            </a:pPr>
            <a:endParaRPr lang="pl-PL"/>
          </a:p>
        </p:txBody>
      </p:sp>
      <p:sp>
        <p:nvSpPr>
          <p:cNvPr id="4" name="Footer Placeholder 4">
            <a:extLst>
              <a:ext uri="{FF2B5EF4-FFF2-40B4-BE49-F238E27FC236}">
                <a16:creationId xmlns:a16="http://schemas.microsoft.com/office/drawing/2014/main" xmlns="" id="{2B8C1BD6-1EA7-CB9B-0C28-5BB49C377E35}"/>
              </a:ext>
            </a:extLst>
          </p:cNvPr>
          <p:cNvSpPr>
            <a:spLocks noGrp="1"/>
          </p:cNvSpPr>
          <p:nvPr>
            <p:ph type="ftr" sz="quarter" idx="11"/>
          </p:nvPr>
        </p:nvSpPr>
        <p:spPr/>
        <p:txBody>
          <a:bodyPr/>
          <a:lstStyle>
            <a:lvl1pPr>
              <a:defRPr/>
            </a:lvl1pPr>
          </a:lstStyle>
          <a:p>
            <a:pPr>
              <a:defRPr/>
            </a:pPr>
            <a:endParaRPr lang="pl-PL"/>
          </a:p>
        </p:txBody>
      </p:sp>
      <p:sp>
        <p:nvSpPr>
          <p:cNvPr id="5" name="Slide Number Placeholder 5">
            <a:extLst>
              <a:ext uri="{FF2B5EF4-FFF2-40B4-BE49-F238E27FC236}">
                <a16:creationId xmlns:a16="http://schemas.microsoft.com/office/drawing/2014/main" xmlns="" id="{F9FD691C-E9FA-AB92-92BF-C04B21BF4C19}"/>
              </a:ext>
            </a:extLst>
          </p:cNvPr>
          <p:cNvSpPr>
            <a:spLocks noGrp="1"/>
          </p:cNvSpPr>
          <p:nvPr>
            <p:ph type="sldNum" sz="quarter" idx="12"/>
          </p:nvPr>
        </p:nvSpPr>
        <p:spPr/>
        <p:txBody>
          <a:bodyPr/>
          <a:lstStyle>
            <a:lvl1pPr>
              <a:defRPr/>
            </a:lvl1pPr>
          </a:lstStyle>
          <a:p>
            <a:fld id="{AC1CE2D6-3469-4666-BBFF-0D1ECDA61972}" type="slidenum">
              <a:rPr lang="pl-PL" altLang="pl-PL"/>
              <a:pPr/>
              <a:t>‹#›</a:t>
            </a:fld>
            <a:endParaRPr lang="pl-PL" altLang="pl-PL"/>
          </a:p>
        </p:txBody>
      </p:sp>
    </p:spTree>
    <p:extLst>
      <p:ext uri="{BB962C8B-B14F-4D97-AF65-F5344CB8AC3E}">
        <p14:creationId xmlns:p14="http://schemas.microsoft.com/office/powerpoint/2010/main" val="2986954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200249DC-8E9A-48F2-DE26-9FE5B2AC985D}"/>
              </a:ext>
            </a:extLst>
          </p:cNvPr>
          <p:cNvSpPr>
            <a:spLocks noGrp="1"/>
          </p:cNvSpPr>
          <p:nvPr>
            <p:ph type="dt" sz="half" idx="10"/>
          </p:nvPr>
        </p:nvSpPr>
        <p:spPr/>
        <p:txBody>
          <a:bodyPr/>
          <a:lstStyle>
            <a:lvl1pPr>
              <a:defRPr/>
            </a:lvl1pPr>
          </a:lstStyle>
          <a:p>
            <a:pPr>
              <a:defRPr/>
            </a:pPr>
            <a:endParaRPr lang="pl-PL"/>
          </a:p>
        </p:txBody>
      </p:sp>
      <p:sp>
        <p:nvSpPr>
          <p:cNvPr id="3" name="Footer Placeholder 4">
            <a:extLst>
              <a:ext uri="{FF2B5EF4-FFF2-40B4-BE49-F238E27FC236}">
                <a16:creationId xmlns:a16="http://schemas.microsoft.com/office/drawing/2014/main" xmlns="" id="{8C4296DF-689C-8AF8-B0E5-C0527AC37642}"/>
              </a:ext>
            </a:extLst>
          </p:cNvPr>
          <p:cNvSpPr>
            <a:spLocks noGrp="1"/>
          </p:cNvSpPr>
          <p:nvPr>
            <p:ph type="ftr" sz="quarter" idx="11"/>
          </p:nvPr>
        </p:nvSpPr>
        <p:spPr/>
        <p:txBody>
          <a:bodyPr/>
          <a:lstStyle>
            <a:lvl1pPr>
              <a:defRPr/>
            </a:lvl1pPr>
          </a:lstStyle>
          <a:p>
            <a:pPr>
              <a:defRPr/>
            </a:pPr>
            <a:endParaRPr lang="pl-PL"/>
          </a:p>
        </p:txBody>
      </p:sp>
      <p:sp>
        <p:nvSpPr>
          <p:cNvPr id="4" name="Slide Number Placeholder 5">
            <a:extLst>
              <a:ext uri="{FF2B5EF4-FFF2-40B4-BE49-F238E27FC236}">
                <a16:creationId xmlns:a16="http://schemas.microsoft.com/office/drawing/2014/main" xmlns="" id="{DBA6058F-EA66-0ECC-C0BE-61205B80D226}"/>
              </a:ext>
            </a:extLst>
          </p:cNvPr>
          <p:cNvSpPr>
            <a:spLocks noGrp="1"/>
          </p:cNvSpPr>
          <p:nvPr>
            <p:ph type="sldNum" sz="quarter" idx="12"/>
          </p:nvPr>
        </p:nvSpPr>
        <p:spPr/>
        <p:txBody>
          <a:bodyPr/>
          <a:lstStyle>
            <a:lvl1pPr>
              <a:defRPr/>
            </a:lvl1pPr>
          </a:lstStyle>
          <a:p>
            <a:fld id="{423F4E1E-AF5F-4D1D-AD62-9AD7103A5940}" type="slidenum">
              <a:rPr lang="pl-PL" altLang="pl-PL"/>
              <a:pPr/>
              <a:t>‹#›</a:t>
            </a:fld>
            <a:endParaRPr lang="pl-PL" altLang="pl-PL"/>
          </a:p>
        </p:txBody>
      </p:sp>
    </p:spTree>
    <p:extLst>
      <p:ext uri="{BB962C8B-B14F-4D97-AF65-F5344CB8AC3E}">
        <p14:creationId xmlns:p14="http://schemas.microsoft.com/office/powerpoint/2010/main" val="3264160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pl-PL"/>
              <a:t>Kliknij, aby edytować styl</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2" name="Date Placeholder 3">
            <a:extLst>
              <a:ext uri="{FF2B5EF4-FFF2-40B4-BE49-F238E27FC236}">
                <a16:creationId xmlns:a16="http://schemas.microsoft.com/office/drawing/2014/main" xmlns="" id="{D5118812-87DC-BEEB-F773-3ADF7D73DA8A}"/>
              </a:ext>
            </a:extLst>
          </p:cNvPr>
          <p:cNvSpPr>
            <a:spLocks noGrp="1"/>
          </p:cNvSpPr>
          <p:nvPr>
            <p:ph type="dt" sz="half" idx="10"/>
          </p:nvPr>
        </p:nvSpPr>
        <p:spPr/>
        <p:txBody>
          <a:bodyPr/>
          <a:lstStyle>
            <a:lvl1pPr>
              <a:defRPr/>
            </a:lvl1pPr>
          </a:lstStyle>
          <a:p>
            <a:pPr>
              <a:defRPr/>
            </a:pPr>
            <a:endParaRPr lang="pl-PL"/>
          </a:p>
        </p:txBody>
      </p:sp>
      <p:sp>
        <p:nvSpPr>
          <p:cNvPr id="5" name="Footer Placeholder 4">
            <a:extLst>
              <a:ext uri="{FF2B5EF4-FFF2-40B4-BE49-F238E27FC236}">
                <a16:creationId xmlns:a16="http://schemas.microsoft.com/office/drawing/2014/main" xmlns="" id="{51AFBA27-EDBC-48CA-92FE-50E26B8CA3D8}"/>
              </a:ext>
            </a:extLst>
          </p:cNvPr>
          <p:cNvSpPr>
            <a:spLocks noGrp="1"/>
          </p:cNvSpPr>
          <p:nvPr>
            <p:ph type="ftr" sz="quarter" idx="11"/>
          </p:nvPr>
        </p:nvSpPr>
        <p:spPr/>
        <p:txBody>
          <a:bodyPr/>
          <a:lstStyle>
            <a:lvl1pPr>
              <a:defRPr/>
            </a:lvl1pPr>
          </a:lstStyle>
          <a:p>
            <a:pPr>
              <a:defRPr/>
            </a:pPr>
            <a:endParaRPr lang="pl-PL"/>
          </a:p>
        </p:txBody>
      </p:sp>
      <p:sp>
        <p:nvSpPr>
          <p:cNvPr id="6" name="Slide Number Placeholder 5">
            <a:extLst>
              <a:ext uri="{FF2B5EF4-FFF2-40B4-BE49-F238E27FC236}">
                <a16:creationId xmlns:a16="http://schemas.microsoft.com/office/drawing/2014/main" xmlns="" id="{F63D6A2C-C7CB-DA7B-BFA9-40982CFA294F}"/>
              </a:ext>
            </a:extLst>
          </p:cNvPr>
          <p:cNvSpPr>
            <a:spLocks noGrp="1"/>
          </p:cNvSpPr>
          <p:nvPr>
            <p:ph type="sldNum" sz="quarter" idx="12"/>
          </p:nvPr>
        </p:nvSpPr>
        <p:spPr/>
        <p:txBody>
          <a:bodyPr/>
          <a:lstStyle>
            <a:lvl1pPr>
              <a:defRPr/>
            </a:lvl1pPr>
          </a:lstStyle>
          <a:p>
            <a:fld id="{6AB17762-BEE7-4BDF-A9D9-0C94B30BC695}" type="slidenum">
              <a:rPr lang="pl-PL" altLang="pl-PL"/>
              <a:pPr/>
              <a:t>‹#›</a:t>
            </a:fld>
            <a:endParaRPr lang="pl-PL" altLang="pl-PL"/>
          </a:p>
        </p:txBody>
      </p:sp>
    </p:spTree>
    <p:extLst>
      <p:ext uri="{BB962C8B-B14F-4D97-AF65-F5344CB8AC3E}">
        <p14:creationId xmlns:p14="http://schemas.microsoft.com/office/powerpoint/2010/main" val="2007945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cxnSp>
        <p:nvCxnSpPr>
          <p:cNvPr id="5" name="Straight Connector 7">
            <a:extLst>
              <a:ext uri="{FF2B5EF4-FFF2-40B4-BE49-F238E27FC236}">
                <a16:creationId xmlns:a16="http://schemas.microsoft.com/office/drawing/2014/main" xmlns="" id="{71B471D7-CB15-D393-B589-D882919D03DF}"/>
              </a:ext>
            </a:extLst>
          </p:cNvPr>
          <p:cNvCxnSpPr/>
          <p:nvPr/>
        </p:nvCxnSpPr>
        <p:spPr>
          <a:xfrm flipV="1">
            <a:off x="6289675" y="5264150"/>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42900" y="4960138"/>
            <a:ext cx="5829300" cy="1463040"/>
          </a:xfrm>
        </p:spPr>
        <p:txBody>
          <a:bodyPr/>
          <a:lstStyle>
            <a:lvl1pPr algn="r">
              <a:defRPr sz="44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9141714" cy="4572000"/>
          </a:xfrm>
          <a:solidFill>
            <a:schemeClr val="accent2">
              <a:lumMod val="60000"/>
              <a:lumOff val="40000"/>
            </a:schemeClr>
          </a:solidFill>
        </p:spPr>
        <p:txBody>
          <a:bodyPr lIns="457200" tIns="365760"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pl-PL" noProof="0"/>
              <a:t>Kliknij ikonę, aby dodać obraz</a:t>
            </a:r>
            <a:endParaRPr lang="en-US" noProof="0"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l-PL"/>
              <a:t>Kliknij, aby edytować style wzorca tekstu</a:t>
            </a:r>
          </a:p>
        </p:txBody>
      </p:sp>
      <p:sp>
        <p:nvSpPr>
          <p:cNvPr id="6" name="Date Placeholder 4">
            <a:extLst>
              <a:ext uri="{FF2B5EF4-FFF2-40B4-BE49-F238E27FC236}">
                <a16:creationId xmlns:a16="http://schemas.microsoft.com/office/drawing/2014/main" xmlns="" id="{8383506F-31ED-C83B-163B-B6E9CBB44A59}"/>
              </a:ext>
            </a:extLst>
          </p:cNvPr>
          <p:cNvSpPr>
            <a:spLocks noGrp="1"/>
          </p:cNvSpPr>
          <p:nvPr>
            <p:ph type="dt" sz="half" idx="10"/>
          </p:nvPr>
        </p:nvSpPr>
        <p:spPr/>
        <p:txBody>
          <a:bodyPr/>
          <a:lstStyle>
            <a:lvl1pPr>
              <a:defRPr/>
            </a:lvl1pPr>
          </a:lstStyle>
          <a:p>
            <a:pPr>
              <a:defRPr/>
            </a:pPr>
            <a:endParaRPr lang="pl-PL"/>
          </a:p>
        </p:txBody>
      </p:sp>
      <p:sp>
        <p:nvSpPr>
          <p:cNvPr id="7" name="Footer Placeholder 5">
            <a:extLst>
              <a:ext uri="{FF2B5EF4-FFF2-40B4-BE49-F238E27FC236}">
                <a16:creationId xmlns:a16="http://schemas.microsoft.com/office/drawing/2014/main" xmlns="" id="{BFB437D6-5524-33A3-A5B6-2AC1EBE51FD5}"/>
              </a:ext>
            </a:extLst>
          </p:cNvPr>
          <p:cNvSpPr>
            <a:spLocks noGrp="1"/>
          </p:cNvSpPr>
          <p:nvPr>
            <p:ph type="ftr" sz="quarter" idx="11"/>
          </p:nvPr>
        </p:nvSpPr>
        <p:spPr/>
        <p:txBody>
          <a:bodyPr/>
          <a:lstStyle>
            <a:lvl1pPr>
              <a:defRPr/>
            </a:lvl1pPr>
          </a:lstStyle>
          <a:p>
            <a:pPr>
              <a:defRPr/>
            </a:pPr>
            <a:endParaRPr lang="pl-PL"/>
          </a:p>
        </p:txBody>
      </p:sp>
      <p:sp>
        <p:nvSpPr>
          <p:cNvPr id="8" name="Slide Number Placeholder 6">
            <a:extLst>
              <a:ext uri="{FF2B5EF4-FFF2-40B4-BE49-F238E27FC236}">
                <a16:creationId xmlns:a16="http://schemas.microsoft.com/office/drawing/2014/main" xmlns="" id="{9294BE2C-FF01-88C6-DFFC-5AF79B204C5C}"/>
              </a:ext>
            </a:extLst>
          </p:cNvPr>
          <p:cNvSpPr>
            <a:spLocks noGrp="1"/>
          </p:cNvSpPr>
          <p:nvPr>
            <p:ph type="sldNum" sz="quarter" idx="12"/>
          </p:nvPr>
        </p:nvSpPr>
        <p:spPr/>
        <p:txBody>
          <a:bodyPr/>
          <a:lstStyle>
            <a:lvl1pPr>
              <a:defRPr/>
            </a:lvl1pPr>
          </a:lstStyle>
          <a:p>
            <a:fld id="{BCC2957F-D9A0-4C76-B8E2-D98ABC6E862C}" type="slidenum">
              <a:rPr lang="pl-PL" altLang="pl-PL"/>
              <a:pPr/>
              <a:t>‹#›</a:t>
            </a:fld>
            <a:endParaRPr lang="pl-PL" altLang="pl-PL"/>
          </a:p>
        </p:txBody>
      </p:sp>
    </p:spTree>
    <p:extLst>
      <p:ext uri="{BB962C8B-B14F-4D97-AF65-F5344CB8AC3E}">
        <p14:creationId xmlns:p14="http://schemas.microsoft.com/office/powerpoint/2010/main" val="3920176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77CEE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E4B775F8-A72C-A7E6-4DFF-CDE4A9429E9F}"/>
              </a:ext>
            </a:extLst>
          </p:cNvPr>
          <p:cNvSpPr>
            <a:spLocks noGrp="1"/>
          </p:cNvSpPr>
          <p:nvPr>
            <p:ph type="title"/>
          </p:nvPr>
        </p:nvSpPr>
        <p:spPr>
          <a:xfrm>
            <a:off x="768350" y="585788"/>
            <a:ext cx="7289800" cy="1498600"/>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1027" name="Text Placeholder 2">
            <a:extLst>
              <a:ext uri="{FF2B5EF4-FFF2-40B4-BE49-F238E27FC236}">
                <a16:creationId xmlns:a16="http://schemas.microsoft.com/office/drawing/2014/main" xmlns="" id="{855203BF-8477-CECF-441F-F2CC290D5B67}"/>
              </a:ext>
            </a:extLst>
          </p:cNvPr>
          <p:cNvSpPr>
            <a:spLocks noGrp="1" noChangeArrowheads="1"/>
          </p:cNvSpPr>
          <p:nvPr>
            <p:ph type="body" idx="1"/>
          </p:nvPr>
        </p:nvSpPr>
        <p:spPr bwMode="auto">
          <a:xfrm>
            <a:off x="768350" y="2286000"/>
            <a:ext cx="7289800"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t" anchorCtr="0" compatLnSpc="1">
            <a:prstTxWarp prst="textNoShape">
              <a:avLst/>
            </a:prstTxWarp>
          </a:bodyPr>
          <a:lstStyle/>
          <a:p>
            <a:pPr lvl="0"/>
            <a:r>
              <a:rPr lang="pl-PL" altLang="pl-PL"/>
              <a:t>Kliknij, aby edytować style wzorca tekstu</a:t>
            </a:r>
          </a:p>
          <a:p>
            <a:pPr lvl="1"/>
            <a:r>
              <a:rPr lang="pl-PL" altLang="pl-PL"/>
              <a:t>Drugi poziom</a:t>
            </a:r>
          </a:p>
          <a:p>
            <a:pPr lvl="2"/>
            <a:r>
              <a:rPr lang="pl-PL" altLang="pl-PL"/>
              <a:t>Trzeci poziom</a:t>
            </a:r>
          </a:p>
          <a:p>
            <a:pPr lvl="3"/>
            <a:r>
              <a:rPr lang="pl-PL" altLang="pl-PL"/>
              <a:t>Czwarty poziom</a:t>
            </a:r>
          </a:p>
          <a:p>
            <a:pPr lvl="4"/>
            <a:r>
              <a:rPr lang="pl-PL" altLang="pl-PL"/>
              <a:t>Piąty poziom</a:t>
            </a:r>
            <a:endParaRPr lang="en-US" altLang="pl-PL"/>
          </a:p>
        </p:txBody>
      </p:sp>
      <p:sp>
        <p:nvSpPr>
          <p:cNvPr id="4" name="Date Placeholder 3">
            <a:extLst>
              <a:ext uri="{FF2B5EF4-FFF2-40B4-BE49-F238E27FC236}">
                <a16:creationId xmlns:a16="http://schemas.microsoft.com/office/drawing/2014/main" xmlns="" id="{4710752C-B835-A7E2-A62C-E4B883983444}"/>
              </a:ext>
            </a:extLst>
          </p:cNvPr>
          <p:cNvSpPr>
            <a:spLocks noGrp="1"/>
          </p:cNvSpPr>
          <p:nvPr>
            <p:ph type="dt" sz="half" idx="2"/>
          </p:nvPr>
        </p:nvSpPr>
        <p:spPr>
          <a:xfrm>
            <a:off x="768350" y="6470650"/>
            <a:ext cx="1616075" cy="274638"/>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lumMod val="95000"/>
                    <a:lumOff val="5000"/>
                  </a:schemeClr>
                </a:solidFill>
                <a:latin typeface="+mj-lt"/>
              </a:defRPr>
            </a:lvl1pPr>
          </a:lstStyle>
          <a:p>
            <a:pPr>
              <a:defRPr/>
            </a:pPr>
            <a:endParaRPr lang="pl-PL"/>
          </a:p>
        </p:txBody>
      </p:sp>
      <p:sp>
        <p:nvSpPr>
          <p:cNvPr id="5" name="Footer Placeholder 4">
            <a:extLst>
              <a:ext uri="{FF2B5EF4-FFF2-40B4-BE49-F238E27FC236}">
                <a16:creationId xmlns:a16="http://schemas.microsoft.com/office/drawing/2014/main" xmlns="" id="{3ADA2B38-39CB-2F54-14C1-4267A186D5B6}"/>
              </a:ext>
            </a:extLst>
          </p:cNvPr>
          <p:cNvSpPr>
            <a:spLocks noGrp="1"/>
          </p:cNvSpPr>
          <p:nvPr>
            <p:ph type="ftr" sz="quarter" idx="3"/>
          </p:nvPr>
        </p:nvSpPr>
        <p:spPr>
          <a:xfrm>
            <a:off x="3632200" y="6470650"/>
            <a:ext cx="4425950" cy="274638"/>
          </a:xfrm>
          <a:prstGeom prst="rect">
            <a:avLst/>
          </a:prstGeom>
        </p:spPr>
        <p:txBody>
          <a:bodyPr vert="horz" lIns="91440" tIns="45720" rIns="91440" bIns="45720" rtlCol="0" anchor="ctr"/>
          <a:lstStyle>
            <a:lvl1pPr algn="r" eaLnBrk="1" fontAlgn="auto" hangingPunct="1">
              <a:spcBef>
                <a:spcPts val="0"/>
              </a:spcBef>
              <a:spcAft>
                <a:spcPts val="0"/>
              </a:spcAft>
              <a:defRPr sz="1000" cap="all" baseline="0">
                <a:solidFill>
                  <a:schemeClr val="tx1">
                    <a:lumMod val="95000"/>
                    <a:lumOff val="5000"/>
                  </a:schemeClr>
                </a:solidFill>
                <a:latin typeface="+mj-lt"/>
              </a:defRPr>
            </a:lvl1pPr>
          </a:lstStyle>
          <a:p>
            <a:pPr>
              <a:defRPr/>
            </a:pPr>
            <a:endParaRPr lang="pl-PL"/>
          </a:p>
        </p:txBody>
      </p:sp>
      <p:sp>
        <p:nvSpPr>
          <p:cNvPr id="6" name="Slide Number Placeholder 5">
            <a:extLst>
              <a:ext uri="{FF2B5EF4-FFF2-40B4-BE49-F238E27FC236}">
                <a16:creationId xmlns:a16="http://schemas.microsoft.com/office/drawing/2014/main" xmlns="" id="{DA298459-C4C8-5072-A67F-148380CD3B5D}"/>
              </a:ext>
            </a:extLst>
          </p:cNvPr>
          <p:cNvSpPr>
            <a:spLocks noGrp="1"/>
          </p:cNvSpPr>
          <p:nvPr>
            <p:ph type="sldNum" sz="quarter" idx="4"/>
          </p:nvPr>
        </p:nvSpPr>
        <p:spPr>
          <a:xfrm>
            <a:off x="8128000" y="6470650"/>
            <a:ext cx="730250" cy="274638"/>
          </a:xfrm>
          <a:prstGeom prst="rect">
            <a:avLst/>
          </a:prstGeom>
        </p:spPr>
        <p:txBody>
          <a:bodyPr vert="horz" wrap="square" lIns="91440" tIns="45720" rIns="91440" bIns="45720" numCol="1" anchor="ctr" anchorCtr="0" compatLnSpc="1">
            <a:prstTxWarp prst="textNoShape">
              <a:avLst/>
            </a:prstTxWarp>
          </a:bodyPr>
          <a:lstStyle>
            <a:lvl1pPr eaLnBrk="1" hangingPunct="1">
              <a:defRPr sz="1000">
                <a:solidFill>
                  <a:srgbClr val="FFFFFF"/>
                </a:solidFill>
                <a:latin typeface="Tw Cen MT Condensed" panose="020B0606020104020203" pitchFamily="34" charset="0"/>
              </a:defRPr>
            </a:lvl1pPr>
          </a:lstStyle>
          <a:p>
            <a:fld id="{64BD56F4-95F3-42D6-B3A5-8720F6F665CB}" type="slidenum">
              <a:rPr lang="pl-PL" altLang="pl-PL"/>
              <a:pPr/>
              <a:t>‹#›</a:t>
            </a:fld>
            <a:endParaRPr lang="pl-PL" altLang="pl-PL"/>
          </a:p>
        </p:txBody>
      </p:sp>
      <p:cxnSp>
        <p:nvCxnSpPr>
          <p:cNvPr id="8" name="Straight Connector 7">
            <a:extLst>
              <a:ext uri="{FF2B5EF4-FFF2-40B4-BE49-F238E27FC236}">
                <a16:creationId xmlns:a16="http://schemas.microsoft.com/office/drawing/2014/main" xmlns="" id="{0FBCAF40-F231-327C-3327-7D39B22D726A}"/>
              </a:ext>
            </a:extLst>
          </p:cNvPr>
          <p:cNvCxnSpPr/>
          <p:nvPr/>
        </p:nvCxnSpPr>
        <p:spPr>
          <a:xfrm flipV="1">
            <a:off x="571500" y="827088"/>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4531" r:id="rId1"/>
    <p:sldLayoutId id="2147484524" r:id="rId2"/>
    <p:sldLayoutId id="2147484532" r:id="rId3"/>
    <p:sldLayoutId id="2147484525" r:id="rId4"/>
    <p:sldLayoutId id="2147484526" r:id="rId5"/>
    <p:sldLayoutId id="2147484527" r:id="rId6"/>
    <p:sldLayoutId id="2147484528" r:id="rId7"/>
    <p:sldLayoutId id="2147484529" r:id="rId8"/>
    <p:sldLayoutId id="2147484533" r:id="rId9"/>
    <p:sldLayoutId id="2147484530" r:id="rId10"/>
    <p:sldLayoutId id="2147484534" r:id="rId11"/>
  </p:sldLayoutIdLst>
  <p:hf sldNum="0" hdr="0" ftr="0" dt="0"/>
  <p:txStyles>
    <p:titleStyle>
      <a:lvl1pPr algn="l" rtl="0" eaLnBrk="0" fontAlgn="base" hangingPunct="0">
        <a:lnSpc>
          <a:spcPct val="80000"/>
        </a:lnSpc>
        <a:spcBef>
          <a:spcPct val="0"/>
        </a:spcBef>
        <a:spcAft>
          <a:spcPct val="0"/>
        </a:spcAft>
        <a:defRPr sz="4400" kern="1200" cap="all" spc="100">
          <a:solidFill>
            <a:srgbClr val="FFFFFF"/>
          </a:solidFill>
          <a:latin typeface="+mj-lt"/>
          <a:ea typeface="+mj-ea"/>
          <a:cs typeface="+mj-cs"/>
        </a:defRPr>
      </a:lvl1pPr>
      <a:lvl2pPr algn="l" rtl="0" eaLnBrk="0" fontAlgn="base" hangingPunct="0">
        <a:lnSpc>
          <a:spcPct val="80000"/>
        </a:lnSpc>
        <a:spcBef>
          <a:spcPct val="0"/>
        </a:spcBef>
        <a:spcAft>
          <a:spcPct val="0"/>
        </a:spcAft>
        <a:defRPr sz="4400">
          <a:solidFill>
            <a:srgbClr val="FFFFFF"/>
          </a:solidFill>
          <a:latin typeface="Tw Cen MT Condensed" panose="020B0606020104020203" pitchFamily="34" charset="-18"/>
        </a:defRPr>
      </a:lvl2pPr>
      <a:lvl3pPr algn="l" rtl="0" eaLnBrk="0" fontAlgn="base" hangingPunct="0">
        <a:lnSpc>
          <a:spcPct val="80000"/>
        </a:lnSpc>
        <a:spcBef>
          <a:spcPct val="0"/>
        </a:spcBef>
        <a:spcAft>
          <a:spcPct val="0"/>
        </a:spcAft>
        <a:defRPr sz="4400">
          <a:solidFill>
            <a:srgbClr val="FFFFFF"/>
          </a:solidFill>
          <a:latin typeface="Tw Cen MT Condensed" panose="020B0606020104020203" pitchFamily="34" charset="-18"/>
        </a:defRPr>
      </a:lvl3pPr>
      <a:lvl4pPr algn="l" rtl="0" eaLnBrk="0" fontAlgn="base" hangingPunct="0">
        <a:lnSpc>
          <a:spcPct val="80000"/>
        </a:lnSpc>
        <a:spcBef>
          <a:spcPct val="0"/>
        </a:spcBef>
        <a:spcAft>
          <a:spcPct val="0"/>
        </a:spcAft>
        <a:defRPr sz="4400">
          <a:solidFill>
            <a:srgbClr val="FFFFFF"/>
          </a:solidFill>
          <a:latin typeface="Tw Cen MT Condensed" panose="020B0606020104020203" pitchFamily="34" charset="-18"/>
        </a:defRPr>
      </a:lvl4pPr>
      <a:lvl5pPr algn="l" rtl="0" eaLnBrk="0" fontAlgn="base" hangingPunct="0">
        <a:lnSpc>
          <a:spcPct val="80000"/>
        </a:lnSpc>
        <a:spcBef>
          <a:spcPct val="0"/>
        </a:spcBef>
        <a:spcAft>
          <a:spcPct val="0"/>
        </a:spcAft>
        <a:defRPr sz="4400">
          <a:solidFill>
            <a:srgbClr val="FFFFFF"/>
          </a:solidFill>
          <a:latin typeface="Tw Cen MT Condensed" panose="020B0606020104020203" pitchFamily="34" charset="-18"/>
        </a:defRPr>
      </a:lvl5pPr>
      <a:lvl6pPr marL="457200" algn="l" rtl="0" fontAlgn="base">
        <a:lnSpc>
          <a:spcPct val="80000"/>
        </a:lnSpc>
        <a:spcBef>
          <a:spcPct val="0"/>
        </a:spcBef>
        <a:spcAft>
          <a:spcPct val="0"/>
        </a:spcAft>
        <a:defRPr sz="4400">
          <a:solidFill>
            <a:srgbClr val="FFFFFF"/>
          </a:solidFill>
          <a:latin typeface="Tw Cen MT Condensed" panose="020B0606020104020203" pitchFamily="34" charset="-18"/>
        </a:defRPr>
      </a:lvl6pPr>
      <a:lvl7pPr marL="914400" algn="l" rtl="0" fontAlgn="base">
        <a:lnSpc>
          <a:spcPct val="80000"/>
        </a:lnSpc>
        <a:spcBef>
          <a:spcPct val="0"/>
        </a:spcBef>
        <a:spcAft>
          <a:spcPct val="0"/>
        </a:spcAft>
        <a:defRPr sz="4400">
          <a:solidFill>
            <a:srgbClr val="FFFFFF"/>
          </a:solidFill>
          <a:latin typeface="Tw Cen MT Condensed" panose="020B0606020104020203" pitchFamily="34" charset="-18"/>
        </a:defRPr>
      </a:lvl7pPr>
      <a:lvl8pPr marL="1371600" algn="l" rtl="0" fontAlgn="base">
        <a:lnSpc>
          <a:spcPct val="80000"/>
        </a:lnSpc>
        <a:spcBef>
          <a:spcPct val="0"/>
        </a:spcBef>
        <a:spcAft>
          <a:spcPct val="0"/>
        </a:spcAft>
        <a:defRPr sz="4400">
          <a:solidFill>
            <a:srgbClr val="FFFFFF"/>
          </a:solidFill>
          <a:latin typeface="Tw Cen MT Condensed" panose="020B0606020104020203" pitchFamily="34" charset="-18"/>
        </a:defRPr>
      </a:lvl8pPr>
      <a:lvl9pPr marL="1828800" algn="l" rtl="0" fontAlgn="base">
        <a:lnSpc>
          <a:spcPct val="80000"/>
        </a:lnSpc>
        <a:spcBef>
          <a:spcPct val="0"/>
        </a:spcBef>
        <a:spcAft>
          <a:spcPct val="0"/>
        </a:spcAft>
        <a:defRPr sz="4400">
          <a:solidFill>
            <a:srgbClr val="FFFFFF"/>
          </a:solidFill>
          <a:latin typeface="Tw Cen MT Condensed" panose="020B0606020104020203" pitchFamily="34" charset="-18"/>
        </a:defRPr>
      </a:lvl9pPr>
    </p:titleStyle>
    <p:bodyStyle>
      <a:lvl1pPr marL="90488" indent="-90488" algn="l" rtl="0" eaLnBrk="0" fontAlgn="base" hangingPunct="0">
        <a:lnSpc>
          <a:spcPct val="90000"/>
        </a:lnSpc>
        <a:spcBef>
          <a:spcPts val="1200"/>
        </a:spcBef>
        <a:spcAft>
          <a:spcPts val="200"/>
        </a:spcAft>
        <a:buClr>
          <a:schemeClr val="accent2"/>
        </a:buClr>
        <a:buSzPct val="100000"/>
        <a:buFont typeface="Tw Cen MT" panose="020B0602020104020603" pitchFamily="34" charset="0"/>
        <a:buChar char=" "/>
        <a:defRPr sz="2000" kern="1200">
          <a:solidFill>
            <a:schemeClr val="tx1"/>
          </a:solidFill>
          <a:latin typeface="+mn-lt"/>
          <a:ea typeface="+mn-ea"/>
          <a:cs typeface="+mn-cs"/>
        </a:defRPr>
      </a:lvl1pPr>
      <a:lvl2pPr marL="265113" indent="-136525" algn="l" rtl="0" eaLnBrk="0" fontAlgn="base" hangingPunct="0">
        <a:lnSpc>
          <a:spcPct val="90000"/>
        </a:lnSpc>
        <a:spcBef>
          <a:spcPts val="200"/>
        </a:spcBef>
        <a:spcAft>
          <a:spcPts val="400"/>
        </a:spcAft>
        <a:buClr>
          <a:schemeClr val="accent2"/>
        </a:buClr>
        <a:buFont typeface="Wingdings 3" panose="05040102010807070707" pitchFamily="18" charset="2"/>
        <a:buChar char=""/>
        <a:defRPr sz="1600" kern="1200">
          <a:solidFill>
            <a:schemeClr val="tx1"/>
          </a:solidFill>
          <a:latin typeface="+mn-lt"/>
          <a:ea typeface="+mn-ea"/>
          <a:cs typeface="+mn-cs"/>
        </a:defRPr>
      </a:lvl2pPr>
      <a:lvl3pPr marL="447675" indent="-136525" algn="l" rtl="0" eaLnBrk="0" fontAlgn="base" hangingPunct="0">
        <a:lnSpc>
          <a:spcPct val="90000"/>
        </a:lnSpc>
        <a:spcBef>
          <a:spcPts val="200"/>
        </a:spcBef>
        <a:spcAft>
          <a:spcPts val="400"/>
        </a:spcAft>
        <a:buClr>
          <a:schemeClr val="accent2"/>
        </a:buClr>
        <a:buFont typeface="Wingdings 3" panose="05040102010807070707" pitchFamily="18" charset="2"/>
        <a:buChar char=""/>
        <a:defRPr sz="1200" kern="1200">
          <a:solidFill>
            <a:schemeClr val="tx1"/>
          </a:solidFill>
          <a:latin typeface="+mn-lt"/>
          <a:ea typeface="+mn-ea"/>
          <a:cs typeface="+mn-cs"/>
        </a:defRPr>
      </a:lvl3pPr>
      <a:lvl4pPr marL="593725" indent="-136525" algn="l" rtl="0" eaLnBrk="0" fontAlgn="base" hangingPunct="0">
        <a:lnSpc>
          <a:spcPct val="90000"/>
        </a:lnSpc>
        <a:spcBef>
          <a:spcPts val="200"/>
        </a:spcBef>
        <a:spcAft>
          <a:spcPts val="400"/>
        </a:spcAft>
        <a:buClr>
          <a:schemeClr val="accent2"/>
        </a:buClr>
        <a:buFont typeface="Wingdings 3" panose="05040102010807070707" pitchFamily="18" charset="2"/>
        <a:buChar char=""/>
        <a:defRPr sz="1200" kern="1200">
          <a:solidFill>
            <a:schemeClr val="tx1"/>
          </a:solidFill>
          <a:latin typeface="+mn-lt"/>
          <a:ea typeface="+mn-ea"/>
          <a:cs typeface="+mn-cs"/>
        </a:defRPr>
      </a:lvl4pPr>
      <a:lvl5pPr marL="776288" indent="-136525" algn="l" rtl="0" eaLnBrk="0" fontAlgn="base" hangingPunct="0">
        <a:lnSpc>
          <a:spcPct val="90000"/>
        </a:lnSpc>
        <a:spcBef>
          <a:spcPts val="200"/>
        </a:spcBef>
        <a:spcAft>
          <a:spcPts val="400"/>
        </a:spcAft>
        <a:buClr>
          <a:schemeClr val="accent2"/>
        </a:buClr>
        <a:buFont typeface="Wingdings 3" panose="05040102010807070707"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a:extLst>
              <a:ext uri="{FF2B5EF4-FFF2-40B4-BE49-F238E27FC236}">
                <a16:creationId xmlns:a16="http://schemas.microsoft.com/office/drawing/2014/main" xmlns="" id="{6462815C-3AE2-086D-253C-23D6B71FE83F}"/>
              </a:ext>
            </a:extLst>
          </p:cNvPr>
          <p:cNvSpPr>
            <a:spLocks noGrp="1" noChangeArrowheads="1"/>
          </p:cNvSpPr>
          <p:nvPr>
            <p:ph idx="1"/>
          </p:nvPr>
        </p:nvSpPr>
        <p:spPr>
          <a:xfrm>
            <a:off x="3131840" y="822325"/>
            <a:ext cx="5760640" cy="4766915"/>
          </a:xfrm>
        </p:spPr>
        <p:txBody>
          <a:bodyPr>
            <a:normAutofit fontScale="85000" lnSpcReduction="20000"/>
          </a:bodyPr>
          <a:lstStyle/>
          <a:p>
            <a:pPr defTabSz="457200" eaLnBrk="1" hangingPunct="1">
              <a:spcAft>
                <a:spcPct val="0"/>
              </a:spcAft>
              <a:buClr>
                <a:srgbClr val="A0C1D5"/>
              </a:buClr>
              <a:buFont typeface="Wingdings 3" panose="05040102010807070707" pitchFamily="18" charset="2"/>
              <a:buNone/>
            </a:pPr>
            <a:endParaRPr lang="pl-PL" altLang="pl-PL" sz="3000" b="1" dirty="0" smtClean="0"/>
          </a:p>
          <a:p>
            <a:pPr defTabSz="457200" eaLnBrk="1" hangingPunct="1">
              <a:spcAft>
                <a:spcPct val="0"/>
              </a:spcAft>
              <a:buClr>
                <a:srgbClr val="A0C1D5"/>
              </a:buClr>
              <a:buFont typeface="Wingdings 3" panose="05040102010807070707" pitchFamily="18" charset="2"/>
              <a:buNone/>
            </a:pPr>
            <a:endParaRPr lang="pl-PL" altLang="pl-PL" sz="3000" b="1" dirty="0"/>
          </a:p>
          <a:p>
            <a:pPr defTabSz="457200" eaLnBrk="1" hangingPunct="1">
              <a:spcAft>
                <a:spcPct val="0"/>
              </a:spcAft>
              <a:buClr>
                <a:srgbClr val="A0C1D5"/>
              </a:buClr>
              <a:buFont typeface="Wingdings 3" panose="05040102010807070707" pitchFamily="18" charset="2"/>
              <a:buNone/>
            </a:pPr>
            <a:endParaRPr lang="pl-PL" altLang="pl-PL" sz="3000" b="1" dirty="0"/>
          </a:p>
          <a:p>
            <a:pPr algn="just" defTabSz="457200" eaLnBrk="1" hangingPunct="1"/>
            <a:r>
              <a:rPr lang="pl-PL" altLang="pl-PL" sz="2200" b="1" dirty="0" smtClean="0">
                <a:solidFill>
                  <a:srgbClr val="215D4B"/>
                </a:solidFill>
                <a:latin typeface="Tahoma" panose="020B0604030504040204" pitchFamily="34" charset="0"/>
                <a:cs typeface="Times New Roman" panose="02020603050405020304" pitchFamily="18" charset="0"/>
              </a:rPr>
              <a:t>Wykładnia Karty Praw Podstawowych UE</a:t>
            </a:r>
          </a:p>
          <a:p>
            <a:pPr algn="just" defTabSz="457200" eaLnBrk="1" hangingPunct="1"/>
            <a:endParaRPr lang="pl-PL" altLang="pl-PL" sz="2200" b="1" dirty="0" smtClean="0">
              <a:solidFill>
                <a:srgbClr val="215D4B"/>
              </a:solidFill>
              <a:latin typeface="Tahoma" panose="020B0604030504040204" pitchFamily="34" charset="0"/>
              <a:cs typeface="Times New Roman" panose="02020603050405020304" pitchFamily="18" charset="0"/>
            </a:endParaRPr>
          </a:p>
          <a:p>
            <a:pPr algn="just" defTabSz="457200" eaLnBrk="1" hangingPunct="1"/>
            <a:r>
              <a:rPr lang="pl-PL" altLang="pl-PL" sz="2200" b="1" dirty="0" smtClean="0">
                <a:solidFill>
                  <a:srgbClr val="215D4B"/>
                </a:solidFill>
                <a:latin typeface="Tahoma" panose="020B0604030504040204" pitchFamily="34" charset="0"/>
                <a:cs typeface="Times New Roman" panose="02020603050405020304" pitchFamily="18" charset="0"/>
              </a:rPr>
              <a:t>Wpływ praw podstawowych UE</a:t>
            </a:r>
          </a:p>
          <a:p>
            <a:pPr algn="just" defTabSz="457200" eaLnBrk="1" hangingPunct="1"/>
            <a:r>
              <a:rPr lang="pl-PL" altLang="pl-PL" sz="2200" b="1" dirty="0" smtClean="0">
                <a:solidFill>
                  <a:srgbClr val="215D4B"/>
                </a:solidFill>
                <a:latin typeface="Tahoma" panose="020B0604030504040204" pitchFamily="34" charset="0"/>
                <a:cs typeface="Times New Roman" panose="02020603050405020304" pitchFamily="18" charset="0"/>
              </a:rPr>
              <a:t>na postępowanie i orzecznictwo</a:t>
            </a:r>
          </a:p>
          <a:p>
            <a:pPr algn="just" defTabSz="457200" eaLnBrk="1" hangingPunct="1"/>
            <a:r>
              <a:rPr lang="pl-PL" altLang="pl-PL" sz="2200" b="1" dirty="0" smtClean="0">
                <a:solidFill>
                  <a:srgbClr val="215D4B"/>
                </a:solidFill>
                <a:latin typeface="Tahoma" panose="020B0604030504040204" pitchFamily="34" charset="0"/>
                <a:cs typeface="Times New Roman" panose="02020603050405020304" pitchFamily="18" charset="0"/>
              </a:rPr>
              <a:t>polskich organów i sądów</a:t>
            </a:r>
          </a:p>
          <a:p>
            <a:pPr algn="just" defTabSz="457200" eaLnBrk="1" hangingPunct="1"/>
            <a:r>
              <a:rPr lang="pl-PL" altLang="pl-PL" sz="2200" b="1" dirty="0" smtClean="0">
                <a:solidFill>
                  <a:srgbClr val="215D4B"/>
                </a:solidFill>
                <a:latin typeface="Tahoma" panose="020B0604030504040204" pitchFamily="34" charset="0"/>
                <a:cs typeface="Times New Roman" panose="02020603050405020304" pitchFamily="18" charset="0"/>
              </a:rPr>
              <a:t>administracyjnych</a:t>
            </a:r>
            <a:endParaRPr lang="pl-PL" altLang="pl-PL" sz="2200" b="1" dirty="0">
              <a:solidFill>
                <a:srgbClr val="215D4B"/>
              </a:solidFill>
              <a:latin typeface="Tahoma" panose="020B0604030504040204" pitchFamily="34" charset="0"/>
              <a:cs typeface="Times New Roman" panose="02020603050405020304" pitchFamily="18" charset="0"/>
            </a:endParaRPr>
          </a:p>
          <a:p>
            <a:pPr algn="just" defTabSz="457200" eaLnBrk="1" hangingPunct="1"/>
            <a:endParaRPr lang="pl-PL" altLang="pl-PL" sz="2600" b="1" dirty="0">
              <a:solidFill>
                <a:srgbClr val="D9D9D9"/>
              </a:solidFill>
              <a:latin typeface="Tahoma" panose="020B0604030504040204" pitchFamily="34" charset="0"/>
              <a:cs typeface="Times New Roman" panose="02020603050405020304" pitchFamily="18" charset="0"/>
            </a:endParaRPr>
          </a:p>
          <a:p>
            <a:pPr algn="just" defTabSz="457200" eaLnBrk="1" hangingPunct="1"/>
            <a:endParaRPr lang="pl-PL" altLang="pl-PL" sz="2600" b="1" dirty="0">
              <a:solidFill>
                <a:srgbClr val="D9D9D9"/>
              </a:solidFill>
              <a:latin typeface="Tahoma" panose="020B0604030504040204" pitchFamily="34" charset="0"/>
              <a:cs typeface="Times New Roman" panose="02020603050405020304" pitchFamily="18" charset="0"/>
            </a:endParaRPr>
          </a:p>
          <a:p>
            <a:pPr algn="just" defTabSz="457200" eaLnBrk="1" hangingPunct="1">
              <a:lnSpc>
                <a:spcPct val="100000"/>
              </a:lnSpc>
              <a:buFont typeface="Tw Cen MT" panose="020B0602020104020603" pitchFamily="34" charset="0"/>
              <a:buNone/>
            </a:pPr>
            <a:r>
              <a:rPr lang="pl-PL" altLang="pl-PL" i="1" dirty="0" smtClean="0">
                <a:solidFill>
                  <a:srgbClr val="1D9BA1"/>
                </a:solidFill>
              </a:rPr>
              <a:t>dr </a:t>
            </a:r>
            <a:r>
              <a:rPr lang="pl-PL" altLang="pl-PL" i="1" dirty="0">
                <a:solidFill>
                  <a:srgbClr val="1D9BA1"/>
                </a:solidFill>
              </a:rPr>
              <a:t>Monika </a:t>
            </a:r>
            <a:r>
              <a:rPr lang="pl-PL" altLang="pl-PL" i="1" dirty="0" smtClean="0">
                <a:solidFill>
                  <a:srgbClr val="1D9BA1"/>
                </a:solidFill>
              </a:rPr>
              <a:t>Skowrońska</a:t>
            </a:r>
            <a:endParaRPr lang="pl-PL" altLang="pl-PL" i="1" dirty="0">
              <a:solidFill>
                <a:srgbClr val="1D9BA1"/>
              </a:solidFill>
            </a:endParaRPr>
          </a:p>
        </p:txBody>
      </p:sp>
      <p:sp>
        <p:nvSpPr>
          <p:cNvPr id="2" name="Symbol zastępczy tekstu 1">
            <a:extLst>
              <a:ext uri="{FF2B5EF4-FFF2-40B4-BE49-F238E27FC236}">
                <a16:creationId xmlns:a16="http://schemas.microsoft.com/office/drawing/2014/main" xmlns="" id="{87654944-9D89-3B71-40CE-BEC88D01B53B}"/>
              </a:ext>
            </a:extLst>
          </p:cNvPr>
          <p:cNvSpPr>
            <a:spLocks noGrp="1"/>
          </p:cNvSpPr>
          <p:nvPr>
            <p:ph type="body" sz="half" idx="2"/>
          </p:nvPr>
        </p:nvSpPr>
        <p:spPr>
          <a:xfrm>
            <a:off x="598488" y="3683000"/>
            <a:ext cx="3763962" cy="2116138"/>
          </a:xfrm>
        </p:spPr>
        <p:txBody>
          <a:bodyPr rtlCol="0"/>
          <a:lstStyle/>
          <a:p>
            <a:pPr eaLnBrk="1" fontAlgn="auto" hangingPunct="1">
              <a:defRPr/>
            </a:pPr>
            <a:r>
              <a:rPr lang="pl-PL" altLang="pl-PL" b="1" i="1" dirty="0">
                <a:solidFill>
                  <a:schemeClr val="accent2">
                    <a:lumMod val="75000"/>
                  </a:schemeClr>
                </a:solidFill>
              </a:rPr>
              <a:t>Jean </a:t>
            </a:r>
            <a:r>
              <a:rPr lang="pl-PL" altLang="pl-PL" b="1" i="1" dirty="0" err="1">
                <a:solidFill>
                  <a:schemeClr val="accent2">
                    <a:lumMod val="75000"/>
                  </a:schemeClr>
                </a:solidFill>
              </a:rPr>
              <a:t>Monnet</a:t>
            </a:r>
            <a:r>
              <a:rPr lang="pl-PL" altLang="pl-PL" b="1" i="1" dirty="0">
                <a:solidFill>
                  <a:schemeClr val="accent2">
                    <a:lumMod val="75000"/>
                  </a:schemeClr>
                </a:solidFill>
              </a:rPr>
              <a:t> Module (JMM)</a:t>
            </a:r>
          </a:p>
          <a:p>
            <a:pPr eaLnBrk="1" fontAlgn="auto" hangingPunct="1">
              <a:defRPr/>
            </a:pPr>
            <a:endParaRPr lang="pl-PL" dirty="0"/>
          </a:p>
          <a:p>
            <a:pPr eaLnBrk="1" fontAlgn="auto" hangingPunct="1">
              <a:defRPr/>
            </a:pPr>
            <a:endParaRPr lang="pl-PL" dirty="0"/>
          </a:p>
          <a:p>
            <a:pPr eaLnBrk="1" fontAlgn="auto" hangingPunct="1">
              <a:defRPr/>
            </a:pPr>
            <a:endParaRPr lang="pl-PL" dirty="0"/>
          </a:p>
        </p:txBody>
      </p:sp>
      <p:pic>
        <p:nvPicPr>
          <p:cNvPr id="8198" name="Picture 6">
            <a:extLst>
              <a:ext uri="{FF2B5EF4-FFF2-40B4-BE49-F238E27FC236}">
                <a16:creationId xmlns:a16="http://schemas.microsoft.com/office/drawing/2014/main" xmlns="" id="{EE6234AD-BB85-08F1-49A5-BFC7D51002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4048125"/>
            <a:ext cx="3025775" cy="211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Instytut Prawa, Ekonomii i Administracji"/>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8488" y="466427"/>
            <a:ext cx="1786235" cy="151794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539552" y="554039"/>
            <a:ext cx="8352928" cy="6115322"/>
          </a:xfrm>
          <a:solidFill>
            <a:srgbClr val="CCFFFF">
              <a:alpha val="39999"/>
            </a:srgbClr>
          </a:solidFill>
        </p:spPr>
        <p:txBody>
          <a:bodyPr/>
          <a:lstStyle/>
          <a:p>
            <a:pPr algn="ctr" eaLnBrk="1" hangingPunct="1">
              <a:lnSpc>
                <a:spcPct val="150000"/>
              </a:lnSpc>
              <a:buFont typeface="Wingdings" panose="05000000000000000000" pitchFamily="2" charset="2"/>
              <a:buNone/>
            </a:pPr>
            <a:r>
              <a:rPr lang="pl-PL" altLang="pl-PL" sz="1500" b="1" dirty="0" smtClean="0">
                <a:solidFill>
                  <a:schemeClr val="bg1"/>
                </a:solidFill>
                <a:latin typeface="Calibri" panose="020F0502020204030204" pitchFamily="34" charset="0"/>
                <a:cs typeface="Calibri" panose="020F0502020204030204" pitchFamily="34" charset="0"/>
              </a:rPr>
              <a:t>Prawa podstawowe jako ogólne zasady prawa a KPP</a:t>
            </a:r>
          </a:p>
          <a:p>
            <a:pPr algn="ctr" eaLnBrk="1" hangingPunct="1">
              <a:lnSpc>
                <a:spcPct val="150000"/>
              </a:lnSpc>
              <a:buFont typeface="Wingdings" panose="05000000000000000000" pitchFamily="2" charset="2"/>
              <a:buNone/>
            </a:pPr>
            <a:endParaRPr lang="pl-PL" altLang="pl-PL" sz="1500" b="1" dirty="0" smtClean="0">
              <a:solidFill>
                <a:schemeClr val="bg1"/>
              </a:solidFill>
              <a:latin typeface="Calibri" panose="020F0502020204030204" pitchFamily="34" charset="0"/>
              <a:cs typeface="Calibri" panose="020F0502020204030204" pitchFamily="34" charset="0"/>
            </a:endParaRPr>
          </a:p>
          <a:p>
            <a:r>
              <a:rPr lang="pl-PL" sz="1500" dirty="0">
                <a:solidFill>
                  <a:schemeClr val="bg1"/>
                </a:solidFill>
                <a:latin typeface="Calibri" panose="020F0502020204030204" pitchFamily="34" charset="0"/>
                <a:cs typeface="Calibri" panose="020F0502020204030204" pitchFamily="34" charset="0"/>
              </a:rPr>
              <a:t>Zdaniem rzeczników </a:t>
            </a:r>
            <a:r>
              <a:rPr lang="pl-PL" sz="1500" dirty="0" smtClean="0">
                <a:solidFill>
                  <a:schemeClr val="bg1"/>
                </a:solidFill>
                <a:latin typeface="Calibri" panose="020F0502020204030204" pitchFamily="34" charset="0"/>
                <a:cs typeface="Calibri" panose="020F0502020204030204" pitchFamily="34" charset="0"/>
              </a:rPr>
              <a:t>generalnych:</a:t>
            </a:r>
          </a:p>
          <a:p>
            <a:r>
              <a:rPr lang="pl-PL" sz="1500" dirty="0" smtClean="0">
                <a:solidFill>
                  <a:schemeClr val="bg1"/>
                </a:solidFill>
                <a:latin typeface="Calibri" panose="020F0502020204030204" pitchFamily="34" charset="0"/>
                <a:cs typeface="Calibri" panose="020F0502020204030204" pitchFamily="34" charset="0"/>
              </a:rPr>
              <a:t>1) </a:t>
            </a:r>
            <a:r>
              <a:rPr lang="pl-PL" sz="1500" dirty="0">
                <a:solidFill>
                  <a:schemeClr val="bg1"/>
                </a:solidFill>
                <a:latin typeface="Calibri" panose="020F0502020204030204" pitchFamily="34" charset="0"/>
                <a:cs typeface="Calibri" panose="020F0502020204030204" pitchFamily="34" charset="0"/>
              </a:rPr>
              <a:t>Karta potwierdza prawa, które już dawno zostały uznane przez TS jako zasady ogólne prawa, oraz nadaje im – od wejścia w życie TL – „walor konstytucyjny</a:t>
            </a:r>
            <a:r>
              <a:rPr lang="pl-PL" sz="1500" dirty="0" smtClean="0">
                <a:solidFill>
                  <a:schemeClr val="bg1"/>
                </a:solidFill>
                <a:latin typeface="Calibri" panose="020F0502020204030204" pitchFamily="34" charset="0"/>
                <a:cs typeface="Calibri" panose="020F0502020204030204" pitchFamily="34" charset="0"/>
              </a:rPr>
              <a:t>” (pkt </a:t>
            </a:r>
            <a:r>
              <a:rPr lang="pl-PL" sz="1500" dirty="0">
                <a:solidFill>
                  <a:schemeClr val="bg1"/>
                </a:solidFill>
                <a:latin typeface="Calibri" panose="020F0502020204030204" pitchFamily="34" charset="0"/>
                <a:cs typeface="Calibri" panose="020F0502020204030204" pitchFamily="34" charset="0"/>
              </a:rPr>
              <a:t>48 opinii RG M. </a:t>
            </a:r>
            <a:r>
              <a:rPr lang="pl-PL" sz="1500" dirty="0" err="1">
                <a:solidFill>
                  <a:schemeClr val="bg1"/>
                </a:solidFill>
                <a:latin typeface="Calibri" panose="020F0502020204030204" pitchFamily="34" charset="0"/>
                <a:cs typeface="Calibri" panose="020F0502020204030204" pitchFamily="34" charset="0"/>
              </a:rPr>
              <a:t>Wathelet</a:t>
            </a:r>
            <a:r>
              <a:rPr lang="pl-PL" sz="1500" dirty="0">
                <a:solidFill>
                  <a:schemeClr val="bg1"/>
                </a:solidFill>
                <a:latin typeface="Calibri" panose="020F0502020204030204" pitchFamily="34" charset="0"/>
                <a:cs typeface="Calibri" panose="020F0502020204030204" pitchFamily="34" charset="0"/>
              </a:rPr>
              <a:t> z 25.06.2014 r., w sprawie C-249/13, </a:t>
            </a:r>
            <a:r>
              <a:rPr lang="pl-PL" sz="1500" dirty="0" err="1">
                <a:solidFill>
                  <a:schemeClr val="bg1"/>
                </a:solidFill>
                <a:latin typeface="Calibri" panose="020F0502020204030204" pitchFamily="34" charset="0"/>
                <a:cs typeface="Calibri" panose="020F0502020204030204" pitchFamily="34" charset="0"/>
              </a:rPr>
              <a:t>Khaled</a:t>
            </a:r>
            <a:r>
              <a:rPr lang="pl-PL" sz="1500" dirty="0">
                <a:solidFill>
                  <a:schemeClr val="bg1"/>
                </a:solidFill>
                <a:latin typeface="Calibri" panose="020F0502020204030204" pitchFamily="34" charset="0"/>
                <a:cs typeface="Calibri" panose="020F0502020204030204" pitchFamily="34" charset="0"/>
              </a:rPr>
              <a:t> </a:t>
            </a:r>
            <a:r>
              <a:rPr lang="pl-PL" sz="1500" dirty="0" err="1">
                <a:solidFill>
                  <a:schemeClr val="bg1"/>
                </a:solidFill>
                <a:latin typeface="Calibri" panose="020F0502020204030204" pitchFamily="34" charset="0"/>
                <a:cs typeface="Calibri" panose="020F0502020204030204" pitchFamily="34" charset="0"/>
              </a:rPr>
              <a:t>Boudjlida</a:t>
            </a:r>
            <a:r>
              <a:rPr lang="pl-PL" sz="1500" dirty="0">
                <a:solidFill>
                  <a:schemeClr val="bg1"/>
                </a:solidFill>
                <a:latin typeface="Calibri" panose="020F0502020204030204" pitchFamily="34" charset="0"/>
                <a:cs typeface="Calibri" panose="020F0502020204030204" pitchFamily="34" charset="0"/>
              </a:rPr>
              <a:t>, EU:C:2014:2032, dalej – sprawa </a:t>
            </a:r>
            <a:r>
              <a:rPr lang="pl-PL" sz="1500" dirty="0" err="1" smtClean="0">
                <a:solidFill>
                  <a:schemeClr val="bg1"/>
                </a:solidFill>
                <a:latin typeface="Calibri" panose="020F0502020204030204" pitchFamily="34" charset="0"/>
                <a:cs typeface="Calibri" panose="020F0502020204030204" pitchFamily="34" charset="0"/>
              </a:rPr>
              <a:t>Boudjlida</a:t>
            </a:r>
            <a:r>
              <a:rPr lang="pl-PL" sz="1500" dirty="0" smtClean="0">
                <a:solidFill>
                  <a:schemeClr val="bg1"/>
                </a:solidFill>
                <a:latin typeface="Calibri" panose="020F0502020204030204" pitchFamily="34" charset="0"/>
                <a:cs typeface="Calibri" panose="020F0502020204030204" pitchFamily="34" charset="0"/>
              </a:rPr>
              <a:t>).</a:t>
            </a:r>
          </a:p>
          <a:p>
            <a:endParaRPr lang="pl-PL" sz="1500" dirty="0" smtClean="0">
              <a:solidFill>
                <a:schemeClr val="bg1"/>
              </a:solidFill>
              <a:latin typeface="Calibri" panose="020F0502020204030204" pitchFamily="34" charset="0"/>
              <a:cs typeface="Calibri" panose="020F0502020204030204" pitchFamily="34" charset="0"/>
            </a:endParaRPr>
          </a:p>
          <a:p>
            <a:r>
              <a:rPr lang="pl-PL" sz="1500" dirty="0" smtClean="0">
                <a:solidFill>
                  <a:schemeClr val="bg1"/>
                </a:solidFill>
                <a:latin typeface="Calibri" panose="020F0502020204030204" pitchFamily="34" charset="0"/>
                <a:cs typeface="Calibri" panose="020F0502020204030204" pitchFamily="34" charset="0"/>
              </a:rPr>
              <a:t>2) To </a:t>
            </a:r>
            <a:r>
              <a:rPr lang="pl-PL" sz="1500" dirty="0">
                <a:solidFill>
                  <a:schemeClr val="bg1"/>
                </a:solidFill>
                <a:latin typeface="Calibri" panose="020F0502020204030204" pitchFamily="34" charset="0"/>
                <a:cs typeface="Calibri" panose="020F0502020204030204" pitchFamily="34" charset="0"/>
              </a:rPr>
              <a:t>samo dotyczy regulacji art. 51 ust. 1 KPP, która stanowi „jedynie kodyfikację przesłanek, które od zawsze obowiązują w zakresie stosowania ogólnych zasad prawa </a:t>
            </a:r>
            <a:r>
              <a:rPr lang="pl-PL" sz="1500" dirty="0" smtClean="0">
                <a:solidFill>
                  <a:schemeClr val="bg1"/>
                </a:solidFill>
                <a:latin typeface="Calibri" panose="020F0502020204030204" pitchFamily="34" charset="0"/>
                <a:cs typeface="Calibri" panose="020F0502020204030204" pitchFamily="34" charset="0"/>
              </a:rPr>
              <a:t>Unii” (pkt </a:t>
            </a:r>
            <a:r>
              <a:rPr lang="pl-PL" sz="1500" dirty="0">
                <a:solidFill>
                  <a:schemeClr val="bg1"/>
                </a:solidFill>
                <a:latin typeface="Calibri" panose="020F0502020204030204" pitchFamily="34" charset="0"/>
                <a:cs typeface="Calibri" panose="020F0502020204030204" pitchFamily="34" charset="0"/>
              </a:rPr>
              <a:t>38 opinii RG J. </a:t>
            </a:r>
            <a:r>
              <a:rPr lang="pl-PL" sz="1500" dirty="0" err="1">
                <a:solidFill>
                  <a:schemeClr val="bg1"/>
                </a:solidFill>
                <a:latin typeface="Calibri" panose="020F0502020204030204" pitchFamily="34" charset="0"/>
                <a:cs typeface="Calibri" panose="020F0502020204030204" pitchFamily="34" charset="0"/>
              </a:rPr>
              <a:t>Kokott</a:t>
            </a:r>
            <a:r>
              <a:rPr lang="pl-PL" sz="1500" dirty="0">
                <a:solidFill>
                  <a:schemeClr val="bg1"/>
                </a:solidFill>
                <a:latin typeface="Calibri" panose="020F0502020204030204" pitchFamily="34" charset="0"/>
                <a:cs typeface="Calibri" panose="020F0502020204030204" pitchFamily="34" charset="0"/>
              </a:rPr>
              <a:t> w sprawie </a:t>
            </a:r>
            <a:r>
              <a:rPr lang="pl-PL" sz="1500" dirty="0" err="1" smtClean="0">
                <a:solidFill>
                  <a:schemeClr val="bg1"/>
                </a:solidFill>
                <a:latin typeface="Calibri" panose="020F0502020204030204" pitchFamily="34" charset="0"/>
                <a:cs typeface="Calibri" panose="020F0502020204030204" pitchFamily="34" charset="0"/>
              </a:rPr>
              <a:t>Sabou</a:t>
            </a:r>
            <a:r>
              <a:rPr lang="pl-PL" sz="1500" dirty="0" smtClean="0">
                <a:solidFill>
                  <a:schemeClr val="bg1"/>
                </a:solidFill>
                <a:latin typeface="Calibri" panose="020F0502020204030204" pitchFamily="34" charset="0"/>
                <a:cs typeface="Calibri" panose="020F0502020204030204" pitchFamily="34" charset="0"/>
              </a:rPr>
              <a:t>)</a:t>
            </a:r>
          </a:p>
          <a:p>
            <a:endParaRPr lang="pl-PL" sz="1500" dirty="0">
              <a:solidFill>
                <a:schemeClr val="bg1"/>
              </a:solidFill>
              <a:latin typeface="Calibri" panose="020F0502020204030204" pitchFamily="34" charset="0"/>
              <a:cs typeface="Calibri" panose="020F0502020204030204" pitchFamily="34" charset="0"/>
            </a:endParaRPr>
          </a:p>
          <a:p>
            <a:pPr marL="0" indent="0">
              <a:buNone/>
            </a:pPr>
            <a:r>
              <a:rPr lang="pl-PL" sz="1500" dirty="0" smtClean="0">
                <a:solidFill>
                  <a:schemeClr val="bg1"/>
                </a:solidFill>
                <a:latin typeface="Calibri" panose="020F0502020204030204" pitchFamily="34" charset="0"/>
                <a:cs typeface="Calibri" panose="020F0502020204030204" pitchFamily="34" charset="0"/>
              </a:rPr>
              <a:t>3) „</a:t>
            </a:r>
            <a:r>
              <a:rPr lang="pl-PL" sz="1500" dirty="0">
                <a:solidFill>
                  <a:schemeClr val="bg1"/>
                </a:solidFill>
                <a:latin typeface="Calibri" panose="020F0502020204030204" pitchFamily="34" charset="0"/>
                <a:cs typeface="Calibri" panose="020F0502020204030204" pitchFamily="34" charset="0"/>
              </a:rPr>
              <a:t>Trybunał zunifikował (...) przesłanki zastosowania karty i ogólnych zasad </a:t>
            </a:r>
            <a:r>
              <a:rPr lang="pl-PL" sz="1500" dirty="0" smtClean="0">
                <a:solidFill>
                  <a:schemeClr val="bg1"/>
                </a:solidFill>
                <a:latin typeface="Calibri" panose="020F0502020204030204" pitchFamily="34" charset="0"/>
                <a:cs typeface="Calibri" panose="020F0502020204030204" pitchFamily="34" charset="0"/>
              </a:rPr>
              <a:t>prawa” (pkt </a:t>
            </a:r>
            <a:r>
              <a:rPr lang="pl-PL" sz="1500" dirty="0">
                <a:solidFill>
                  <a:schemeClr val="bg1"/>
                </a:solidFill>
                <a:latin typeface="Calibri" panose="020F0502020204030204" pitchFamily="34" charset="0"/>
                <a:cs typeface="Calibri" panose="020F0502020204030204" pitchFamily="34" charset="0"/>
              </a:rPr>
              <a:t>38 opinii RG J. </a:t>
            </a:r>
            <a:r>
              <a:rPr lang="pl-PL" sz="1500" dirty="0" err="1">
                <a:solidFill>
                  <a:schemeClr val="bg1"/>
                </a:solidFill>
                <a:latin typeface="Calibri" panose="020F0502020204030204" pitchFamily="34" charset="0"/>
                <a:cs typeface="Calibri" panose="020F0502020204030204" pitchFamily="34" charset="0"/>
              </a:rPr>
              <a:t>Kokott</a:t>
            </a:r>
            <a:r>
              <a:rPr lang="pl-PL" sz="1500" dirty="0">
                <a:solidFill>
                  <a:schemeClr val="bg1"/>
                </a:solidFill>
                <a:latin typeface="Calibri" panose="020F0502020204030204" pitchFamily="34" charset="0"/>
                <a:cs typeface="Calibri" panose="020F0502020204030204" pitchFamily="34" charset="0"/>
              </a:rPr>
              <a:t> w sprawie </a:t>
            </a:r>
            <a:r>
              <a:rPr lang="pl-PL" sz="1500" dirty="0" err="1" smtClean="0">
                <a:solidFill>
                  <a:schemeClr val="bg1"/>
                </a:solidFill>
                <a:latin typeface="Calibri" panose="020F0502020204030204" pitchFamily="34" charset="0"/>
                <a:cs typeface="Calibri" panose="020F0502020204030204" pitchFamily="34" charset="0"/>
              </a:rPr>
              <a:t>Sabou</a:t>
            </a:r>
            <a:r>
              <a:rPr lang="pl-PL" sz="1500" dirty="0">
                <a:solidFill>
                  <a:schemeClr val="bg1"/>
                </a:solidFill>
                <a:latin typeface="Calibri" panose="020F0502020204030204" pitchFamily="34" charset="0"/>
                <a:cs typeface="Calibri" panose="020F0502020204030204" pitchFamily="34" charset="0"/>
              </a:rPr>
              <a:t>)</a:t>
            </a: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2715752148"/>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684213" y="976313"/>
            <a:ext cx="8064500" cy="5260975"/>
          </a:xfrm>
          <a:solidFill>
            <a:srgbClr val="CCFFFF">
              <a:alpha val="39999"/>
            </a:srgbClr>
          </a:solidFill>
        </p:spPr>
        <p:txBody>
          <a:bodyPr/>
          <a:lstStyle/>
          <a:p>
            <a:pPr algn="ctr" eaLnBrk="1" hangingPunct="1">
              <a:lnSpc>
                <a:spcPct val="150000"/>
              </a:lnSpc>
              <a:buFont typeface="Wingdings" panose="05000000000000000000" pitchFamily="2" charset="2"/>
              <a:buNone/>
            </a:pPr>
            <a:r>
              <a:rPr lang="pl-PL" altLang="pl-PL" sz="1600" b="1" dirty="0" smtClean="0">
                <a:solidFill>
                  <a:schemeClr val="bg1"/>
                </a:solidFill>
                <a:latin typeface="Calibri" panose="020F0502020204030204" pitchFamily="34" charset="0"/>
                <a:cs typeface="Calibri" panose="020F0502020204030204" pitchFamily="34" charset="0"/>
              </a:rPr>
              <a:t>Status KPP</a:t>
            </a:r>
          </a:p>
          <a:p>
            <a:pPr algn="ctr" eaLnBrk="1" hangingPunct="1">
              <a:lnSpc>
                <a:spcPct val="150000"/>
              </a:lnSpc>
              <a:buFont typeface="Wingdings" panose="05000000000000000000" pitchFamily="2" charset="2"/>
              <a:buNone/>
            </a:pPr>
            <a:endParaRPr lang="pl-PL" altLang="pl-PL" sz="1600" b="1" dirty="0" smtClean="0">
              <a:solidFill>
                <a:schemeClr val="bg1"/>
              </a:solidFill>
              <a:latin typeface="Calibri" panose="020F0502020204030204" pitchFamily="34" charset="0"/>
              <a:cs typeface="Calibri" panose="020F0502020204030204" pitchFamily="34" charset="0"/>
            </a:endParaRPr>
          </a:p>
          <a:p>
            <a:r>
              <a:rPr lang="pl-PL" sz="1600" b="1" dirty="0" smtClean="0">
                <a:solidFill>
                  <a:schemeClr val="accent4">
                    <a:lumMod val="50000"/>
                  </a:schemeClr>
                </a:solidFill>
                <a:latin typeface="Calibri" panose="020F0502020204030204" pitchFamily="34" charset="0"/>
                <a:cs typeface="Calibri" panose="020F0502020204030204" pitchFamily="34" charset="0"/>
              </a:rPr>
              <a:t>Art. 6 ust. 1</a:t>
            </a:r>
            <a:r>
              <a:rPr lang="pl-PL" sz="1600" b="1" dirty="0">
                <a:solidFill>
                  <a:schemeClr val="accent4">
                    <a:lumMod val="50000"/>
                  </a:schemeClr>
                </a:solidFill>
                <a:latin typeface="Calibri" panose="020F0502020204030204" pitchFamily="34" charset="0"/>
                <a:cs typeface="Calibri" panose="020F0502020204030204" pitchFamily="34" charset="0"/>
              </a:rPr>
              <a:t> </a:t>
            </a:r>
            <a:r>
              <a:rPr lang="pl-PL" sz="1600" b="1" dirty="0" smtClean="0">
                <a:solidFill>
                  <a:schemeClr val="accent4">
                    <a:lumMod val="50000"/>
                  </a:schemeClr>
                </a:solidFill>
                <a:latin typeface="Calibri" panose="020F0502020204030204" pitchFamily="34" charset="0"/>
                <a:cs typeface="Calibri" panose="020F0502020204030204" pitchFamily="34" charset="0"/>
              </a:rPr>
              <a:t>TFUE</a:t>
            </a:r>
          </a:p>
          <a:p>
            <a:r>
              <a:rPr lang="pl-PL" sz="1600" dirty="0" smtClean="0">
                <a:solidFill>
                  <a:schemeClr val="bg1"/>
                </a:solidFill>
                <a:latin typeface="Calibri" panose="020F0502020204030204" pitchFamily="34" charset="0"/>
                <a:cs typeface="Calibri" panose="020F0502020204030204" pitchFamily="34" charset="0"/>
              </a:rPr>
              <a:t>Unia </a:t>
            </a:r>
            <a:r>
              <a:rPr lang="pl-PL" sz="1600" dirty="0">
                <a:solidFill>
                  <a:schemeClr val="bg1"/>
                </a:solidFill>
                <a:latin typeface="Calibri" panose="020F0502020204030204" pitchFamily="34" charset="0"/>
                <a:cs typeface="Calibri" panose="020F0502020204030204" pitchFamily="34" charset="0"/>
              </a:rPr>
              <a:t>uznaje prawa, wolności i zasady określone w Karcie praw podstawowych Unii Europejskiej z 7 grudnia 2000 roku, w brzmieniu dostosowanym 12 grudnia 2007 roku w Strasburgu, która </a:t>
            </a:r>
            <a:r>
              <a:rPr lang="pl-PL" sz="1600" b="1" dirty="0">
                <a:solidFill>
                  <a:schemeClr val="bg1"/>
                </a:solidFill>
                <a:latin typeface="Calibri" panose="020F0502020204030204" pitchFamily="34" charset="0"/>
                <a:cs typeface="Calibri" panose="020F0502020204030204" pitchFamily="34" charset="0"/>
              </a:rPr>
              <a:t>ma taką samą moc prawną jak Traktaty</a:t>
            </a:r>
            <a:r>
              <a:rPr lang="pl-PL" sz="1600" dirty="0">
                <a:solidFill>
                  <a:schemeClr val="bg1"/>
                </a:solidFill>
                <a:latin typeface="Calibri" panose="020F0502020204030204" pitchFamily="34" charset="0"/>
                <a:cs typeface="Calibri" panose="020F0502020204030204" pitchFamily="34" charset="0"/>
              </a:rPr>
              <a:t>.</a:t>
            </a:r>
          </a:p>
          <a:p>
            <a:r>
              <a:rPr lang="pl-PL" sz="1600" dirty="0">
                <a:solidFill>
                  <a:schemeClr val="bg1"/>
                </a:solidFill>
                <a:latin typeface="Calibri" panose="020F0502020204030204" pitchFamily="34" charset="0"/>
                <a:cs typeface="Calibri" panose="020F0502020204030204" pitchFamily="34" charset="0"/>
              </a:rPr>
              <a:t>Postanowienia Karty w żaden sposób nie rozszerzają kompetencji Unii określonych w Traktatach.</a:t>
            </a:r>
          </a:p>
          <a:p>
            <a:r>
              <a:rPr lang="pl-PL" sz="1600" dirty="0">
                <a:solidFill>
                  <a:schemeClr val="bg1"/>
                </a:solidFill>
                <a:latin typeface="Calibri" panose="020F0502020204030204" pitchFamily="34" charset="0"/>
                <a:cs typeface="Calibri" panose="020F0502020204030204" pitchFamily="34" charset="0"/>
              </a:rPr>
              <a:t>Prawa, wolności i zasady zawarte w Karcie są interpretowane zgodnie z postanowieniami ogólnymi określonymi w tytule VII Karty regulującymi jej interpretację i stosowanie oraz z należytym uwzględnieniem wyjaśnień, o których mowa w Karcie, które określają źródła tych postanowień.</a:t>
            </a:r>
          </a:p>
          <a:p>
            <a:pPr algn="ctr" eaLnBrk="1" hangingPunct="1">
              <a:lnSpc>
                <a:spcPct val="150000"/>
              </a:lnSpc>
              <a:buFont typeface="Wingdings" panose="05000000000000000000" pitchFamily="2" charset="2"/>
              <a:buNone/>
            </a:pPr>
            <a:endParaRPr lang="pl-PL" altLang="pl-PL" sz="1600" b="1" dirty="0">
              <a:solidFill>
                <a:schemeClr val="bg1"/>
              </a:solidFill>
              <a:latin typeface="Calibri" panose="020F0502020204030204" pitchFamily="34" charset="0"/>
              <a:cs typeface="Calibri" panose="020F0502020204030204" pitchFamily="34" charset="0"/>
            </a:endParaRPr>
          </a:p>
          <a:p>
            <a:pPr eaLnBrk="1" hangingPunct="1">
              <a:lnSpc>
                <a:spcPct val="150000"/>
              </a:lnSpc>
              <a:buFont typeface="Wingdings" panose="05000000000000000000" pitchFamily="2" charset="2"/>
              <a:buNone/>
            </a:pPr>
            <a:endParaRPr lang="pl-PL" altLang="pl-PL" sz="1600" b="1" dirty="0">
              <a:solidFill>
                <a:schemeClr val="bg1"/>
              </a:solidFill>
              <a:latin typeface="Calibri" panose="020F0502020204030204" pitchFamily="34" charset="0"/>
              <a:cs typeface="Calibri" panose="020F0502020204030204" pitchFamily="34" charset="0"/>
            </a:endParaRP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2690754062"/>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611560" y="301625"/>
            <a:ext cx="8280919" cy="6439743"/>
          </a:xfrm>
          <a:solidFill>
            <a:srgbClr val="CCFFFF">
              <a:alpha val="39999"/>
            </a:srgbClr>
          </a:solidFill>
        </p:spPr>
        <p:txBody>
          <a:bodyPr/>
          <a:lstStyle/>
          <a:p>
            <a:pPr algn="ctr" eaLnBrk="1" hangingPunct="1">
              <a:lnSpc>
                <a:spcPct val="150000"/>
              </a:lnSpc>
              <a:buFont typeface="Wingdings" panose="05000000000000000000" pitchFamily="2" charset="2"/>
              <a:buNone/>
            </a:pPr>
            <a:r>
              <a:rPr lang="pl-PL" altLang="pl-PL" sz="1400" b="1" dirty="0" smtClean="0">
                <a:solidFill>
                  <a:schemeClr val="bg1"/>
                </a:solidFill>
                <a:latin typeface="Calibri" panose="020F0502020204030204" pitchFamily="34" charset="0"/>
                <a:cs typeface="Calibri" panose="020F0502020204030204" pitchFamily="34" charset="0"/>
              </a:rPr>
              <a:t>Zakres zastosowania KPP</a:t>
            </a:r>
          </a:p>
          <a:p>
            <a:r>
              <a:rPr lang="pl-PL" sz="1400" i="1" dirty="0" smtClean="0">
                <a:solidFill>
                  <a:schemeClr val="bg1"/>
                </a:solidFill>
                <a:latin typeface="Calibri" panose="020F0502020204030204" pitchFamily="34" charset="0"/>
                <a:cs typeface="Calibri" panose="020F0502020204030204" pitchFamily="34" charset="0"/>
              </a:rPr>
              <a:t>Artykuł </a:t>
            </a:r>
            <a:r>
              <a:rPr lang="pl-PL" sz="1400" i="1" dirty="0">
                <a:solidFill>
                  <a:schemeClr val="bg1"/>
                </a:solidFill>
                <a:latin typeface="Calibri" panose="020F0502020204030204" pitchFamily="34" charset="0"/>
                <a:cs typeface="Calibri" panose="020F0502020204030204" pitchFamily="34" charset="0"/>
              </a:rPr>
              <a:t>51</a:t>
            </a:r>
          </a:p>
          <a:p>
            <a:r>
              <a:rPr lang="pl-PL" sz="1400" b="1" dirty="0">
                <a:solidFill>
                  <a:schemeClr val="bg1"/>
                </a:solidFill>
                <a:latin typeface="Calibri" panose="020F0502020204030204" pitchFamily="34" charset="0"/>
                <a:cs typeface="Calibri" panose="020F0502020204030204" pitchFamily="34" charset="0"/>
              </a:rPr>
              <a:t>Zakres zastosowania</a:t>
            </a:r>
          </a:p>
          <a:p>
            <a:r>
              <a:rPr lang="pl-PL" sz="1400" dirty="0">
                <a:solidFill>
                  <a:schemeClr val="bg1"/>
                </a:solidFill>
                <a:latin typeface="Calibri" panose="020F0502020204030204" pitchFamily="34" charset="0"/>
                <a:cs typeface="Calibri" panose="020F0502020204030204" pitchFamily="34" charset="0"/>
              </a:rPr>
              <a:t>1.   Postanowienia niniejszej Karty mają zastosowanie do instytucji, organów i jednostek organizacyjnych Unii przy poszanowaniu zasady pomocniczości oraz </a:t>
            </a:r>
            <a:r>
              <a:rPr lang="pl-PL" sz="1400" b="1" dirty="0">
                <a:solidFill>
                  <a:schemeClr val="bg1"/>
                </a:solidFill>
                <a:latin typeface="Calibri" panose="020F0502020204030204" pitchFamily="34" charset="0"/>
                <a:cs typeface="Calibri" panose="020F0502020204030204" pitchFamily="34" charset="0"/>
              </a:rPr>
              <a:t>do Państw Członkowskich wyłącznie w zakresie, w jakim stosują one prawo Unii</a:t>
            </a:r>
            <a:r>
              <a:rPr lang="pl-PL" sz="1400" dirty="0">
                <a:solidFill>
                  <a:schemeClr val="bg1"/>
                </a:solidFill>
                <a:latin typeface="Calibri" panose="020F0502020204030204" pitchFamily="34" charset="0"/>
                <a:cs typeface="Calibri" panose="020F0502020204030204" pitchFamily="34" charset="0"/>
              </a:rPr>
              <a:t>. Szanują one zatem prawa, przestrzegają zasad i popierają ich stosowanie zgodnie ze swymi odpowiednimi uprawnieniami i w poszanowaniu granic kompetencji Unii powierzonych jej w Traktatach.</a:t>
            </a:r>
          </a:p>
          <a:p>
            <a:r>
              <a:rPr lang="pl-PL" sz="1400" dirty="0">
                <a:solidFill>
                  <a:schemeClr val="bg1"/>
                </a:solidFill>
                <a:latin typeface="Calibri" panose="020F0502020204030204" pitchFamily="34" charset="0"/>
                <a:cs typeface="Calibri" panose="020F0502020204030204" pitchFamily="34" charset="0"/>
              </a:rPr>
              <a:t>2.   Niniejsza Karta nie rozszerza zakresu zastosowania prawa Unii poza kompetencje Unii, nie ustanawia nowych kompetencji ani zadań Unii, ani też nie zmienia kompetencji i zadań określonych w Traktatach</a:t>
            </a:r>
            <a:r>
              <a:rPr lang="pl-PL" sz="1400" dirty="0" smtClean="0">
                <a:solidFill>
                  <a:schemeClr val="bg1"/>
                </a:solidFill>
                <a:latin typeface="Calibri" panose="020F0502020204030204" pitchFamily="34" charset="0"/>
                <a:cs typeface="Calibri" panose="020F0502020204030204" pitchFamily="34" charset="0"/>
              </a:rPr>
              <a:t>.</a:t>
            </a:r>
          </a:p>
          <a:p>
            <a:endParaRPr lang="pl-PL" sz="1400" dirty="0" smtClean="0">
              <a:solidFill>
                <a:schemeClr val="bg1"/>
              </a:solidFill>
              <a:latin typeface="Calibri" panose="020F0502020204030204" pitchFamily="34" charset="0"/>
              <a:cs typeface="Calibri" panose="020F0502020204030204" pitchFamily="34" charset="0"/>
            </a:endParaRPr>
          </a:p>
          <a:p>
            <a:r>
              <a:rPr lang="pl-PL" sz="1400" b="1" dirty="0">
                <a:solidFill>
                  <a:schemeClr val="bg1"/>
                </a:solidFill>
                <a:latin typeface="Calibri" panose="020F0502020204030204" pitchFamily="34" charset="0"/>
                <a:cs typeface="Calibri" panose="020F0502020204030204" pitchFamily="34" charset="0"/>
              </a:rPr>
              <a:t>wyroku TS z 26.02.2013 r., C‑617/10, Hans </a:t>
            </a:r>
            <a:r>
              <a:rPr lang="pl-PL" sz="1400" b="1" dirty="0" err="1">
                <a:solidFill>
                  <a:schemeClr val="bg1"/>
                </a:solidFill>
                <a:latin typeface="Calibri" panose="020F0502020204030204" pitchFamily="34" charset="0"/>
                <a:cs typeface="Calibri" panose="020F0502020204030204" pitchFamily="34" charset="0"/>
              </a:rPr>
              <a:t>Åkerberg</a:t>
            </a:r>
            <a:r>
              <a:rPr lang="pl-PL" sz="1400" b="1" dirty="0">
                <a:solidFill>
                  <a:schemeClr val="bg1"/>
                </a:solidFill>
                <a:latin typeface="Calibri" panose="020F0502020204030204" pitchFamily="34" charset="0"/>
                <a:cs typeface="Calibri" panose="020F0502020204030204" pitchFamily="34" charset="0"/>
              </a:rPr>
              <a:t> </a:t>
            </a:r>
            <a:r>
              <a:rPr lang="pl-PL" sz="1400" b="1" dirty="0" err="1" smtClean="0">
                <a:solidFill>
                  <a:schemeClr val="bg1"/>
                </a:solidFill>
                <a:latin typeface="Calibri" panose="020F0502020204030204" pitchFamily="34" charset="0"/>
                <a:cs typeface="Calibri" panose="020F0502020204030204" pitchFamily="34" charset="0"/>
              </a:rPr>
              <a:t>Fransson</a:t>
            </a:r>
            <a:endParaRPr lang="pl-PL" sz="1400" b="1" dirty="0">
              <a:solidFill>
                <a:schemeClr val="bg1"/>
              </a:solidFill>
              <a:latin typeface="Calibri" panose="020F0502020204030204" pitchFamily="34" charset="0"/>
              <a:cs typeface="Calibri" panose="020F0502020204030204" pitchFamily="34" charset="0"/>
            </a:endParaRPr>
          </a:p>
          <a:p>
            <a:r>
              <a:rPr lang="pl-PL" sz="1400" dirty="0">
                <a:solidFill>
                  <a:schemeClr val="bg1"/>
                </a:solidFill>
                <a:latin typeface="Calibri" panose="020F0502020204030204" pitchFamily="34" charset="0"/>
                <a:cs typeface="Calibri" panose="020F0502020204030204" pitchFamily="34" charset="0"/>
              </a:rPr>
              <a:t>N</a:t>
            </a:r>
            <a:r>
              <a:rPr lang="pl-PL" sz="1400" dirty="0" smtClean="0">
                <a:solidFill>
                  <a:schemeClr val="bg1"/>
                </a:solidFill>
                <a:latin typeface="Calibri" panose="020F0502020204030204" pitchFamily="34" charset="0"/>
                <a:cs typeface="Calibri" panose="020F0502020204030204" pitchFamily="34" charset="0"/>
              </a:rPr>
              <a:t>ie </a:t>
            </a:r>
            <a:r>
              <a:rPr lang="pl-PL" sz="1400" dirty="0">
                <a:solidFill>
                  <a:schemeClr val="bg1"/>
                </a:solidFill>
                <a:latin typeface="Calibri" panose="020F0502020204030204" pitchFamily="34" charset="0"/>
                <a:cs typeface="Calibri" panose="020F0502020204030204" pitchFamily="34" charset="0"/>
              </a:rPr>
              <a:t>mogą (...) występować sytuacje podlegające prawu Unii, w których wspomniane prawa podstawowe nie miałyby zastosowania. Stosowanie prawa Unii oznacza więc jednoczesne zastosowanie praw podstawowych chronionych na mocy </a:t>
            </a:r>
            <a:r>
              <a:rPr lang="pl-PL" sz="1400" dirty="0" smtClean="0">
                <a:solidFill>
                  <a:schemeClr val="bg1"/>
                </a:solidFill>
                <a:latin typeface="Calibri" panose="020F0502020204030204" pitchFamily="34" charset="0"/>
                <a:cs typeface="Calibri" panose="020F0502020204030204" pitchFamily="34" charset="0"/>
              </a:rPr>
              <a:t>karty.</a:t>
            </a:r>
          </a:p>
          <a:p>
            <a:endParaRPr lang="pl-PL" sz="1400" dirty="0">
              <a:solidFill>
                <a:schemeClr val="bg1"/>
              </a:solidFill>
              <a:latin typeface="Calibri" panose="020F0502020204030204" pitchFamily="34" charset="0"/>
              <a:cs typeface="Calibri" panose="020F0502020204030204" pitchFamily="34" charset="0"/>
            </a:endParaRPr>
          </a:p>
          <a:p>
            <a:r>
              <a:rPr lang="pl-PL" sz="1400" dirty="0">
                <a:solidFill>
                  <a:schemeClr val="bg1"/>
                </a:solidFill>
                <a:latin typeface="Calibri" panose="020F0502020204030204" pitchFamily="34" charset="0"/>
                <a:cs typeface="Calibri" panose="020F0502020204030204" pitchFamily="34" charset="0"/>
              </a:rPr>
              <a:t>Wyrażenie „w zakresie, w jakim stosują one prawo Unii” jest interpretowane przez TS szeroko. Obejmuje ono nie tylko sytuacje, w których organ krajowy jest zobowiązany stosować przepisy UE, ale także przypadki korzystania przez organ z określonej w nich nieobowiązkowej procedury. </a:t>
            </a:r>
            <a:r>
              <a:rPr lang="pl-PL" sz="1400" b="1" dirty="0">
                <a:solidFill>
                  <a:schemeClr val="bg1"/>
                </a:solidFill>
                <a:latin typeface="Calibri" panose="020F0502020204030204" pitchFamily="34" charset="0"/>
                <a:cs typeface="Calibri" panose="020F0502020204030204" pitchFamily="34" charset="0"/>
              </a:rPr>
              <a:t>W każdym przypadku, gdy państwo działa na podstawie regulacji unijnej, niezależnie, czy jest do tego zobowiązane czy tylko uprawnione, powinno szanować prawa podstawowe UE</a:t>
            </a:r>
            <a:r>
              <a:rPr lang="pl-PL" sz="1400" dirty="0">
                <a:solidFill>
                  <a:schemeClr val="bg1"/>
                </a:solidFill>
                <a:latin typeface="Calibri" panose="020F0502020204030204" pitchFamily="34" charset="0"/>
                <a:cs typeface="Calibri" panose="020F0502020204030204" pitchFamily="34" charset="0"/>
              </a:rPr>
              <a:t> </a:t>
            </a:r>
            <a:r>
              <a:rPr lang="pl-PL" sz="1400" dirty="0" smtClean="0">
                <a:solidFill>
                  <a:schemeClr val="bg1"/>
                </a:solidFill>
                <a:latin typeface="Calibri" panose="020F0502020204030204" pitchFamily="34" charset="0"/>
                <a:cs typeface="Calibri" panose="020F0502020204030204" pitchFamily="34" charset="0"/>
              </a:rPr>
              <a:t>(np</a:t>
            </a:r>
            <a:r>
              <a:rPr lang="pl-PL" sz="1400" dirty="0">
                <a:solidFill>
                  <a:schemeClr val="bg1"/>
                </a:solidFill>
                <a:latin typeface="Calibri" panose="020F0502020204030204" pitchFamily="34" charset="0"/>
                <a:cs typeface="Calibri" panose="020F0502020204030204" pitchFamily="34" charset="0"/>
              </a:rPr>
              <a:t>. procedury współpracy z organami innych państw na podstawie art. 47 ust. 2 UKC bądź na podstawie rozporządzenia Rady (WE) nr 515/97 z 13.03.1997 r. w sprawie wzajemnej pomocy między organami administracyjnymi Państw Członkowskich i współpracy między Państwami Członkowskimi a Komisją w celu zapewnienia prawidłowego stosowania przepisów prawa celnego i </a:t>
            </a:r>
            <a:r>
              <a:rPr lang="pl-PL" sz="1400" dirty="0" smtClean="0">
                <a:solidFill>
                  <a:schemeClr val="bg1"/>
                </a:solidFill>
                <a:latin typeface="Calibri" panose="020F0502020204030204" pitchFamily="34" charset="0"/>
                <a:cs typeface="Calibri" panose="020F0502020204030204" pitchFamily="34" charset="0"/>
              </a:rPr>
              <a:t>rolnego).</a:t>
            </a:r>
            <a:endParaRPr lang="pl-PL" sz="1400" dirty="0">
              <a:solidFill>
                <a:schemeClr val="bg1"/>
              </a:solidFill>
              <a:latin typeface="Calibri" panose="020F0502020204030204" pitchFamily="34" charset="0"/>
              <a:cs typeface="Calibri" panose="020F0502020204030204" pitchFamily="34" charset="0"/>
            </a:endParaRP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3270558294"/>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539552" y="188640"/>
            <a:ext cx="8496944" cy="6669360"/>
          </a:xfrm>
          <a:solidFill>
            <a:srgbClr val="CCFFFF">
              <a:alpha val="39999"/>
            </a:srgbClr>
          </a:solidFill>
        </p:spPr>
        <p:txBody>
          <a:bodyPr/>
          <a:lstStyle/>
          <a:p>
            <a:pPr algn="ctr" eaLnBrk="1" hangingPunct="1">
              <a:lnSpc>
                <a:spcPct val="100000"/>
              </a:lnSpc>
              <a:spcBef>
                <a:spcPts val="0"/>
              </a:spcBef>
              <a:buFont typeface="Wingdings" panose="05000000000000000000" pitchFamily="2" charset="2"/>
              <a:buNone/>
            </a:pPr>
            <a:r>
              <a:rPr lang="pl-PL" altLang="pl-PL" sz="1400" b="1" dirty="0" smtClean="0">
                <a:solidFill>
                  <a:schemeClr val="bg1"/>
                </a:solidFill>
                <a:latin typeface="Calibri" panose="020F0502020204030204" pitchFamily="34" charset="0"/>
                <a:cs typeface="Calibri" panose="020F0502020204030204" pitchFamily="34" charset="0"/>
              </a:rPr>
              <a:t>Protokół  </a:t>
            </a:r>
            <a:r>
              <a:rPr lang="pl-PL" sz="1400" b="1" dirty="0" smtClean="0">
                <a:solidFill>
                  <a:schemeClr val="bg1"/>
                </a:solidFill>
                <a:latin typeface="Calibri" panose="020F0502020204030204" pitchFamily="34" charset="0"/>
                <a:cs typeface="Calibri" panose="020F0502020204030204" pitchFamily="34" charset="0"/>
              </a:rPr>
              <a:t>(</a:t>
            </a:r>
            <a:r>
              <a:rPr lang="pl-PL" sz="1400" b="1" dirty="0">
                <a:solidFill>
                  <a:schemeClr val="bg1"/>
                </a:solidFill>
                <a:latin typeface="Calibri" panose="020F0502020204030204" pitchFamily="34" charset="0"/>
                <a:cs typeface="Calibri" panose="020F0502020204030204" pitchFamily="34" charset="0"/>
              </a:rPr>
              <a:t>nr </a:t>
            </a:r>
            <a:r>
              <a:rPr lang="pl-PL" sz="1400" b="1" dirty="0" smtClean="0">
                <a:solidFill>
                  <a:schemeClr val="bg1"/>
                </a:solidFill>
                <a:latin typeface="Calibri" panose="020F0502020204030204" pitchFamily="34" charset="0"/>
                <a:cs typeface="Calibri" panose="020F0502020204030204" pitchFamily="34" charset="0"/>
              </a:rPr>
              <a:t>30)</a:t>
            </a:r>
          </a:p>
          <a:p>
            <a:pPr algn="ctr" eaLnBrk="1" hangingPunct="1">
              <a:lnSpc>
                <a:spcPct val="100000"/>
              </a:lnSpc>
              <a:spcBef>
                <a:spcPts val="0"/>
              </a:spcBef>
              <a:buFont typeface="Wingdings" panose="05000000000000000000" pitchFamily="2" charset="2"/>
              <a:buNone/>
            </a:pPr>
            <a:r>
              <a:rPr lang="pl-PL" sz="1400" b="1" dirty="0" smtClean="0">
                <a:solidFill>
                  <a:schemeClr val="bg1"/>
                </a:solidFill>
                <a:latin typeface="Calibri" panose="020F0502020204030204" pitchFamily="34" charset="0"/>
                <a:cs typeface="Calibri" panose="020F0502020204030204" pitchFamily="34" charset="0"/>
              </a:rPr>
              <a:t>		w</a:t>
            </a:r>
            <a:r>
              <a:rPr lang="pl-PL" sz="1400" b="1" dirty="0">
                <a:solidFill>
                  <a:schemeClr val="bg1"/>
                </a:solidFill>
                <a:latin typeface="Calibri" panose="020F0502020204030204" pitchFamily="34" charset="0"/>
                <a:cs typeface="Calibri" panose="020F0502020204030204" pitchFamily="34" charset="0"/>
              </a:rPr>
              <a:t> sprawie stosowania Karty praw podstawowych Unii </a:t>
            </a:r>
            <a:r>
              <a:rPr lang="pl-PL" sz="1400" b="1" dirty="0" smtClean="0">
                <a:solidFill>
                  <a:schemeClr val="bg1"/>
                </a:solidFill>
                <a:latin typeface="Calibri" panose="020F0502020204030204" pitchFamily="34" charset="0"/>
                <a:cs typeface="Calibri" panose="020F0502020204030204" pitchFamily="34" charset="0"/>
              </a:rPr>
              <a:t>Europejskiej</a:t>
            </a:r>
            <a:br>
              <a:rPr lang="pl-PL" sz="1400" b="1" dirty="0" smtClean="0">
                <a:solidFill>
                  <a:schemeClr val="bg1"/>
                </a:solidFill>
                <a:latin typeface="Calibri" panose="020F0502020204030204" pitchFamily="34" charset="0"/>
                <a:cs typeface="Calibri" panose="020F0502020204030204" pitchFamily="34" charset="0"/>
              </a:rPr>
            </a:br>
            <a:r>
              <a:rPr lang="pl-PL" sz="1400" b="1" dirty="0" smtClean="0">
                <a:solidFill>
                  <a:schemeClr val="bg1"/>
                </a:solidFill>
                <a:latin typeface="Calibri" panose="020F0502020204030204" pitchFamily="34" charset="0"/>
                <a:cs typeface="Calibri" panose="020F0502020204030204" pitchFamily="34" charset="0"/>
              </a:rPr>
              <a:t>do </a:t>
            </a:r>
            <a:r>
              <a:rPr lang="pl-PL" sz="1400" b="1" dirty="0">
                <a:solidFill>
                  <a:schemeClr val="bg1"/>
                </a:solidFill>
                <a:latin typeface="Calibri" panose="020F0502020204030204" pitchFamily="34" charset="0"/>
                <a:cs typeface="Calibri" panose="020F0502020204030204" pitchFamily="34" charset="0"/>
              </a:rPr>
              <a:t>Polski i Zjednoczonego </a:t>
            </a:r>
            <a:r>
              <a:rPr lang="pl-PL" sz="1400" b="1" dirty="0" smtClean="0">
                <a:solidFill>
                  <a:schemeClr val="bg1"/>
                </a:solidFill>
                <a:latin typeface="Calibri" panose="020F0502020204030204" pitchFamily="34" charset="0"/>
                <a:cs typeface="Calibri" panose="020F0502020204030204" pitchFamily="34" charset="0"/>
              </a:rPr>
              <a:t>Królestwa</a:t>
            </a:r>
          </a:p>
          <a:p>
            <a:pPr algn="just" eaLnBrk="1" hangingPunct="1">
              <a:lnSpc>
                <a:spcPct val="100000"/>
              </a:lnSpc>
              <a:spcBef>
                <a:spcPts val="0"/>
              </a:spcBef>
              <a:buFont typeface="Wingdings" panose="05000000000000000000" pitchFamily="2" charset="2"/>
              <a:buNone/>
            </a:pPr>
            <a:endParaRPr lang="pl-PL" sz="1400"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buFont typeface="Wingdings" panose="05000000000000000000" pitchFamily="2" charset="2"/>
              <a:buNone/>
            </a:pPr>
            <a:r>
              <a:rPr lang="pl-PL" sz="1400" b="1" dirty="0" smtClean="0">
                <a:solidFill>
                  <a:schemeClr val="bg1"/>
                </a:solidFill>
                <a:latin typeface="Calibri" panose="020F0502020204030204" pitchFamily="34" charset="0"/>
                <a:cs typeface="Calibri" panose="020F0502020204030204" pitchFamily="34" charset="0"/>
              </a:rPr>
              <a:t>   art</a:t>
            </a:r>
            <a:r>
              <a:rPr lang="pl-PL" sz="1400" b="1" dirty="0">
                <a:solidFill>
                  <a:schemeClr val="bg1"/>
                </a:solidFill>
                <a:latin typeface="Calibri" panose="020F0502020204030204" pitchFamily="34" charset="0"/>
                <a:cs typeface="Calibri" panose="020F0502020204030204" pitchFamily="34" charset="0"/>
              </a:rPr>
              <a:t>. 1 ust. </a:t>
            </a:r>
            <a:r>
              <a:rPr lang="pl-PL" sz="1400" b="1" dirty="0" smtClean="0">
                <a:solidFill>
                  <a:schemeClr val="bg1"/>
                </a:solidFill>
                <a:latin typeface="Calibri" panose="020F0502020204030204" pitchFamily="34" charset="0"/>
                <a:cs typeface="Calibri" panose="020F0502020204030204" pitchFamily="34" charset="0"/>
              </a:rPr>
              <a:t>1</a:t>
            </a:r>
          </a:p>
          <a:p>
            <a:pPr algn="just" eaLnBrk="1" hangingPunct="1">
              <a:lnSpc>
                <a:spcPct val="100000"/>
              </a:lnSpc>
              <a:spcBef>
                <a:spcPts val="0"/>
              </a:spcBef>
              <a:buFont typeface="Wingdings" panose="05000000000000000000" pitchFamily="2" charset="2"/>
              <a:buNone/>
            </a:pPr>
            <a:r>
              <a:rPr lang="pl-PL" sz="1400" dirty="0" smtClean="0">
                <a:solidFill>
                  <a:schemeClr val="bg1"/>
                </a:solidFill>
                <a:latin typeface="Calibri" panose="020F0502020204030204" pitchFamily="34" charset="0"/>
                <a:cs typeface="Calibri" panose="020F0502020204030204" pitchFamily="34" charset="0"/>
              </a:rPr>
              <a:t>Karta </a:t>
            </a:r>
            <a:r>
              <a:rPr lang="pl-PL" sz="1400" dirty="0">
                <a:solidFill>
                  <a:schemeClr val="bg1"/>
                </a:solidFill>
                <a:latin typeface="Calibri" panose="020F0502020204030204" pitchFamily="34" charset="0"/>
                <a:cs typeface="Calibri" panose="020F0502020204030204" pitchFamily="34" charset="0"/>
              </a:rPr>
              <a:t>nie rozszerza kompetencji Trybunału Sprawiedliwości Unii Europejskiej ani żadnego sądu lub trybunału Polski lub Zjednoczonego Królestwa do uznania, że przepisy ustawowe, wykonawcze lub administracyjne, praktyki lub działania administracyjne Polski lub Zjednoczonego Królestwa są niezgodne z podstawowymi prawami, wolnościami i zasadami, które są w niej </a:t>
            </a:r>
            <a:r>
              <a:rPr lang="pl-PL" sz="1400" dirty="0" smtClean="0">
                <a:solidFill>
                  <a:schemeClr val="bg1"/>
                </a:solidFill>
                <a:latin typeface="Calibri" panose="020F0502020204030204" pitchFamily="34" charset="0"/>
                <a:cs typeface="Calibri" panose="020F0502020204030204" pitchFamily="34" charset="0"/>
              </a:rPr>
              <a:t>potwierdzone</a:t>
            </a:r>
            <a:r>
              <a:rPr lang="pl-PL" sz="1400" dirty="0">
                <a:solidFill>
                  <a:schemeClr val="bg1"/>
                </a:solidFill>
                <a:latin typeface="Calibri" panose="020F0502020204030204" pitchFamily="34" charset="0"/>
                <a:cs typeface="Calibri" panose="020F0502020204030204" pitchFamily="34" charset="0"/>
              </a:rPr>
              <a:t>.</a:t>
            </a:r>
            <a:endParaRPr lang="pl-PL" altLang="pl-PL" sz="1400" b="1"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buFont typeface="Wingdings" panose="05000000000000000000" pitchFamily="2" charset="2"/>
              <a:buNone/>
            </a:pPr>
            <a:endParaRPr lang="pl-PL" altLang="pl-PL" sz="1400" b="1"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buFont typeface="Wingdings" panose="05000000000000000000" pitchFamily="2" charset="2"/>
              <a:buNone/>
            </a:pPr>
            <a:endParaRPr lang="pl-PL" altLang="pl-PL" sz="1400" b="1" dirty="0" smtClean="0">
              <a:solidFill>
                <a:schemeClr val="bg1"/>
              </a:solidFill>
              <a:latin typeface="Calibri" panose="020F0502020204030204" pitchFamily="34" charset="0"/>
              <a:cs typeface="Calibri" panose="020F0502020204030204" pitchFamily="34" charset="0"/>
            </a:endParaRPr>
          </a:p>
          <a:p>
            <a:pPr algn="just">
              <a:lnSpc>
                <a:spcPct val="100000"/>
              </a:lnSpc>
              <a:spcBef>
                <a:spcPts val="0"/>
              </a:spcBef>
            </a:pPr>
            <a:r>
              <a:rPr lang="pl-PL" sz="1400" b="1" dirty="0" smtClean="0">
                <a:solidFill>
                  <a:schemeClr val="bg1"/>
                </a:solidFill>
                <a:latin typeface="Calibri" panose="020F0502020204030204" pitchFamily="34" charset="0"/>
                <a:cs typeface="Calibri" panose="020F0502020204030204" pitchFamily="34" charset="0"/>
              </a:rPr>
              <a:t>opinia RG </a:t>
            </a:r>
            <a:r>
              <a:rPr lang="pl-PL" sz="1400" b="1" dirty="0" err="1" smtClean="0">
                <a:solidFill>
                  <a:schemeClr val="bg1"/>
                </a:solidFill>
                <a:latin typeface="Calibri" panose="020F0502020204030204" pitchFamily="34" charset="0"/>
                <a:cs typeface="Calibri" panose="020F0502020204030204" pitchFamily="34" charset="0"/>
              </a:rPr>
              <a:t>Sharpstone</a:t>
            </a:r>
            <a:r>
              <a:rPr lang="pl-PL" sz="1400" b="1" dirty="0" smtClean="0">
                <a:solidFill>
                  <a:schemeClr val="bg1"/>
                </a:solidFill>
                <a:latin typeface="Calibri" panose="020F0502020204030204" pitchFamily="34" charset="0"/>
                <a:cs typeface="Calibri" panose="020F0502020204030204" pitchFamily="34" charset="0"/>
              </a:rPr>
              <a:t> z 22.01.2020 r. C-634/18 Prokuratura Rejonowa w Słupsku p. JI</a:t>
            </a:r>
          </a:p>
          <a:p>
            <a:pPr algn="just">
              <a:lnSpc>
                <a:spcPct val="100000"/>
              </a:lnSpc>
              <a:spcBef>
                <a:spcPts val="0"/>
              </a:spcBef>
            </a:pPr>
            <a:r>
              <a:rPr lang="pl-PL" sz="1400" dirty="0" smtClean="0">
                <a:solidFill>
                  <a:schemeClr val="bg1"/>
                </a:solidFill>
                <a:latin typeface="Calibri" panose="020F0502020204030204" pitchFamily="34" charset="0"/>
                <a:cs typeface="Calibri" panose="020F0502020204030204" pitchFamily="34" charset="0"/>
              </a:rPr>
              <a:t>„zgodnie </a:t>
            </a:r>
            <a:r>
              <a:rPr lang="pl-PL" sz="1400" dirty="0">
                <a:solidFill>
                  <a:schemeClr val="bg1"/>
                </a:solidFill>
                <a:latin typeface="Calibri" panose="020F0502020204030204" pitchFamily="34" charset="0"/>
                <a:cs typeface="Calibri" panose="020F0502020204030204" pitchFamily="34" charset="0"/>
              </a:rPr>
              <a:t>z utrwalonym orzecznictwem protokół nr 30 do traktatów </a:t>
            </a:r>
            <a:r>
              <a:rPr lang="pl-PL" sz="1400" dirty="0" smtClean="0">
                <a:solidFill>
                  <a:schemeClr val="bg1"/>
                </a:solidFill>
                <a:latin typeface="Calibri" panose="020F0502020204030204" pitchFamily="34" charset="0"/>
                <a:cs typeface="Calibri" panose="020F0502020204030204" pitchFamily="34" charset="0"/>
              </a:rPr>
              <a:t>nie </a:t>
            </a:r>
            <a:r>
              <a:rPr lang="pl-PL" sz="1400" dirty="0">
                <a:solidFill>
                  <a:schemeClr val="bg1"/>
                </a:solidFill>
                <a:latin typeface="Calibri" panose="020F0502020204030204" pitchFamily="34" charset="0"/>
                <a:cs typeface="Calibri" panose="020F0502020204030204" pitchFamily="34" charset="0"/>
              </a:rPr>
              <a:t>podważa stosowania karty w Polsce ani nie ma na celu zwolnienia Rzeczypospolitej Polskiej z obowiązku przestrzegania postanowień </a:t>
            </a:r>
            <a:r>
              <a:rPr lang="pl-PL" sz="1400" dirty="0" smtClean="0">
                <a:solidFill>
                  <a:schemeClr val="bg1"/>
                </a:solidFill>
                <a:latin typeface="Calibri" panose="020F0502020204030204" pitchFamily="34" charset="0"/>
                <a:cs typeface="Calibri" panose="020F0502020204030204" pitchFamily="34" charset="0"/>
              </a:rPr>
              <a:t>karty”</a:t>
            </a:r>
          </a:p>
          <a:p>
            <a:pPr algn="just">
              <a:lnSpc>
                <a:spcPct val="100000"/>
              </a:lnSpc>
              <a:spcBef>
                <a:spcPts val="0"/>
              </a:spcBef>
            </a:pPr>
            <a:endParaRPr lang="pl-PL" altLang="pl-PL" sz="1400" b="1" dirty="0">
              <a:solidFill>
                <a:schemeClr val="bg1"/>
              </a:solidFill>
              <a:latin typeface="Calibri" panose="020F0502020204030204" pitchFamily="34" charset="0"/>
              <a:cs typeface="Calibri" panose="020F0502020204030204" pitchFamily="34" charset="0"/>
            </a:endParaRPr>
          </a:p>
          <a:p>
            <a:pPr algn="just">
              <a:lnSpc>
                <a:spcPct val="100000"/>
              </a:lnSpc>
              <a:spcBef>
                <a:spcPts val="0"/>
              </a:spcBef>
            </a:pPr>
            <a:r>
              <a:rPr lang="pl-PL" altLang="pl-PL" sz="1400" b="1" dirty="0">
                <a:solidFill>
                  <a:schemeClr val="bg1"/>
                </a:solidFill>
                <a:latin typeface="Calibri" panose="020F0502020204030204" pitchFamily="34" charset="0"/>
                <a:cs typeface="Calibri" panose="020F0502020204030204" pitchFamily="34" charset="0"/>
              </a:rPr>
              <a:t>w</a:t>
            </a:r>
            <a:r>
              <a:rPr lang="pl-PL" altLang="pl-PL" sz="1400" b="1" dirty="0" smtClean="0">
                <a:solidFill>
                  <a:schemeClr val="bg1"/>
                </a:solidFill>
                <a:latin typeface="Calibri" panose="020F0502020204030204" pitchFamily="34" charset="0"/>
                <a:cs typeface="Calibri" panose="020F0502020204030204" pitchFamily="34" charset="0"/>
              </a:rPr>
              <a:t>yrok TSUE z 19.11.2019 r. </a:t>
            </a:r>
            <a:r>
              <a:rPr lang="pl-PL" sz="1400" b="1" dirty="0">
                <a:solidFill>
                  <a:schemeClr val="bg1"/>
                </a:solidFill>
                <a:latin typeface="Calibri" panose="020F0502020204030204" pitchFamily="34" charset="0"/>
                <a:cs typeface="Calibri" panose="020F0502020204030204" pitchFamily="34" charset="0"/>
              </a:rPr>
              <a:t>C-585/18, C-624/18 i </a:t>
            </a:r>
            <a:r>
              <a:rPr lang="pl-PL" sz="1400" b="1" dirty="0" smtClean="0">
                <a:solidFill>
                  <a:schemeClr val="bg1"/>
                </a:solidFill>
                <a:latin typeface="Calibri" panose="020F0502020204030204" pitchFamily="34" charset="0"/>
                <a:cs typeface="Calibri" panose="020F0502020204030204" pitchFamily="34" charset="0"/>
              </a:rPr>
              <a:t>C-625/18 </a:t>
            </a:r>
            <a:r>
              <a:rPr lang="pl-PL" sz="1400" b="1" dirty="0">
                <a:solidFill>
                  <a:schemeClr val="bg1"/>
                </a:solidFill>
                <a:latin typeface="Calibri" panose="020F0502020204030204" pitchFamily="34" charset="0"/>
                <a:cs typeface="Calibri" panose="020F0502020204030204" pitchFamily="34" charset="0"/>
              </a:rPr>
              <a:t>A.K. przeciwko Krajowej Radzie Sądownictwa i CP i DO przeciwko Sądowi </a:t>
            </a:r>
            <a:r>
              <a:rPr lang="pl-PL" sz="1400" b="1" dirty="0" smtClean="0">
                <a:solidFill>
                  <a:schemeClr val="bg1"/>
                </a:solidFill>
                <a:latin typeface="Calibri" panose="020F0502020204030204" pitchFamily="34" charset="0"/>
                <a:cs typeface="Calibri" panose="020F0502020204030204" pitchFamily="34" charset="0"/>
              </a:rPr>
              <a:t>Najwyższemu</a:t>
            </a:r>
            <a:endParaRPr lang="pl-PL" altLang="pl-PL" sz="1400" b="1" dirty="0" smtClean="0">
              <a:solidFill>
                <a:schemeClr val="bg1"/>
              </a:solidFill>
              <a:latin typeface="Calibri" panose="020F0502020204030204" pitchFamily="34" charset="0"/>
              <a:cs typeface="Calibri" panose="020F0502020204030204" pitchFamily="34" charset="0"/>
            </a:endParaRPr>
          </a:p>
          <a:p>
            <a:pPr algn="just">
              <a:lnSpc>
                <a:spcPct val="100000"/>
              </a:lnSpc>
              <a:spcBef>
                <a:spcPts val="0"/>
              </a:spcBef>
            </a:pPr>
            <a:r>
              <a:rPr lang="pl-PL" sz="1400" dirty="0" smtClean="0">
                <a:solidFill>
                  <a:schemeClr val="bg1"/>
                </a:solidFill>
                <a:latin typeface="Calibri" panose="020F0502020204030204" pitchFamily="34" charset="0"/>
                <a:cs typeface="Calibri" panose="020F0502020204030204" pitchFamily="34" charset="0"/>
              </a:rPr>
              <a:t>Co do protokołu: „nie </a:t>
            </a:r>
            <a:r>
              <a:rPr lang="pl-PL" sz="1400" dirty="0">
                <a:solidFill>
                  <a:schemeClr val="bg1"/>
                </a:solidFill>
                <a:latin typeface="Calibri" panose="020F0502020204030204" pitchFamily="34" charset="0"/>
                <a:cs typeface="Calibri" panose="020F0502020204030204" pitchFamily="34" charset="0"/>
              </a:rPr>
              <a:t>podważa on również kwestii stosowania karty praw podstawowych w Polsce i nie ma na celu zwolnienia Rzeczypospolitej Polskiej z obowiązku poszanowania postanowień tej karty [wyrok z dnia 24 czerwca 2019 r., Komisja/Polska (Niezależność Sądu Najwyższego),  C-619/18, EU:C:2019:531, pkt </a:t>
            </a:r>
            <a:r>
              <a:rPr lang="pl-PL" sz="1400" dirty="0" smtClean="0">
                <a:solidFill>
                  <a:schemeClr val="bg1"/>
                </a:solidFill>
                <a:latin typeface="Calibri" panose="020F0502020204030204" pitchFamily="34" charset="0"/>
                <a:cs typeface="Calibri" panose="020F0502020204030204" pitchFamily="34" charset="0"/>
              </a:rPr>
              <a:t>53</a:t>
            </a:r>
            <a:r>
              <a:rPr lang="pl-PL" sz="1400" dirty="0">
                <a:solidFill>
                  <a:schemeClr val="bg1"/>
                </a:solidFill>
                <a:latin typeface="Calibri" panose="020F0502020204030204" pitchFamily="34" charset="0"/>
                <a:cs typeface="Calibri" panose="020F0502020204030204" pitchFamily="34" charset="0"/>
              </a:rPr>
              <a:t> i przytoczone tam orzecznictwo</a:t>
            </a:r>
            <a:r>
              <a:rPr lang="pl-PL" sz="1400" dirty="0" smtClean="0">
                <a:solidFill>
                  <a:schemeClr val="bg1"/>
                </a:solidFill>
                <a:latin typeface="Calibri" panose="020F0502020204030204" pitchFamily="34" charset="0"/>
                <a:cs typeface="Calibri" panose="020F0502020204030204" pitchFamily="34" charset="0"/>
              </a:rPr>
              <a:t>]”</a:t>
            </a:r>
            <a:endParaRPr lang="pl-PL" altLang="pl-PL" sz="1400" b="1" dirty="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buFont typeface="Wingdings" panose="05000000000000000000" pitchFamily="2" charset="2"/>
              <a:buNone/>
            </a:pPr>
            <a:endParaRPr lang="pl-PL" altLang="pl-PL" sz="1400" b="1"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buFont typeface="Wingdings" panose="05000000000000000000" pitchFamily="2" charset="2"/>
              <a:buNone/>
            </a:pPr>
            <a:r>
              <a:rPr lang="pl-PL" sz="1400" b="1" dirty="0" smtClean="0">
                <a:solidFill>
                  <a:schemeClr val="bg1"/>
                </a:solidFill>
                <a:latin typeface="Calibri" panose="020F0502020204030204" pitchFamily="34" charset="0"/>
                <a:cs typeface="Calibri" panose="020F0502020204030204" pitchFamily="34" charset="0"/>
              </a:rPr>
              <a:t>   wyrok TSUE z 21.12.2011 r.</a:t>
            </a:r>
            <a:r>
              <a:rPr lang="pl-PL" sz="1400" dirty="0" smtClean="0">
                <a:solidFill>
                  <a:schemeClr val="bg1"/>
                </a:solidFill>
                <a:latin typeface="Calibri" panose="020F0502020204030204" pitchFamily="34" charset="0"/>
                <a:cs typeface="Calibri" panose="020F0502020204030204" pitchFamily="34" charset="0"/>
              </a:rPr>
              <a:t> </a:t>
            </a:r>
            <a:r>
              <a:rPr lang="pl-PL" sz="1400" b="1" dirty="0">
                <a:solidFill>
                  <a:schemeClr val="bg1"/>
                </a:solidFill>
                <a:latin typeface="Calibri" panose="020F0502020204030204" pitchFamily="34" charset="0"/>
                <a:cs typeface="Calibri" panose="020F0502020204030204" pitchFamily="34" charset="0"/>
              </a:rPr>
              <a:t>C-411/10 i C-493/10 </a:t>
            </a:r>
            <a:r>
              <a:rPr lang="pl-PL" sz="1400" b="1" dirty="0" smtClean="0">
                <a:solidFill>
                  <a:schemeClr val="bg1"/>
                </a:solidFill>
                <a:latin typeface="Calibri" panose="020F0502020204030204" pitchFamily="34" charset="0"/>
                <a:cs typeface="Calibri" panose="020F0502020204030204" pitchFamily="34" charset="0"/>
              </a:rPr>
              <a:t>N</a:t>
            </a:r>
            <a:r>
              <a:rPr lang="pl-PL" sz="1400" b="1" dirty="0">
                <a:solidFill>
                  <a:schemeClr val="bg1"/>
                </a:solidFill>
                <a:latin typeface="Calibri" panose="020F0502020204030204" pitchFamily="34" charset="0"/>
                <a:cs typeface="Calibri" panose="020F0502020204030204" pitchFamily="34" charset="0"/>
              </a:rPr>
              <a:t>. </a:t>
            </a:r>
            <a:r>
              <a:rPr lang="pl-PL" sz="1400" b="1" dirty="0" smtClean="0">
                <a:solidFill>
                  <a:schemeClr val="bg1"/>
                </a:solidFill>
                <a:latin typeface="Calibri" panose="020F0502020204030204" pitchFamily="34" charset="0"/>
                <a:cs typeface="Calibri" panose="020F0502020204030204" pitchFamily="34" charset="0"/>
              </a:rPr>
              <a:t>S. </a:t>
            </a:r>
            <a:r>
              <a:rPr lang="pl-PL" sz="1400" b="1" dirty="0">
                <a:solidFill>
                  <a:schemeClr val="bg1"/>
                </a:solidFill>
                <a:latin typeface="Calibri" panose="020F0502020204030204" pitchFamily="34" charset="0"/>
                <a:cs typeface="Calibri" panose="020F0502020204030204" pitchFamily="34" charset="0"/>
              </a:rPr>
              <a:t>i M. E. i inni</a:t>
            </a:r>
            <a:endParaRPr lang="pl-PL" sz="1400" b="1"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buFont typeface="Wingdings" panose="05000000000000000000" pitchFamily="2" charset="2"/>
              <a:buNone/>
            </a:pPr>
            <a:r>
              <a:rPr lang="pl-PL" sz="1400" dirty="0" smtClean="0">
                <a:solidFill>
                  <a:schemeClr val="bg1"/>
                </a:solidFill>
                <a:latin typeface="Calibri" panose="020F0502020204030204" pitchFamily="34" charset="0"/>
                <a:cs typeface="Calibri" panose="020F0502020204030204" pitchFamily="34" charset="0"/>
              </a:rPr>
              <a:t>„art</a:t>
            </a:r>
            <a:r>
              <a:rPr lang="pl-PL" sz="1400" dirty="0">
                <a:solidFill>
                  <a:schemeClr val="bg1"/>
                </a:solidFill>
                <a:latin typeface="Calibri" panose="020F0502020204030204" pitchFamily="34" charset="0"/>
                <a:cs typeface="Calibri" panose="020F0502020204030204" pitchFamily="34" charset="0"/>
              </a:rPr>
              <a:t>. 1 ust. 1 protokołu (nr 30) potwierdza treść art. 51 karty dotyczącego jej zakresu stosowania, a nie ma na celu zwolnienia Rzeczypospolitej Polskiej i Zjednoczonego Królestwa z obowiązku przestrzegania postanowień karty ani uniemożliwienia sądom i trybunałom w tych państwach członkowskich czuwania nad przestrzeganiem tych </a:t>
            </a:r>
            <a:r>
              <a:rPr lang="pl-PL" sz="1400" dirty="0" smtClean="0">
                <a:solidFill>
                  <a:schemeClr val="bg1"/>
                </a:solidFill>
                <a:latin typeface="Calibri" panose="020F0502020204030204" pitchFamily="34" charset="0"/>
                <a:cs typeface="Calibri" panose="020F0502020204030204" pitchFamily="34" charset="0"/>
              </a:rPr>
              <a:t>postanowień”</a:t>
            </a:r>
            <a:endParaRPr lang="pl-PL" altLang="pl-PL" sz="1400" b="1" dirty="0">
              <a:solidFill>
                <a:schemeClr val="bg1"/>
              </a:solidFill>
              <a:latin typeface="Calibri" panose="020F0502020204030204" pitchFamily="34" charset="0"/>
              <a:cs typeface="Calibri" panose="020F0502020204030204" pitchFamily="34" charset="0"/>
            </a:endParaRP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3159948383"/>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467544" y="976313"/>
            <a:ext cx="8280920" cy="5881686"/>
          </a:xfrm>
          <a:solidFill>
            <a:srgbClr val="CCFFFF">
              <a:alpha val="39999"/>
            </a:srgbClr>
          </a:solidFill>
        </p:spPr>
        <p:txBody>
          <a:bodyPr/>
          <a:lstStyle/>
          <a:p>
            <a:pPr algn="ctr" eaLnBrk="1" hangingPunct="1">
              <a:lnSpc>
                <a:spcPct val="100000"/>
              </a:lnSpc>
              <a:spcBef>
                <a:spcPts val="0"/>
              </a:spcBef>
              <a:buFont typeface="Wingdings" panose="05000000000000000000" pitchFamily="2" charset="2"/>
              <a:buNone/>
            </a:pPr>
            <a:r>
              <a:rPr lang="pl-PL" altLang="pl-PL" sz="1500" b="1" dirty="0" smtClean="0">
                <a:solidFill>
                  <a:schemeClr val="bg1"/>
                </a:solidFill>
                <a:latin typeface="Calibri" panose="020F0502020204030204" pitchFamily="34" charset="0"/>
                <a:cs typeface="Calibri" panose="020F0502020204030204" pitchFamily="34" charset="0"/>
              </a:rPr>
              <a:t>Protokół  </a:t>
            </a:r>
            <a:r>
              <a:rPr lang="pl-PL" sz="1500" b="1" dirty="0" smtClean="0">
                <a:solidFill>
                  <a:schemeClr val="bg1"/>
                </a:solidFill>
                <a:latin typeface="Calibri" panose="020F0502020204030204" pitchFamily="34" charset="0"/>
                <a:cs typeface="Calibri" panose="020F0502020204030204" pitchFamily="34" charset="0"/>
              </a:rPr>
              <a:t>(</a:t>
            </a:r>
            <a:r>
              <a:rPr lang="pl-PL" sz="1500" b="1" dirty="0">
                <a:solidFill>
                  <a:schemeClr val="bg1"/>
                </a:solidFill>
                <a:latin typeface="Calibri" panose="020F0502020204030204" pitchFamily="34" charset="0"/>
                <a:cs typeface="Calibri" panose="020F0502020204030204" pitchFamily="34" charset="0"/>
              </a:rPr>
              <a:t>nr </a:t>
            </a:r>
            <a:r>
              <a:rPr lang="pl-PL" sz="1500" b="1" dirty="0" smtClean="0">
                <a:solidFill>
                  <a:schemeClr val="bg1"/>
                </a:solidFill>
                <a:latin typeface="Calibri" panose="020F0502020204030204" pitchFamily="34" charset="0"/>
                <a:cs typeface="Calibri" panose="020F0502020204030204" pitchFamily="34" charset="0"/>
              </a:rPr>
              <a:t>30)</a:t>
            </a:r>
          </a:p>
          <a:p>
            <a:pPr algn="ctr" eaLnBrk="1" hangingPunct="1">
              <a:lnSpc>
                <a:spcPct val="100000"/>
              </a:lnSpc>
              <a:spcBef>
                <a:spcPts val="0"/>
              </a:spcBef>
              <a:buFont typeface="Wingdings" panose="05000000000000000000" pitchFamily="2" charset="2"/>
              <a:buNone/>
            </a:pPr>
            <a:r>
              <a:rPr lang="pl-PL" sz="1500" b="1" dirty="0" smtClean="0">
                <a:solidFill>
                  <a:schemeClr val="bg1"/>
                </a:solidFill>
                <a:latin typeface="Calibri" panose="020F0502020204030204" pitchFamily="34" charset="0"/>
                <a:cs typeface="Calibri" panose="020F0502020204030204" pitchFamily="34" charset="0"/>
              </a:rPr>
              <a:t>		w</a:t>
            </a:r>
            <a:r>
              <a:rPr lang="pl-PL" sz="1500" b="1" dirty="0">
                <a:solidFill>
                  <a:schemeClr val="bg1"/>
                </a:solidFill>
                <a:latin typeface="Calibri" panose="020F0502020204030204" pitchFamily="34" charset="0"/>
                <a:cs typeface="Calibri" panose="020F0502020204030204" pitchFamily="34" charset="0"/>
              </a:rPr>
              <a:t> sprawie stosowania Karty praw podstawowych Unii </a:t>
            </a:r>
            <a:r>
              <a:rPr lang="pl-PL" sz="1500" b="1" dirty="0" smtClean="0">
                <a:solidFill>
                  <a:schemeClr val="bg1"/>
                </a:solidFill>
                <a:latin typeface="Calibri" panose="020F0502020204030204" pitchFamily="34" charset="0"/>
                <a:cs typeface="Calibri" panose="020F0502020204030204" pitchFamily="34" charset="0"/>
              </a:rPr>
              <a:t>Europejskiej</a:t>
            </a:r>
            <a:br>
              <a:rPr lang="pl-PL" sz="1500" b="1" dirty="0" smtClean="0">
                <a:solidFill>
                  <a:schemeClr val="bg1"/>
                </a:solidFill>
                <a:latin typeface="Calibri" panose="020F0502020204030204" pitchFamily="34" charset="0"/>
                <a:cs typeface="Calibri" panose="020F0502020204030204" pitchFamily="34" charset="0"/>
              </a:rPr>
            </a:br>
            <a:r>
              <a:rPr lang="pl-PL" sz="1500" b="1" dirty="0" smtClean="0">
                <a:solidFill>
                  <a:schemeClr val="bg1"/>
                </a:solidFill>
                <a:latin typeface="Calibri" panose="020F0502020204030204" pitchFamily="34" charset="0"/>
                <a:cs typeface="Calibri" panose="020F0502020204030204" pitchFamily="34" charset="0"/>
              </a:rPr>
              <a:t>do </a:t>
            </a:r>
            <a:r>
              <a:rPr lang="pl-PL" sz="1500" b="1" dirty="0">
                <a:solidFill>
                  <a:schemeClr val="bg1"/>
                </a:solidFill>
                <a:latin typeface="Calibri" panose="020F0502020204030204" pitchFamily="34" charset="0"/>
                <a:cs typeface="Calibri" panose="020F0502020204030204" pitchFamily="34" charset="0"/>
              </a:rPr>
              <a:t>Polski i Zjednoczonego </a:t>
            </a:r>
            <a:r>
              <a:rPr lang="pl-PL" sz="1500" b="1" dirty="0" smtClean="0">
                <a:solidFill>
                  <a:schemeClr val="bg1"/>
                </a:solidFill>
                <a:latin typeface="Calibri" panose="020F0502020204030204" pitchFamily="34" charset="0"/>
                <a:cs typeface="Calibri" panose="020F0502020204030204" pitchFamily="34" charset="0"/>
              </a:rPr>
              <a:t>Królestwa</a:t>
            </a:r>
          </a:p>
          <a:p>
            <a:pPr algn="ctr" eaLnBrk="1" hangingPunct="1">
              <a:lnSpc>
                <a:spcPct val="100000"/>
              </a:lnSpc>
              <a:spcBef>
                <a:spcPts val="0"/>
              </a:spcBef>
              <a:buFont typeface="Wingdings" panose="05000000000000000000" pitchFamily="2" charset="2"/>
              <a:buNone/>
            </a:pPr>
            <a:endParaRPr lang="pl-PL" sz="1500" b="1" dirty="0">
              <a:solidFill>
                <a:schemeClr val="bg1"/>
              </a:solidFill>
              <a:latin typeface="Calibri" panose="020F0502020204030204" pitchFamily="34" charset="0"/>
              <a:cs typeface="Calibri" panose="020F0502020204030204" pitchFamily="34" charset="0"/>
            </a:endParaRPr>
          </a:p>
          <a:p>
            <a:pPr algn="ctr" eaLnBrk="1" hangingPunct="1">
              <a:lnSpc>
                <a:spcPct val="100000"/>
              </a:lnSpc>
              <a:spcBef>
                <a:spcPts val="0"/>
              </a:spcBef>
              <a:buFont typeface="Wingdings" panose="05000000000000000000" pitchFamily="2" charset="2"/>
              <a:buNone/>
            </a:pPr>
            <a:endParaRPr lang="pl-PL" sz="1500" b="1"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buFont typeface="Wingdings" panose="05000000000000000000" pitchFamily="2" charset="2"/>
              <a:buNone/>
            </a:pPr>
            <a:endParaRPr lang="pl-PL" sz="1500"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buFont typeface="Wingdings" panose="05000000000000000000" pitchFamily="2" charset="2"/>
              <a:buNone/>
            </a:pPr>
            <a:r>
              <a:rPr lang="pl-PL" sz="1500" b="1" dirty="0" smtClean="0">
                <a:solidFill>
                  <a:schemeClr val="bg1"/>
                </a:solidFill>
                <a:latin typeface="Calibri" panose="020F0502020204030204" pitchFamily="34" charset="0"/>
                <a:cs typeface="Calibri" panose="020F0502020204030204" pitchFamily="34" charset="0"/>
              </a:rPr>
              <a:t>  Przed tymi wyrokami TSUE nie było to jasne. Pojawiały się m.in. takie orzeczenia:</a:t>
            </a:r>
          </a:p>
          <a:p>
            <a:pPr algn="just" eaLnBrk="1" hangingPunct="1">
              <a:lnSpc>
                <a:spcPct val="100000"/>
              </a:lnSpc>
              <a:spcBef>
                <a:spcPts val="0"/>
              </a:spcBef>
              <a:buFont typeface="Wingdings" panose="05000000000000000000" pitchFamily="2" charset="2"/>
              <a:buNone/>
            </a:pPr>
            <a:endParaRPr lang="pl-PL" altLang="pl-PL" sz="1500" b="1" dirty="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buFont typeface="Wingdings" panose="05000000000000000000" pitchFamily="2" charset="2"/>
              <a:buNone/>
            </a:pPr>
            <a:r>
              <a:rPr lang="pl-PL" sz="1500" dirty="0" smtClean="0">
                <a:solidFill>
                  <a:schemeClr val="bg1"/>
                </a:solidFill>
                <a:latin typeface="Calibri" panose="020F0502020204030204" pitchFamily="34" charset="0"/>
                <a:cs typeface="Calibri" panose="020F0502020204030204" pitchFamily="34" charset="0"/>
              </a:rPr>
              <a:t>W wyroku z 29.04.2010 </a:t>
            </a:r>
            <a:r>
              <a:rPr lang="pl-PL" sz="1500" dirty="0">
                <a:solidFill>
                  <a:schemeClr val="bg1"/>
                </a:solidFill>
                <a:latin typeface="Calibri" panose="020F0502020204030204" pitchFamily="34" charset="0"/>
                <a:cs typeface="Calibri" panose="020F0502020204030204" pitchFamily="34" charset="0"/>
              </a:rPr>
              <a:t>r., IV SA/</a:t>
            </a:r>
            <a:r>
              <a:rPr lang="pl-PL" sz="1500" dirty="0" err="1">
                <a:solidFill>
                  <a:schemeClr val="bg1"/>
                </a:solidFill>
                <a:latin typeface="Calibri" panose="020F0502020204030204" pitchFamily="34" charset="0"/>
                <a:cs typeface="Calibri" panose="020F0502020204030204" pitchFamily="34" charset="0"/>
              </a:rPr>
              <a:t>Wa</a:t>
            </a:r>
            <a:r>
              <a:rPr lang="pl-PL" sz="1500" dirty="0">
                <a:solidFill>
                  <a:schemeClr val="bg1"/>
                </a:solidFill>
                <a:latin typeface="Calibri" panose="020F0502020204030204" pitchFamily="34" charset="0"/>
                <a:cs typeface="Calibri" panose="020F0502020204030204" pitchFamily="34" charset="0"/>
              </a:rPr>
              <a:t> 1968/09, WSA w Warszawie uznał, że protokół wyłącza bezpośrednie obowiązywanie KPP, dlatego „wykluczone jest powoływanie się przez jednostki przed sądami polskimi na postanowienia Karty w celu orzekania o niezgodności tak przepisów ustawowych, wykonawczych lub administracyjnych, jak też praktyki lub działania </a:t>
            </a:r>
            <a:r>
              <a:rPr lang="pl-PL" sz="1500" dirty="0" smtClean="0">
                <a:solidFill>
                  <a:schemeClr val="bg1"/>
                </a:solidFill>
                <a:latin typeface="Calibri" panose="020F0502020204030204" pitchFamily="34" charset="0"/>
                <a:cs typeface="Calibri" panose="020F0502020204030204" pitchFamily="34" charset="0"/>
              </a:rPr>
              <a:t>administracyjnego”.</a:t>
            </a:r>
          </a:p>
          <a:p>
            <a:pPr algn="just" eaLnBrk="1" hangingPunct="1">
              <a:lnSpc>
                <a:spcPct val="100000"/>
              </a:lnSpc>
              <a:spcBef>
                <a:spcPts val="0"/>
              </a:spcBef>
              <a:buFont typeface="Wingdings" panose="05000000000000000000" pitchFamily="2" charset="2"/>
              <a:buNone/>
            </a:pPr>
            <a:endParaRPr lang="pl-PL" altLang="pl-PL" sz="1500" b="1"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buFont typeface="Wingdings" panose="05000000000000000000" pitchFamily="2" charset="2"/>
              <a:buNone/>
            </a:pPr>
            <a:endParaRPr lang="pl-PL" altLang="pl-PL" sz="1500" b="1" dirty="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buFont typeface="Wingdings" panose="05000000000000000000" pitchFamily="2" charset="2"/>
              <a:buNone/>
            </a:pPr>
            <a:r>
              <a:rPr lang="pl-PL" altLang="pl-PL" sz="1500" b="1" dirty="0" smtClean="0">
                <a:solidFill>
                  <a:schemeClr val="bg1"/>
                </a:solidFill>
                <a:latin typeface="Calibri" panose="020F0502020204030204" pitchFamily="34" charset="0"/>
                <a:cs typeface="Calibri" panose="020F0502020204030204" pitchFamily="34" charset="0"/>
              </a:rPr>
              <a:t>W związku z ww. orzeczeniami TSUE takie stanowisko nie jest już przedstawiane.</a:t>
            </a:r>
            <a:endParaRPr lang="pl-PL" altLang="pl-PL" sz="1500" b="1" dirty="0">
              <a:solidFill>
                <a:schemeClr val="bg1"/>
              </a:solidFill>
              <a:latin typeface="Calibri" panose="020F0502020204030204" pitchFamily="34" charset="0"/>
              <a:cs typeface="Calibri" panose="020F0502020204030204" pitchFamily="34" charset="0"/>
            </a:endParaRP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4059697830"/>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395536" y="404664"/>
            <a:ext cx="8748464" cy="6453336"/>
          </a:xfrm>
          <a:solidFill>
            <a:srgbClr val="CCFFFF">
              <a:alpha val="39999"/>
            </a:srgbClr>
          </a:solidFill>
        </p:spPr>
        <p:txBody>
          <a:bodyPr/>
          <a:lstStyle/>
          <a:p>
            <a:pPr algn="ctr" eaLnBrk="1" hangingPunct="1">
              <a:lnSpc>
                <a:spcPct val="100000"/>
              </a:lnSpc>
              <a:spcBef>
                <a:spcPts val="0"/>
              </a:spcBef>
              <a:spcAft>
                <a:spcPts val="0"/>
              </a:spcAft>
              <a:buFont typeface="Wingdings" panose="05000000000000000000" pitchFamily="2" charset="2"/>
              <a:buNone/>
            </a:pPr>
            <a:r>
              <a:rPr lang="pl-PL" altLang="pl-PL" sz="1400" b="1" dirty="0" smtClean="0">
                <a:solidFill>
                  <a:schemeClr val="bg1"/>
                </a:solidFill>
                <a:latin typeface="Calibri" panose="020F0502020204030204" pitchFamily="34" charset="0"/>
                <a:cs typeface="Calibri" panose="020F0502020204030204" pitchFamily="34" charset="0"/>
              </a:rPr>
              <a:t>KPP - wykładnia</a:t>
            </a:r>
          </a:p>
          <a:p>
            <a:pPr>
              <a:lnSpc>
                <a:spcPct val="100000"/>
              </a:lnSpc>
              <a:spcBef>
                <a:spcPts val="0"/>
              </a:spcBef>
              <a:spcAft>
                <a:spcPts val="0"/>
              </a:spcAft>
            </a:pPr>
            <a:r>
              <a:rPr lang="pl-PL" sz="1400" b="1" dirty="0" smtClean="0">
                <a:solidFill>
                  <a:schemeClr val="bg1"/>
                </a:solidFill>
                <a:latin typeface="Calibri" panose="020F0502020204030204" pitchFamily="34" charset="0"/>
                <a:cs typeface="Calibri" panose="020F0502020204030204" pitchFamily="34" charset="0"/>
              </a:rPr>
              <a:t>Art. 6 ust. 1 TUE:</a:t>
            </a:r>
          </a:p>
          <a:p>
            <a:pPr>
              <a:lnSpc>
                <a:spcPct val="100000"/>
              </a:lnSpc>
              <a:spcBef>
                <a:spcPts val="0"/>
              </a:spcBef>
              <a:spcAft>
                <a:spcPts val="0"/>
              </a:spcAft>
            </a:pPr>
            <a:r>
              <a:rPr lang="pl-PL" sz="1400" dirty="0">
                <a:solidFill>
                  <a:schemeClr val="bg1"/>
                </a:solidFill>
                <a:latin typeface="Calibri" panose="020F0502020204030204" pitchFamily="34" charset="0"/>
                <a:cs typeface="Calibri" panose="020F0502020204030204" pitchFamily="34" charset="0"/>
              </a:rPr>
              <a:t>Postanowienia Karty w żaden sposób </a:t>
            </a:r>
            <a:r>
              <a:rPr lang="pl-PL" sz="1400" b="1" dirty="0">
                <a:solidFill>
                  <a:schemeClr val="bg1"/>
                </a:solidFill>
                <a:latin typeface="Calibri" panose="020F0502020204030204" pitchFamily="34" charset="0"/>
                <a:cs typeface="Calibri" panose="020F0502020204030204" pitchFamily="34" charset="0"/>
              </a:rPr>
              <a:t>nie rozszerzają kompetencji Unii określonych w Traktatach</a:t>
            </a:r>
            <a:r>
              <a:rPr lang="pl-PL" sz="1400" dirty="0">
                <a:solidFill>
                  <a:schemeClr val="bg1"/>
                </a:solidFill>
                <a:latin typeface="Calibri" panose="020F0502020204030204" pitchFamily="34" charset="0"/>
                <a:cs typeface="Calibri" panose="020F0502020204030204" pitchFamily="34" charset="0"/>
              </a:rPr>
              <a:t>.</a:t>
            </a:r>
            <a:endParaRPr lang="pl-PL" sz="1400" dirty="0" smtClean="0">
              <a:solidFill>
                <a:schemeClr val="bg1"/>
              </a:solidFill>
              <a:latin typeface="Calibri" panose="020F0502020204030204" pitchFamily="34" charset="0"/>
              <a:cs typeface="Calibri" panose="020F0502020204030204" pitchFamily="34" charset="0"/>
            </a:endParaRPr>
          </a:p>
          <a:p>
            <a:pPr>
              <a:lnSpc>
                <a:spcPct val="100000"/>
              </a:lnSpc>
              <a:spcBef>
                <a:spcPts val="0"/>
              </a:spcBef>
              <a:spcAft>
                <a:spcPts val="0"/>
              </a:spcAft>
            </a:pPr>
            <a:r>
              <a:rPr lang="pl-PL" sz="1400" dirty="0" smtClean="0">
                <a:solidFill>
                  <a:schemeClr val="bg1"/>
                </a:solidFill>
                <a:latin typeface="Calibri" panose="020F0502020204030204" pitchFamily="34" charset="0"/>
                <a:cs typeface="Calibri" panose="020F0502020204030204" pitchFamily="34" charset="0"/>
              </a:rPr>
              <a:t>Prawa</a:t>
            </a:r>
            <a:r>
              <a:rPr lang="pl-PL" sz="1400" dirty="0">
                <a:solidFill>
                  <a:schemeClr val="bg1"/>
                </a:solidFill>
                <a:latin typeface="Calibri" panose="020F0502020204030204" pitchFamily="34" charset="0"/>
                <a:cs typeface="Calibri" panose="020F0502020204030204" pitchFamily="34" charset="0"/>
              </a:rPr>
              <a:t>, wolności i zasady zawarte w </a:t>
            </a:r>
            <a:r>
              <a:rPr lang="pl-PL" sz="1400" b="1" dirty="0">
                <a:solidFill>
                  <a:schemeClr val="bg1"/>
                </a:solidFill>
                <a:latin typeface="Calibri" panose="020F0502020204030204" pitchFamily="34" charset="0"/>
                <a:cs typeface="Calibri" panose="020F0502020204030204" pitchFamily="34" charset="0"/>
              </a:rPr>
              <a:t>Karcie są interpretowane zgodnie z postanowieniami ogólnymi </a:t>
            </a:r>
            <a:r>
              <a:rPr lang="pl-PL" sz="1400" dirty="0">
                <a:solidFill>
                  <a:schemeClr val="bg1"/>
                </a:solidFill>
                <a:latin typeface="Calibri" panose="020F0502020204030204" pitchFamily="34" charset="0"/>
                <a:cs typeface="Calibri" panose="020F0502020204030204" pitchFamily="34" charset="0"/>
              </a:rPr>
              <a:t>określonymi w tytule VII Karty regulującymi jej interpretację i stosowanie oraz </a:t>
            </a:r>
            <a:r>
              <a:rPr lang="pl-PL" sz="1400" b="1" dirty="0">
                <a:solidFill>
                  <a:schemeClr val="bg1"/>
                </a:solidFill>
                <a:latin typeface="Calibri" panose="020F0502020204030204" pitchFamily="34" charset="0"/>
                <a:cs typeface="Calibri" panose="020F0502020204030204" pitchFamily="34" charset="0"/>
              </a:rPr>
              <a:t>z należytym uwzględnieniem wyjaśnień</a:t>
            </a:r>
            <a:r>
              <a:rPr lang="pl-PL" sz="1400" dirty="0">
                <a:solidFill>
                  <a:schemeClr val="bg1"/>
                </a:solidFill>
                <a:latin typeface="Calibri" panose="020F0502020204030204" pitchFamily="34" charset="0"/>
                <a:cs typeface="Calibri" panose="020F0502020204030204" pitchFamily="34" charset="0"/>
              </a:rPr>
              <a:t>, o których mowa w Karcie, które określają źródła tych postanowień.</a:t>
            </a:r>
            <a:endParaRPr lang="pl-PL" sz="1400" dirty="0" smtClean="0">
              <a:solidFill>
                <a:schemeClr val="bg1"/>
              </a:solidFill>
              <a:latin typeface="Calibri" panose="020F0502020204030204" pitchFamily="34" charset="0"/>
              <a:cs typeface="Calibri" panose="020F0502020204030204" pitchFamily="34" charset="0"/>
            </a:endParaRPr>
          </a:p>
          <a:p>
            <a:pPr>
              <a:lnSpc>
                <a:spcPct val="100000"/>
              </a:lnSpc>
              <a:spcBef>
                <a:spcPts val="0"/>
              </a:spcBef>
              <a:spcAft>
                <a:spcPts val="0"/>
              </a:spcAft>
            </a:pPr>
            <a:endParaRPr lang="pl-PL" sz="1400" dirty="0" smtClean="0">
              <a:solidFill>
                <a:schemeClr val="bg1"/>
              </a:solidFill>
              <a:latin typeface="Calibri" panose="020F0502020204030204" pitchFamily="34" charset="0"/>
              <a:cs typeface="Calibri" panose="020F0502020204030204" pitchFamily="34" charset="0"/>
            </a:endParaRPr>
          </a:p>
          <a:p>
            <a:pPr>
              <a:lnSpc>
                <a:spcPct val="100000"/>
              </a:lnSpc>
              <a:spcBef>
                <a:spcPts val="0"/>
              </a:spcBef>
              <a:spcAft>
                <a:spcPts val="0"/>
              </a:spcAft>
            </a:pPr>
            <a:r>
              <a:rPr lang="pl-PL" sz="1400" dirty="0" smtClean="0">
                <a:solidFill>
                  <a:schemeClr val="bg1"/>
                </a:solidFill>
                <a:latin typeface="Calibri" panose="020F0502020204030204" pitchFamily="34" charset="0"/>
                <a:cs typeface="Calibri" panose="020F0502020204030204" pitchFamily="34" charset="0"/>
              </a:rPr>
              <a:t>1. </a:t>
            </a:r>
            <a:r>
              <a:rPr lang="pl-PL" sz="1400" b="1" dirty="0" smtClean="0">
                <a:solidFill>
                  <a:schemeClr val="bg1"/>
                </a:solidFill>
                <a:latin typeface="Calibri" panose="020F0502020204030204" pitchFamily="34" charset="0"/>
                <a:cs typeface="Calibri" panose="020F0502020204030204" pitchFamily="34" charset="0"/>
              </a:rPr>
              <a:t>Wyjaśnienia do KPP</a:t>
            </a:r>
          </a:p>
          <a:p>
            <a:pPr>
              <a:lnSpc>
                <a:spcPct val="100000"/>
              </a:lnSpc>
              <a:spcBef>
                <a:spcPts val="0"/>
              </a:spcBef>
              <a:spcAft>
                <a:spcPts val="0"/>
              </a:spcAft>
            </a:pPr>
            <a:r>
              <a:rPr lang="pl-PL" sz="1400" dirty="0" smtClean="0">
                <a:solidFill>
                  <a:schemeClr val="bg1"/>
                </a:solidFill>
                <a:latin typeface="Calibri" panose="020F0502020204030204" pitchFamily="34" charset="0"/>
                <a:cs typeface="Calibri" panose="020F0502020204030204" pitchFamily="34" charset="0"/>
              </a:rPr>
              <a:t>preambuła KPP: sądy </a:t>
            </a:r>
            <a:r>
              <a:rPr lang="pl-PL" sz="1400" dirty="0">
                <a:solidFill>
                  <a:schemeClr val="bg1"/>
                </a:solidFill>
                <a:latin typeface="Calibri" panose="020F0502020204030204" pitchFamily="34" charset="0"/>
                <a:cs typeface="Calibri" panose="020F0502020204030204" pitchFamily="34" charset="0"/>
              </a:rPr>
              <a:t>Unii i Państw Członkowskich będą interpretowały Kartę z należytym uwzględnieniem wyjaśnień sporządzonych pod kierownictwem Prezydium Konwentu, który opracował Kartę, i za których uaktualnienie odpowiada Prezydium Konwentu </a:t>
            </a:r>
            <a:r>
              <a:rPr lang="pl-PL" sz="1400" dirty="0" smtClean="0">
                <a:solidFill>
                  <a:schemeClr val="bg1"/>
                </a:solidFill>
                <a:latin typeface="Calibri" panose="020F0502020204030204" pitchFamily="34" charset="0"/>
                <a:cs typeface="Calibri" panose="020F0502020204030204" pitchFamily="34" charset="0"/>
              </a:rPr>
              <a:t>Europejskiego</a:t>
            </a:r>
          </a:p>
          <a:p>
            <a:pPr>
              <a:lnSpc>
                <a:spcPct val="100000"/>
              </a:lnSpc>
              <a:spcBef>
                <a:spcPts val="0"/>
              </a:spcBef>
              <a:spcAft>
                <a:spcPts val="0"/>
              </a:spcAft>
            </a:pPr>
            <a:r>
              <a:rPr lang="pl-PL" sz="1400" dirty="0" smtClean="0">
                <a:solidFill>
                  <a:schemeClr val="bg1"/>
                </a:solidFill>
                <a:latin typeface="Calibri" panose="020F0502020204030204" pitchFamily="34" charset="0"/>
                <a:cs typeface="Calibri" panose="020F0502020204030204" pitchFamily="34" charset="0"/>
              </a:rPr>
              <a:t>Art.. 52 ust. 7 KPP: Wyjaśnienia </a:t>
            </a:r>
            <a:r>
              <a:rPr lang="pl-PL" sz="1400" dirty="0">
                <a:solidFill>
                  <a:schemeClr val="bg1"/>
                </a:solidFill>
                <a:latin typeface="Calibri" panose="020F0502020204030204" pitchFamily="34" charset="0"/>
                <a:cs typeface="Calibri" panose="020F0502020204030204" pitchFamily="34" charset="0"/>
              </a:rPr>
              <a:t>sporządzone w celu wskazania wykładni niniejszej Karty są należycie uwzględniane przez sądy Unii i Państw Członkowskich.</a:t>
            </a:r>
            <a:endParaRPr lang="pl-PL" sz="1400" dirty="0" smtClean="0">
              <a:solidFill>
                <a:schemeClr val="bg1"/>
              </a:solidFill>
              <a:latin typeface="Calibri" panose="020F0502020204030204" pitchFamily="34" charset="0"/>
              <a:cs typeface="Calibri" panose="020F0502020204030204" pitchFamily="34" charset="0"/>
            </a:endParaRPr>
          </a:p>
          <a:p>
            <a:pPr>
              <a:lnSpc>
                <a:spcPct val="100000"/>
              </a:lnSpc>
              <a:spcBef>
                <a:spcPts val="0"/>
              </a:spcBef>
              <a:spcAft>
                <a:spcPts val="0"/>
              </a:spcAft>
            </a:pPr>
            <a:endParaRPr lang="pl-PL" sz="1400" dirty="0" smtClean="0">
              <a:solidFill>
                <a:schemeClr val="bg1"/>
              </a:solidFill>
              <a:latin typeface="Calibri" panose="020F0502020204030204" pitchFamily="34" charset="0"/>
              <a:cs typeface="Calibri" panose="020F0502020204030204" pitchFamily="34" charset="0"/>
            </a:endParaRPr>
          </a:p>
          <a:p>
            <a:pPr>
              <a:lnSpc>
                <a:spcPct val="100000"/>
              </a:lnSpc>
              <a:spcBef>
                <a:spcPts val="0"/>
              </a:spcBef>
              <a:spcAft>
                <a:spcPts val="0"/>
              </a:spcAft>
            </a:pPr>
            <a:r>
              <a:rPr lang="pl-PL" sz="1400" dirty="0" smtClean="0">
                <a:solidFill>
                  <a:schemeClr val="bg1"/>
                </a:solidFill>
                <a:latin typeface="Calibri" panose="020F0502020204030204" pitchFamily="34" charset="0"/>
                <a:cs typeface="Calibri" panose="020F0502020204030204" pitchFamily="34" charset="0"/>
              </a:rPr>
              <a:t>2. </a:t>
            </a:r>
            <a:r>
              <a:rPr lang="pl-PL" sz="1400" b="1" dirty="0" smtClean="0">
                <a:solidFill>
                  <a:schemeClr val="bg1"/>
                </a:solidFill>
                <a:latin typeface="Calibri" panose="020F0502020204030204" pitchFamily="34" charset="0"/>
                <a:cs typeface="Calibri" panose="020F0502020204030204" pitchFamily="34" charset="0"/>
              </a:rPr>
              <a:t>Znaczenie </a:t>
            </a:r>
            <a:r>
              <a:rPr lang="pl-PL" sz="1400" b="1" dirty="0" err="1" smtClean="0">
                <a:solidFill>
                  <a:schemeClr val="bg1"/>
                </a:solidFill>
                <a:latin typeface="Calibri" panose="020F0502020204030204" pitchFamily="34" charset="0"/>
                <a:cs typeface="Calibri" panose="020F0502020204030204" pitchFamily="34" charset="0"/>
              </a:rPr>
              <a:t>EKPCz</a:t>
            </a:r>
            <a:r>
              <a:rPr lang="pl-PL" sz="1400" b="1" dirty="0" smtClean="0">
                <a:solidFill>
                  <a:schemeClr val="bg1"/>
                </a:solidFill>
                <a:latin typeface="Calibri" panose="020F0502020204030204" pitchFamily="34" charset="0"/>
                <a:cs typeface="Calibri" panose="020F0502020204030204" pitchFamily="34" charset="0"/>
              </a:rPr>
              <a:t>, innych umów międzynarodowych państw członkowskich i ich wspólnych tradycji konstytucyjnych</a:t>
            </a:r>
          </a:p>
          <a:p>
            <a:pPr>
              <a:lnSpc>
                <a:spcPct val="100000"/>
              </a:lnSpc>
              <a:spcBef>
                <a:spcPts val="0"/>
              </a:spcBef>
              <a:spcAft>
                <a:spcPts val="0"/>
              </a:spcAft>
            </a:pPr>
            <a:r>
              <a:rPr lang="pl-PL" sz="1400" dirty="0" smtClean="0">
                <a:solidFill>
                  <a:schemeClr val="bg1"/>
                </a:solidFill>
                <a:latin typeface="Calibri" panose="020F0502020204030204" pitchFamily="34" charset="0"/>
                <a:cs typeface="Calibri" panose="020F0502020204030204" pitchFamily="34" charset="0"/>
              </a:rPr>
              <a:t>preambuła KPP: Karta </a:t>
            </a:r>
            <a:r>
              <a:rPr lang="pl-PL" sz="1400" dirty="0">
                <a:solidFill>
                  <a:schemeClr val="bg1"/>
                </a:solidFill>
                <a:latin typeface="Calibri" panose="020F0502020204030204" pitchFamily="34" charset="0"/>
                <a:cs typeface="Calibri" panose="020F0502020204030204" pitchFamily="34" charset="0"/>
              </a:rPr>
              <a:t>potwierdza, przy poszanowaniu kompetencji i zadań Unii oraz zasady pomocniczości, prawa wynikające zwłaszcza z tradycji konstytucyjnych i zobowiązań międzynarodowych wspólnych Państwom Członkowskim, europejskiej Konwencji o ochronie praw człowieka i podstawowych wolności, Kart Społecznych przyjętych przez Unię i Radę Europy oraz z orzecznictwa Trybunału Sprawiedliwości Unii Europejskiej i Europejskiego Trybunału Praw Człowieka</a:t>
            </a:r>
            <a:r>
              <a:rPr lang="pl-PL" sz="1400" dirty="0" smtClean="0">
                <a:solidFill>
                  <a:schemeClr val="bg1"/>
                </a:solidFill>
                <a:latin typeface="Calibri" panose="020F0502020204030204" pitchFamily="34" charset="0"/>
                <a:cs typeface="Calibri" panose="020F0502020204030204" pitchFamily="34" charset="0"/>
              </a:rPr>
              <a:t>.</a:t>
            </a:r>
          </a:p>
          <a:p>
            <a:pPr>
              <a:lnSpc>
                <a:spcPct val="100000"/>
              </a:lnSpc>
              <a:spcBef>
                <a:spcPts val="0"/>
              </a:spcBef>
              <a:spcAft>
                <a:spcPts val="0"/>
              </a:spcAft>
            </a:pPr>
            <a:r>
              <a:rPr lang="pl-PL" sz="1400" dirty="0" smtClean="0">
                <a:solidFill>
                  <a:schemeClr val="bg1"/>
                </a:solidFill>
                <a:latin typeface="Calibri" panose="020F0502020204030204" pitchFamily="34" charset="0"/>
                <a:cs typeface="Calibri" panose="020F0502020204030204" pitchFamily="34" charset="0"/>
              </a:rPr>
              <a:t>art. 52 ust. 6 KPP: </a:t>
            </a:r>
            <a:r>
              <a:rPr lang="pl-PL" sz="1400" dirty="0">
                <a:solidFill>
                  <a:schemeClr val="bg1"/>
                </a:solidFill>
                <a:latin typeface="Calibri" panose="020F0502020204030204" pitchFamily="34" charset="0"/>
                <a:cs typeface="Calibri" panose="020F0502020204030204" pitchFamily="34" charset="0"/>
              </a:rPr>
              <a:t>Ustawodawstwa i praktyki krajowe uwzględnia się w pełni, jak przewiduje to niniejsza Karta.</a:t>
            </a:r>
            <a:endParaRPr lang="pl-PL" sz="1400" dirty="0" smtClean="0">
              <a:solidFill>
                <a:schemeClr val="bg1"/>
              </a:solidFill>
              <a:latin typeface="Calibri" panose="020F0502020204030204" pitchFamily="34" charset="0"/>
              <a:cs typeface="Calibri" panose="020F0502020204030204" pitchFamily="34" charset="0"/>
            </a:endParaRPr>
          </a:p>
          <a:p>
            <a:pPr>
              <a:lnSpc>
                <a:spcPct val="100000"/>
              </a:lnSpc>
              <a:spcBef>
                <a:spcPts val="0"/>
              </a:spcBef>
              <a:spcAft>
                <a:spcPts val="0"/>
              </a:spcAft>
            </a:pPr>
            <a:endParaRPr lang="pl-PL" sz="1400" dirty="0" smtClean="0">
              <a:solidFill>
                <a:schemeClr val="bg1"/>
              </a:solidFill>
              <a:latin typeface="Calibri" panose="020F0502020204030204" pitchFamily="34" charset="0"/>
              <a:cs typeface="Calibri" panose="020F0502020204030204" pitchFamily="34" charset="0"/>
            </a:endParaRPr>
          </a:p>
          <a:p>
            <a:pPr>
              <a:lnSpc>
                <a:spcPct val="100000"/>
              </a:lnSpc>
              <a:spcBef>
                <a:spcPts val="0"/>
              </a:spcBef>
              <a:spcAft>
                <a:spcPts val="0"/>
              </a:spcAft>
            </a:pPr>
            <a:r>
              <a:rPr lang="pl-PL" sz="1400" dirty="0" smtClean="0">
                <a:solidFill>
                  <a:schemeClr val="bg1"/>
                </a:solidFill>
                <a:latin typeface="Calibri" panose="020F0502020204030204" pitchFamily="34" charset="0"/>
                <a:cs typeface="Calibri" panose="020F0502020204030204" pitchFamily="34" charset="0"/>
              </a:rPr>
              <a:t>3</a:t>
            </a:r>
            <a:r>
              <a:rPr lang="pl-PL" sz="1400" b="1" dirty="0" smtClean="0">
                <a:solidFill>
                  <a:schemeClr val="bg1"/>
                </a:solidFill>
                <a:latin typeface="Calibri" panose="020F0502020204030204" pitchFamily="34" charset="0"/>
                <a:cs typeface="Calibri" panose="020F0502020204030204" pitchFamily="34" charset="0"/>
              </a:rPr>
              <a:t>. </a:t>
            </a:r>
            <a:r>
              <a:rPr lang="pl-PL" sz="1400" b="1" dirty="0">
                <a:solidFill>
                  <a:schemeClr val="bg1"/>
                </a:solidFill>
                <a:latin typeface="Calibri" panose="020F0502020204030204" pitchFamily="34" charset="0"/>
                <a:cs typeface="Calibri" panose="020F0502020204030204" pitchFamily="34" charset="0"/>
              </a:rPr>
              <a:t>Prawa </a:t>
            </a:r>
            <a:r>
              <a:rPr lang="pl-PL" sz="1400" b="1" dirty="0" smtClean="0">
                <a:solidFill>
                  <a:schemeClr val="bg1"/>
                </a:solidFill>
                <a:latin typeface="Calibri" panose="020F0502020204030204" pitchFamily="34" charset="0"/>
                <a:cs typeface="Calibri" panose="020F0502020204030204" pitchFamily="34" charset="0"/>
              </a:rPr>
              <a:t>wskazane KPP, </a:t>
            </a:r>
            <a:r>
              <a:rPr lang="pl-PL" sz="1400" b="1" dirty="0">
                <a:solidFill>
                  <a:schemeClr val="bg1"/>
                </a:solidFill>
                <a:latin typeface="Calibri" panose="020F0502020204030204" pitchFamily="34" charset="0"/>
                <a:cs typeface="Calibri" panose="020F0502020204030204" pitchFamily="34" charset="0"/>
              </a:rPr>
              <a:t>które </a:t>
            </a:r>
            <a:r>
              <a:rPr lang="pl-PL" sz="1400" b="1" dirty="0" smtClean="0">
                <a:solidFill>
                  <a:schemeClr val="bg1"/>
                </a:solidFill>
                <a:latin typeface="Calibri" panose="020F0502020204030204" pitchFamily="34" charset="0"/>
                <a:cs typeface="Calibri" panose="020F0502020204030204" pitchFamily="34" charset="0"/>
              </a:rPr>
              <a:t>równocześnie są regulowane w Traktatach</a:t>
            </a:r>
            <a:r>
              <a:rPr lang="pl-PL" sz="1400" dirty="0" smtClean="0">
                <a:solidFill>
                  <a:schemeClr val="bg1"/>
                </a:solidFill>
                <a:latin typeface="Calibri" panose="020F0502020204030204" pitchFamily="34" charset="0"/>
                <a:cs typeface="Calibri" panose="020F0502020204030204" pitchFamily="34" charset="0"/>
              </a:rPr>
              <a:t> – „są </a:t>
            </a:r>
            <a:r>
              <a:rPr lang="pl-PL" sz="1400" dirty="0">
                <a:solidFill>
                  <a:schemeClr val="bg1"/>
                </a:solidFill>
                <a:latin typeface="Calibri" panose="020F0502020204030204" pitchFamily="34" charset="0"/>
                <a:cs typeface="Calibri" panose="020F0502020204030204" pitchFamily="34" charset="0"/>
              </a:rPr>
              <a:t>wykonywane na warunkach i w granicach w nich </a:t>
            </a:r>
            <a:r>
              <a:rPr lang="pl-PL" sz="1400" dirty="0" smtClean="0">
                <a:solidFill>
                  <a:schemeClr val="bg1"/>
                </a:solidFill>
                <a:latin typeface="Calibri" panose="020F0502020204030204" pitchFamily="34" charset="0"/>
                <a:cs typeface="Calibri" panose="020F0502020204030204" pitchFamily="34" charset="0"/>
              </a:rPr>
              <a:t>określonych” (art. 52 ust. 2 KPP) – np. prawa obywatela UE</a:t>
            </a:r>
          </a:p>
          <a:p>
            <a:pPr>
              <a:lnSpc>
                <a:spcPct val="100000"/>
              </a:lnSpc>
              <a:spcBef>
                <a:spcPts val="0"/>
              </a:spcBef>
              <a:spcAft>
                <a:spcPts val="0"/>
              </a:spcAft>
            </a:pPr>
            <a:endParaRPr lang="pl-PL" sz="1400" dirty="0">
              <a:solidFill>
                <a:schemeClr val="bg1"/>
              </a:solidFill>
              <a:latin typeface="Calibri" panose="020F0502020204030204" pitchFamily="34" charset="0"/>
              <a:cs typeface="Calibri" panose="020F0502020204030204" pitchFamily="34" charset="0"/>
            </a:endParaRPr>
          </a:p>
          <a:p>
            <a:pPr>
              <a:lnSpc>
                <a:spcPct val="100000"/>
              </a:lnSpc>
              <a:spcBef>
                <a:spcPts val="0"/>
              </a:spcBef>
              <a:spcAft>
                <a:spcPts val="0"/>
              </a:spcAft>
            </a:pPr>
            <a:r>
              <a:rPr lang="pl-PL" sz="1400" dirty="0" smtClean="0">
                <a:solidFill>
                  <a:schemeClr val="bg1"/>
                </a:solidFill>
                <a:latin typeface="Calibri" panose="020F0502020204030204" pitchFamily="34" charset="0"/>
                <a:cs typeface="Calibri" panose="020F0502020204030204" pitchFamily="34" charset="0"/>
              </a:rPr>
              <a:t>4. Art. 52 ust. 5 KPP: Postanowienia </a:t>
            </a:r>
            <a:r>
              <a:rPr lang="pl-PL" sz="1400" dirty="0">
                <a:solidFill>
                  <a:schemeClr val="bg1"/>
                </a:solidFill>
                <a:latin typeface="Calibri" panose="020F0502020204030204" pitchFamily="34" charset="0"/>
                <a:cs typeface="Calibri" panose="020F0502020204030204" pitchFamily="34" charset="0"/>
              </a:rPr>
              <a:t>niniejszej Karty zawierające zasady mogą być wprowadzane w życie przez akty prawodawcze i wykonawcze przyjęte przez instytucje, organy i jednostki organizacyjne Unii oraz przez akty Państw Członkowskich, gdy wykonują one prawo Unii, korzystając ze swoich odpowiednich uprawnień. Można się na nie powoływać w sądzie jedynie w celu wykładni tych aktów i kontroli ich legalności</a:t>
            </a:r>
            <a:r>
              <a:rPr lang="pl-PL" sz="1400" dirty="0" smtClean="0">
                <a:solidFill>
                  <a:schemeClr val="bg1"/>
                </a:solidFill>
                <a:latin typeface="Calibri" panose="020F0502020204030204" pitchFamily="34" charset="0"/>
                <a:cs typeface="Calibri" panose="020F0502020204030204" pitchFamily="34" charset="0"/>
              </a:rPr>
              <a:t>.</a:t>
            </a: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256615543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395536" y="836712"/>
            <a:ext cx="8280920" cy="6021287"/>
          </a:xfrm>
          <a:solidFill>
            <a:srgbClr val="CCFFFF">
              <a:alpha val="39999"/>
            </a:srgbClr>
          </a:solidFill>
        </p:spPr>
        <p:txBody>
          <a:bodyPr/>
          <a:lstStyle/>
          <a:p>
            <a:pPr algn="ctr" eaLnBrk="1" hangingPunct="1">
              <a:lnSpc>
                <a:spcPct val="100000"/>
              </a:lnSpc>
              <a:spcBef>
                <a:spcPts val="0"/>
              </a:spcBef>
              <a:spcAft>
                <a:spcPts val="0"/>
              </a:spcAft>
              <a:buFont typeface="Wingdings" panose="05000000000000000000" pitchFamily="2" charset="2"/>
              <a:buNone/>
            </a:pPr>
            <a:r>
              <a:rPr lang="pl-PL" altLang="pl-PL" sz="1500" b="1" dirty="0" smtClean="0">
                <a:solidFill>
                  <a:schemeClr val="bg1"/>
                </a:solidFill>
                <a:latin typeface="Calibri" panose="020F0502020204030204" pitchFamily="34" charset="0"/>
                <a:cs typeface="Calibri" panose="020F0502020204030204" pitchFamily="34" charset="0"/>
              </a:rPr>
              <a:t>KPP - wykładnia</a:t>
            </a:r>
          </a:p>
          <a:p>
            <a:pPr algn="ctr" eaLnBrk="1" hangingPunct="1">
              <a:lnSpc>
                <a:spcPct val="100000"/>
              </a:lnSpc>
              <a:spcBef>
                <a:spcPts val="0"/>
              </a:spcBef>
              <a:spcAft>
                <a:spcPts val="0"/>
              </a:spcAft>
              <a:buFont typeface="Wingdings" panose="05000000000000000000" pitchFamily="2" charset="2"/>
              <a:buNone/>
            </a:pPr>
            <a:endParaRPr lang="pl-PL" altLang="pl-PL" sz="1500" b="1" dirty="0">
              <a:solidFill>
                <a:schemeClr val="bg1"/>
              </a:solidFill>
              <a:latin typeface="Calibri" panose="020F0502020204030204" pitchFamily="34" charset="0"/>
              <a:cs typeface="Calibri" panose="020F0502020204030204" pitchFamily="34" charset="0"/>
            </a:endParaRPr>
          </a:p>
          <a:p>
            <a:pPr algn="ctr" eaLnBrk="1" hangingPunct="1">
              <a:lnSpc>
                <a:spcPct val="100000"/>
              </a:lnSpc>
              <a:spcBef>
                <a:spcPts val="0"/>
              </a:spcBef>
              <a:spcAft>
                <a:spcPts val="0"/>
              </a:spcAft>
              <a:buFont typeface="Wingdings" panose="05000000000000000000" pitchFamily="2" charset="2"/>
              <a:buNone/>
            </a:pPr>
            <a:endParaRPr lang="pl-PL" altLang="pl-PL" sz="1500" b="1" dirty="0" smtClean="0">
              <a:solidFill>
                <a:schemeClr val="bg1"/>
              </a:solidFill>
              <a:latin typeface="Calibri" panose="020F0502020204030204" pitchFamily="34" charset="0"/>
              <a:cs typeface="Calibri" panose="020F0502020204030204" pitchFamily="34" charset="0"/>
            </a:endParaRPr>
          </a:p>
          <a:p>
            <a:pPr algn="ctr" eaLnBrk="1" hangingPunct="1">
              <a:lnSpc>
                <a:spcPct val="100000"/>
              </a:lnSpc>
              <a:spcBef>
                <a:spcPts val="0"/>
              </a:spcBef>
              <a:spcAft>
                <a:spcPts val="0"/>
              </a:spcAft>
              <a:buFont typeface="Wingdings" panose="05000000000000000000" pitchFamily="2" charset="2"/>
              <a:buNone/>
            </a:pPr>
            <a:endParaRPr lang="pl-PL" altLang="pl-PL" sz="1500" b="1" dirty="0" smtClean="0">
              <a:solidFill>
                <a:schemeClr val="bg1"/>
              </a:solidFill>
              <a:latin typeface="Calibri" panose="020F0502020204030204" pitchFamily="34" charset="0"/>
              <a:cs typeface="Calibri" panose="020F0502020204030204" pitchFamily="34" charset="0"/>
            </a:endParaRPr>
          </a:p>
          <a:p>
            <a:pPr>
              <a:lnSpc>
                <a:spcPct val="100000"/>
              </a:lnSpc>
              <a:spcBef>
                <a:spcPts val="0"/>
              </a:spcBef>
              <a:spcAft>
                <a:spcPts val="0"/>
              </a:spcAft>
            </a:pPr>
            <a:r>
              <a:rPr lang="pl-PL" sz="1500" b="1" dirty="0" smtClean="0">
                <a:solidFill>
                  <a:schemeClr val="bg1"/>
                </a:solidFill>
                <a:latin typeface="Calibri" panose="020F0502020204030204" pitchFamily="34" charset="0"/>
                <a:cs typeface="Calibri" panose="020F0502020204030204" pitchFamily="34" charset="0"/>
              </a:rPr>
              <a:t>Art.. 52 ust. 1 KPP</a:t>
            </a:r>
          </a:p>
          <a:p>
            <a:pPr>
              <a:lnSpc>
                <a:spcPct val="100000"/>
              </a:lnSpc>
              <a:spcBef>
                <a:spcPts val="0"/>
              </a:spcBef>
              <a:spcAft>
                <a:spcPts val="0"/>
              </a:spcAft>
            </a:pPr>
            <a:endParaRPr lang="pl-PL" sz="1500" b="1" dirty="0">
              <a:solidFill>
                <a:schemeClr val="bg1"/>
              </a:solidFill>
              <a:latin typeface="Calibri" panose="020F0502020204030204" pitchFamily="34" charset="0"/>
              <a:cs typeface="Calibri" panose="020F0502020204030204" pitchFamily="34" charset="0"/>
            </a:endParaRPr>
          </a:p>
          <a:p>
            <a:pPr>
              <a:lnSpc>
                <a:spcPct val="100000"/>
              </a:lnSpc>
              <a:spcBef>
                <a:spcPts val="0"/>
              </a:spcBef>
              <a:spcAft>
                <a:spcPts val="0"/>
              </a:spcAft>
            </a:pPr>
            <a:r>
              <a:rPr lang="pl-PL" sz="1500" dirty="0">
                <a:solidFill>
                  <a:schemeClr val="bg1"/>
                </a:solidFill>
                <a:latin typeface="Calibri" panose="020F0502020204030204" pitchFamily="34" charset="0"/>
                <a:cs typeface="Calibri" panose="020F0502020204030204" pitchFamily="34" charset="0"/>
              </a:rPr>
              <a:t>Wszelkie ograniczenia w korzystaniu z praw i wolności uznanych w niniejszej Karcie muszą być </a:t>
            </a:r>
            <a:r>
              <a:rPr lang="pl-PL" sz="1500" b="1" dirty="0">
                <a:solidFill>
                  <a:schemeClr val="bg1"/>
                </a:solidFill>
                <a:latin typeface="Calibri" panose="020F0502020204030204" pitchFamily="34" charset="0"/>
                <a:cs typeface="Calibri" panose="020F0502020204030204" pitchFamily="34" charset="0"/>
              </a:rPr>
              <a:t>przewidziane ustawą</a:t>
            </a:r>
            <a:r>
              <a:rPr lang="pl-PL" sz="1500" dirty="0">
                <a:solidFill>
                  <a:schemeClr val="bg1"/>
                </a:solidFill>
                <a:latin typeface="Calibri" panose="020F0502020204030204" pitchFamily="34" charset="0"/>
                <a:cs typeface="Calibri" panose="020F0502020204030204" pitchFamily="34" charset="0"/>
              </a:rPr>
              <a:t> i </a:t>
            </a:r>
            <a:r>
              <a:rPr lang="pl-PL" sz="1500" b="1" dirty="0">
                <a:solidFill>
                  <a:schemeClr val="bg1"/>
                </a:solidFill>
                <a:latin typeface="Calibri" panose="020F0502020204030204" pitchFamily="34" charset="0"/>
                <a:cs typeface="Calibri" panose="020F0502020204030204" pitchFamily="34" charset="0"/>
              </a:rPr>
              <a:t>szanować istotę tych praw i wolności</a:t>
            </a:r>
            <a:r>
              <a:rPr lang="pl-PL" sz="1500" dirty="0">
                <a:solidFill>
                  <a:schemeClr val="bg1"/>
                </a:solidFill>
                <a:latin typeface="Calibri" panose="020F0502020204030204" pitchFamily="34" charset="0"/>
                <a:cs typeface="Calibri" panose="020F0502020204030204" pitchFamily="34" charset="0"/>
              </a:rPr>
              <a:t>. Z zastrzeżeniem </a:t>
            </a:r>
            <a:r>
              <a:rPr lang="pl-PL" sz="1500" b="1" dirty="0">
                <a:solidFill>
                  <a:schemeClr val="bg1"/>
                </a:solidFill>
                <a:latin typeface="Calibri" panose="020F0502020204030204" pitchFamily="34" charset="0"/>
                <a:cs typeface="Calibri" panose="020F0502020204030204" pitchFamily="34" charset="0"/>
              </a:rPr>
              <a:t>zasady proporcjonalności</a:t>
            </a:r>
            <a:r>
              <a:rPr lang="pl-PL" sz="1500" dirty="0">
                <a:solidFill>
                  <a:schemeClr val="bg1"/>
                </a:solidFill>
                <a:latin typeface="Calibri" panose="020F0502020204030204" pitchFamily="34" charset="0"/>
                <a:cs typeface="Calibri" panose="020F0502020204030204" pitchFamily="34" charset="0"/>
              </a:rPr>
              <a:t>, ograniczenia mogą być wprowadzone wyłącznie wtedy, gdy </a:t>
            </a:r>
            <a:r>
              <a:rPr lang="pl-PL" sz="1500" b="1" dirty="0">
                <a:solidFill>
                  <a:schemeClr val="bg1"/>
                </a:solidFill>
                <a:latin typeface="Calibri" panose="020F0502020204030204" pitchFamily="34" charset="0"/>
                <a:cs typeface="Calibri" panose="020F0502020204030204" pitchFamily="34" charset="0"/>
              </a:rPr>
              <a:t>są konieczne</a:t>
            </a:r>
            <a:r>
              <a:rPr lang="pl-PL" sz="1500" dirty="0">
                <a:solidFill>
                  <a:schemeClr val="bg1"/>
                </a:solidFill>
                <a:latin typeface="Calibri" panose="020F0502020204030204" pitchFamily="34" charset="0"/>
                <a:cs typeface="Calibri" panose="020F0502020204030204" pitchFamily="34" charset="0"/>
              </a:rPr>
              <a:t> i </a:t>
            </a:r>
            <a:r>
              <a:rPr lang="pl-PL" sz="1500" b="1" dirty="0">
                <a:solidFill>
                  <a:schemeClr val="bg1"/>
                </a:solidFill>
                <a:latin typeface="Calibri" panose="020F0502020204030204" pitchFamily="34" charset="0"/>
                <a:cs typeface="Calibri" panose="020F0502020204030204" pitchFamily="34" charset="0"/>
              </a:rPr>
              <a:t>rzeczywiście odpowiadają celom interesu ogólnego uznawanym przez Unię lub potrzebom ochrony praw i wolności innych osób</a:t>
            </a:r>
            <a:r>
              <a:rPr lang="pl-PL" sz="1500" dirty="0">
                <a:solidFill>
                  <a:schemeClr val="bg1"/>
                </a:solidFill>
                <a:latin typeface="Calibri" panose="020F0502020204030204" pitchFamily="34" charset="0"/>
                <a:cs typeface="Calibri" panose="020F0502020204030204" pitchFamily="34" charset="0"/>
              </a:rPr>
              <a:t>.</a:t>
            </a:r>
            <a:endParaRPr lang="pl-PL" sz="1500" dirty="0" smtClean="0">
              <a:solidFill>
                <a:schemeClr val="bg1"/>
              </a:solidFill>
              <a:latin typeface="Calibri" panose="020F0502020204030204" pitchFamily="34" charset="0"/>
              <a:cs typeface="Calibri" panose="020F0502020204030204" pitchFamily="34" charset="0"/>
            </a:endParaRP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1501865180"/>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611560" y="554038"/>
            <a:ext cx="8532440" cy="6303962"/>
          </a:xfrm>
          <a:solidFill>
            <a:srgbClr val="CCFFFF">
              <a:alpha val="39999"/>
            </a:srgbClr>
          </a:solidFill>
        </p:spPr>
        <p:txBody>
          <a:bodyPr/>
          <a:lstStyle/>
          <a:p>
            <a:pPr algn="ctr" eaLnBrk="1" hangingPunct="1">
              <a:lnSpc>
                <a:spcPct val="100000"/>
              </a:lnSpc>
              <a:spcBef>
                <a:spcPts val="0"/>
              </a:spcBef>
              <a:spcAft>
                <a:spcPts val="0"/>
              </a:spcAft>
              <a:buFont typeface="Wingdings" panose="05000000000000000000" pitchFamily="2" charset="2"/>
              <a:buNone/>
            </a:pPr>
            <a:r>
              <a:rPr lang="pl-PL" altLang="pl-PL" sz="1500" b="1" dirty="0" smtClean="0">
                <a:solidFill>
                  <a:schemeClr val="bg1"/>
                </a:solidFill>
                <a:latin typeface="Calibri" panose="020F0502020204030204" pitchFamily="34" charset="0"/>
                <a:cs typeface="Calibri" panose="020F0502020204030204" pitchFamily="34" charset="0"/>
              </a:rPr>
              <a:t>Wykładnia – regulacje dotyczące praw podstawowych</a:t>
            </a:r>
          </a:p>
          <a:p>
            <a:pPr algn="ctr" eaLnBrk="1" hangingPunct="1">
              <a:lnSpc>
                <a:spcPct val="100000"/>
              </a:lnSpc>
              <a:spcBef>
                <a:spcPts val="0"/>
              </a:spcBef>
              <a:spcAft>
                <a:spcPts val="0"/>
              </a:spcAft>
              <a:buFont typeface="Wingdings" panose="05000000000000000000" pitchFamily="2" charset="2"/>
              <a:buNone/>
            </a:pPr>
            <a:endParaRPr lang="pl-PL" altLang="pl-PL" sz="1500" b="1" dirty="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spcAft>
                <a:spcPts val="0"/>
              </a:spcAft>
              <a:buFont typeface="Wingdings" panose="05000000000000000000" pitchFamily="2" charset="2"/>
              <a:buNone/>
            </a:pPr>
            <a:endParaRPr lang="pl-PL" altLang="pl-PL" sz="1500" b="1"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spcAft>
                <a:spcPts val="0"/>
              </a:spcAft>
              <a:buFont typeface="Wingdings" panose="05000000000000000000" pitchFamily="2" charset="2"/>
              <a:buNone/>
            </a:pPr>
            <a:r>
              <a:rPr lang="pl-PL" altLang="pl-PL" sz="1500" dirty="0" smtClean="0">
                <a:solidFill>
                  <a:schemeClr val="bg1"/>
                </a:solidFill>
                <a:latin typeface="Calibri" panose="020F0502020204030204" pitchFamily="34" charset="0"/>
                <a:cs typeface="Calibri" panose="020F0502020204030204" pitchFamily="34" charset="0"/>
              </a:rPr>
              <a:t>1) Prawa człowieka / prawa podstawowe:</a:t>
            </a:r>
          </a:p>
          <a:p>
            <a:pPr algn="just" eaLnBrk="1" hangingPunct="1">
              <a:lnSpc>
                <a:spcPct val="100000"/>
              </a:lnSpc>
              <a:spcBef>
                <a:spcPts val="0"/>
              </a:spcBef>
              <a:spcAft>
                <a:spcPts val="0"/>
              </a:spcAft>
              <a:buFontTx/>
              <a:buChar char="-"/>
            </a:pPr>
            <a:r>
              <a:rPr lang="pl-PL" altLang="pl-PL" sz="1500" dirty="0" smtClean="0">
                <a:solidFill>
                  <a:schemeClr val="bg1"/>
                </a:solidFill>
                <a:latin typeface="Calibri" panose="020F0502020204030204" pitchFamily="34" charset="0"/>
                <a:cs typeface="Calibri" panose="020F0502020204030204" pitchFamily="34" charset="0"/>
              </a:rPr>
              <a:t>relacja władza publiczna – jednostka (aspekt wertykalny)</a:t>
            </a:r>
          </a:p>
          <a:p>
            <a:pPr algn="just" eaLnBrk="1" hangingPunct="1">
              <a:lnSpc>
                <a:spcPct val="100000"/>
              </a:lnSpc>
              <a:spcBef>
                <a:spcPts val="0"/>
              </a:spcBef>
              <a:spcAft>
                <a:spcPts val="0"/>
              </a:spcAft>
              <a:buFontTx/>
              <a:buChar char="-"/>
            </a:pPr>
            <a:r>
              <a:rPr lang="pl-PL" altLang="pl-PL" sz="1500" dirty="0">
                <a:solidFill>
                  <a:schemeClr val="bg1"/>
                </a:solidFill>
                <a:latin typeface="Calibri" panose="020F0502020204030204" pitchFamily="34" charset="0"/>
                <a:cs typeface="Calibri" panose="020F0502020204030204" pitchFamily="34" charset="0"/>
              </a:rPr>
              <a:t>ochrona przed </a:t>
            </a:r>
            <a:r>
              <a:rPr lang="pl-PL" altLang="pl-PL" sz="1500" dirty="0" smtClean="0">
                <a:solidFill>
                  <a:schemeClr val="bg1"/>
                </a:solidFill>
                <a:latin typeface="Calibri" panose="020F0502020204030204" pitchFamily="34" charset="0"/>
                <a:cs typeface="Calibri" panose="020F0502020204030204" pitchFamily="34" charset="0"/>
              </a:rPr>
              <a:t>nieuprawnioną ingerencją organu (obowiązek negatywny – pewnych działań państwo nie może podejmować), ale państwo ma obowiązek zapewnić ochronę praw jednostek stanowiących prawa człowieka (obowiązek pozytywny – państwo powinno podjąć działania, żeby na skutek działania innych podmiotów lub czynników niezależnych od człowieka nie doszło do naruszenia praw przysługujących jednostce) – przykłady orzeczeń </a:t>
            </a:r>
            <a:r>
              <a:rPr lang="pl-PL" altLang="pl-PL" sz="1500" dirty="0" err="1" smtClean="0">
                <a:solidFill>
                  <a:schemeClr val="bg1"/>
                </a:solidFill>
                <a:latin typeface="Calibri" panose="020F0502020204030204" pitchFamily="34" charset="0"/>
                <a:cs typeface="Calibri" panose="020F0502020204030204" pitchFamily="34" charset="0"/>
              </a:rPr>
              <a:t>ETPCz</a:t>
            </a:r>
            <a:endParaRPr lang="pl-PL" altLang="pl-PL" sz="1500"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spcAft>
                <a:spcPts val="0"/>
              </a:spcAft>
              <a:buFontTx/>
              <a:buChar char="-"/>
            </a:pPr>
            <a:endParaRPr lang="pl-PL" altLang="pl-PL" sz="1500" b="1" dirty="0" smtClean="0">
              <a:solidFill>
                <a:schemeClr val="bg1"/>
              </a:solidFill>
              <a:latin typeface="Calibri" panose="020F0502020204030204" pitchFamily="34" charset="0"/>
              <a:cs typeface="Calibri" panose="020F0502020204030204" pitchFamily="34" charset="0"/>
            </a:endParaRPr>
          </a:p>
          <a:p>
            <a:pPr marL="0" indent="0" algn="just" eaLnBrk="1" hangingPunct="1">
              <a:lnSpc>
                <a:spcPct val="100000"/>
              </a:lnSpc>
              <a:spcBef>
                <a:spcPts val="0"/>
              </a:spcBef>
              <a:spcAft>
                <a:spcPts val="0"/>
              </a:spcAft>
              <a:buNone/>
            </a:pPr>
            <a:r>
              <a:rPr lang="pl-PL" altLang="pl-PL" sz="1500" b="1" dirty="0" smtClean="0">
                <a:solidFill>
                  <a:schemeClr val="bg1"/>
                </a:solidFill>
                <a:latin typeface="Calibri" panose="020F0502020204030204" pitchFamily="34" charset="0"/>
                <a:cs typeface="Calibri" panose="020F0502020204030204" pitchFamily="34" charset="0"/>
              </a:rPr>
              <a:t>preambuła KPP:</a:t>
            </a:r>
          </a:p>
          <a:p>
            <a:pPr marL="0" indent="0" algn="just" eaLnBrk="1" hangingPunct="1">
              <a:lnSpc>
                <a:spcPct val="100000"/>
              </a:lnSpc>
              <a:spcBef>
                <a:spcPts val="0"/>
              </a:spcBef>
              <a:spcAft>
                <a:spcPts val="0"/>
              </a:spcAft>
              <a:buNone/>
            </a:pPr>
            <a:r>
              <a:rPr lang="pl-PL" sz="1500" dirty="0">
                <a:solidFill>
                  <a:schemeClr val="bg1"/>
                </a:solidFill>
                <a:latin typeface="Calibri" panose="020F0502020204030204" pitchFamily="34" charset="0"/>
                <a:cs typeface="Calibri" panose="020F0502020204030204" pitchFamily="34" charset="0"/>
              </a:rPr>
              <a:t>Korzystanie z tych praw rodzi odpowiedzialność i nakłada obowiązki wobec innych osób, wspólnoty ludzkiej i przyszłych </a:t>
            </a:r>
            <a:r>
              <a:rPr lang="pl-PL" sz="1500" dirty="0" smtClean="0">
                <a:solidFill>
                  <a:schemeClr val="bg1"/>
                </a:solidFill>
                <a:latin typeface="Calibri" panose="020F0502020204030204" pitchFamily="34" charset="0"/>
                <a:cs typeface="Calibri" panose="020F0502020204030204" pitchFamily="34" charset="0"/>
              </a:rPr>
              <a:t>pokoleń.</a:t>
            </a:r>
          </a:p>
          <a:p>
            <a:pPr marL="0" indent="0" algn="just" eaLnBrk="1" hangingPunct="1">
              <a:lnSpc>
                <a:spcPct val="100000"/>
              </a:lnSpc>
              <a:spcBef>
                <a:spcPts val="0"/>
              </a:spcBef>
              <a:spcAft>
                <a:spcPts val="0"/>
              </a:spcAft>
              <a:buNone/>
            </a:pPr>
            <a:endParaRPr lang="pl-PL" altLang="pl-PL" sz="1500" b="1" dirty="0">
              <a:solidFill>
                <a:schemeClr val="bg1"/>
              </a:solidFill>
              <a:latin typeface="Calibri" panose="020F0502020204030204" pitchFamily="34" charset="0"/>
              <a:cs typeface="Calibri" panose="020F0502020204030204" pitchFamily="34" charset="0"/>
            </a:endParaRPr>
          </a:p>
          <a:p>
            <a:pPr marL="0" indent="0" algn="just" eaLnBrk="1" hangingPunct="1">
              <a:lnSpc>
                <a:spcPct val="100000"/>
              </a:lnSpc>
              <a:spcBef>
                <a:spcPts val="0"/>
              </a:spcBef>
              <a:spcAft>
                <a:spcPts val="0"/>
              </a:spcAft>
              <a:buNone/>
            </a:pPr>
            <a:r>
              <a:rPr lang="pl-PL" altLang="pl-PL" sz="1500" b="1" dirty="0" smtClean="0">
                <a:solidFill>
                  <a:schemeClr val="bg1"/>
                </a:solidFill>
                <a:latin typeface="Calibri" panose="020F0502020204030204" pitchFamily="34" charset="0"/>
                <a:cs typeface="Calibri" panose="020F0502020204030204" pitchFamily="34" charset="0"/>
              </a:rPr>
              <a:t>Orzeczenia TSUE dotyczące art. 31 KPP </a:t>
            </a:r>
          </a:p>
          <a:p>
            <a:pPr marL="0" indent="0" algn="just" eaLnBrk="1" hangingPunct="1">
              <a:lnSpc>
                <a:spcPct val="100000"/>
              </a:lnSpc>
              <a:spcBef>
                <a:spcPts val="0"/>
              </a:spcBef>
              <a:spcAft>
                <a:spcPts val="0"/>
              </a:spcAft>
              <a:buNone/>
            </a:pPr>
            <a:r>
              <a:rPr lang="pl-PL" altLang="pl-PL" sz="1500" b="1" dirty="0" smtClean="0">
                <a:solidFill>
                  <a:schemeClr val="bg1"/>
                </a:solidFill>
                <a:latin typeface="Calibri" panose="020F0502020204030204" pitchFamily="34" charset="0"/>
                <a:cs typeface="Calibri" panose="020F0502020204030204" pitchFamily="34" charset="0"/>
              </a:rPr>
              <a:t>wyrok w sprawie C-569-570/16 Bauer i </a:t>
            </a:r>
            <a:r>
              <a:rPr lang="pl-PL" altLang="pl-PL" sz="1500" b="1" dirty="0" err="1" smtClean="0">
                <a:solidFill>
                  <a:schemeClr val="bg1"/>
                </a:solidFill>
                <a:latin typeface="Calibri" panose="020F0502020204030204" pitchFamily="34" charset="0"/>
                <a:cs typeface="Calibri" panose="020F0502020204030204" pitchFamily="34" charset="0"/>
              </a:rPr>
              <a:t>Wilmeroth</a:t>
            </a:r>
            <a:endParaRPr lang="pl-PL" altLang="pl-PL" sz="1500" b="1" dirty="0" smtClean="0">
              <a:solidFill>
                <a:schemeClr val="bg1"/>
              </a:solidFill>
              <a:latin typeface="Calibri" panose="020F0502020204030204" pitchFamily="34" charset="0"/>
              <a:cs typeface="Calibri" panose="020F0502020204030204" pitchFamily="34" charset="0"/>
            </a:endParaRPr>
          </a:p>
          <a:p>
            <a:pPr marL="0" indent="0" algn="just" eaLnBrk="1" hangingPunct="1">
              <a:lnSpc>
                <a:spcPct val="100000"/>
              </a:lnSpc>
              <a:spcBef>
                <a:spcPts val="0"/>
              </a:spcBef>
              <a:spcAft>
                <a:spcPts val="0"/>
              </a:spcAft>
              <a:buNone/>
            </a:pPr>
            <a:r>
              <a:rPr lang="pl-PL" altLang="pl-PL" sz="1500" b="1" dirty="0" smtClean="0">
                <a:solidFill>
                  <a:schemeClr val="bg1"/>
                </a:solidFill>
                <a:latin typeface="Calibri" panose="020F0502020204030204" pitchFamily="34" charset="0"/>
                <a:cs typeface="Calibri" panose="020F0502020204030204" pitchFamily="34" charset="0"/>
              </a:rPr>
              <a:t>wyrok w sprawie C-120/21 LB przeciwko TO</a:t>
            </a:r>
          </a:p>
          <a:p>
            <a:pPr marL="0" indent="0" algn="just" eaLnBrk="1" hangingPunct="1">
              <a:lnSpc>
                <a:spcPct val="100000"/>
              </a:lnSpc>
              <a:spcBef>
                <a:spcPts val="0"/>
              </a:spcBef>
              <a:spcAft>
                <a:spcPts val="0"/>
              </a:spcAft>
              <a:buNone/>
            </a:pPr>
            <a:r>
              <a:rPr lang="pl-PL" altLang="pl-PL" sz="1500" b="1" dirty="0" smtClean="0">
                <a:solidFill>
                  <a:schemeClr val="bg1"/>
                </a:solidFill>
                <a:latin typeface="Calibri" panose="020F0502020204030204" pitchFamily="34" charset="0"/>
                <a:cs typeface="Calibri" panose="020F0502020204030204" pitchFamily="34" charset="0"/>
              </a:rPr>
              <a:t>wyrok w sprawie C-518/20 XP i AR</a:t>
            </a: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3748318954"/>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539552" y="764705"/>
            <a:ext cx="8136904" cy="5544616"/>
          </a:xfrm>
          <a:solidFill>
            <a:srgbClr val="CCFFFF">
              <a:alpha val="39999"/>
            </a:srgbClr>
          </a:solidFill>
        </p:spPr>
        <p:txBody>
          <a:bodyPr/>
          <a:lstStyle/>
          <a:p>
            <a:pPr algn="ctr" eaLnBrk="1" hangingPunct="1">
              <a:lnSpc>
                <a:spcPct val="100000"/>
              </a:lnSpc>
              <a:spcBef>
                <a:spcPts val="0"/>
              </a:spcBef>
              <a:spcAft>
                <a:spcPts val="0"/>
              </a:spcAft>
              <a:buFont typeface="Wingdings" panose="05000000000000000000" pitchFamily="2" charset="2"/>
              <a:buNone/>
            </a:pPr>
            <a:r>
              <a:rPr lang="pl-PL" altLang="pl-PL" sz="1500" b="1" dirty="0" smtClean="0">
                <a:solidFill>
                  <a:schemeClr val="bg1"/>
                </a:solidFill>
                <a:latin typeface="Calibri" panose="020F0502020204030204" pitchFamily="34" charset="0"/>
                <a:cs typeface="Calibri" panose="020F0502020204030204" pitchFamily="34" charset="0"/>
              </a:rPr>
              <a:t>Wykładnia – regulacje dotyczące praw podstawowych</a:t>
            </a:r>
          </a:p>
          <a:p>
            <a:pPr algn="ctr" eaLnBrk="1" hangingPunct="1">
              <a:lnSpc>
                <a:spcPct val="100000"/>
              </a:lnSpc>
              <a:spcBef>
                <a:spcPts val="0"/>
              </a:spcBef>
              <a:spcAft>
                <a:spcPts val="0"/>
              </a:spcAft>
              <a:buFont typeface="Wingdings" panose="05000000000000000000" pitchFamily="2" charset="2"/>
              <a:buNone/>
            </a:pPr>
            <a:endParaRPr lang="pl-PL" altLang="pl-PL" sz="1500" b="1" dirty="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spcAft>
                <a:spcPts val="0"/>
              </a:spcAft>
              <a:buFont typeface="Wingdings" panose="05000000000000000000" pitchFamily="2" charset="2"/>
              <a:buNone/>
            </a:pPr>
            <a:endParaRPr lang="pl-PL" altLang="pl-PL" sz="1500" b="1"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spcAft>
                <a:spcPts val="0"/>
              </a:spcAft>
              <a:buFont typeface="Wingdings" panose="05000000000000000000" pitchFamily="2" charset="2"/>
              <a:buNone/>
            </a:pPr>
            <a:r>
              <a:rPr lang="pl-PL" altLang="pl-PL" sz="1500" dirty="0" smtClean="0">
                <a:solidFill>
                  <a:schemeClr val="bg1"/>
                </a:solidFill>
                <a:latin typeface="Calibri" panose="020F0502020204030204" pitchFamily="34" charset="0"/>
                <a:cs typeface="Calibri" panose="020F0502020204030204" pitchFamily="34" charset="0"/>
              </a:rPr>
              <a:t>2) </a:t>
            </a:r>
            <a:r>
              <a:rPr lang="pl-PL" altLang="pl-PL" sz="1500" dirty="0" err="1" smtClean="0">
                <a:solidFill>
                  <a:schemeClr val="bg1"/>
                </a:solidFill>
                <a:latin typeface="Calibri" panose="020F0502020204030204" pitchFamily="34" charset="0"/>
                <a:cs typeface="Calibri" panose="020F0502020204030204" pitchFamily="34" charset="0"/>
              </a:rPr>
              <a:t>EKPCz</a:t>
            </a:r>
            <a:r>
              <a:rPr lang="pl-PL" altLang="pl-PL" sz="1500" dirty="0" smtClean="0">
                <a:solidFill>
                  <a:schemeClr val="bg1"/>
                </a:solidFill>
                <a:latin typeface="Calibri" panose="020F0502020204030204" pitchFamily="34" charset="0"/>
                <a:cs typeface="Calibri" panose="020F0502020204030204" pitchFamily="34" charset="0"/>
              </a:rPr>
              <a:t> (weszła w życie w 1953 r., w stosunku do Polski w 1993 r.)</a:t>
            </a:r>
          </a:p>
          <a:p>
            <a:pPr algn="just" eaLnBrk="1" hangingPunct="1">
              <a:lnSpc>
                <a:spcPct val="100000"/>
              </a:lnSpc>
              <a:spcBef>
                <a:spcPts val="0"/>
              </a:spcBef>
              <a:spcAft>
                <a:spcPts val="0"/>
              </a:spcAft>
              <a:buFont typeface="Wingdings" panose="05000000000000000000" pitchFamily="2" charset="2"/>
              <a:buNone/>
            </a:pPr>
            <a:endParaRPr lang="pl-PL" altLang="pl-PL" sz="1500"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spcAft>
                <a:spcPts val="0"/>
              </a:spcAft>
              <a:buFont typeface="Wingdings" panose="05000000000000000000" pitchFamily="2" charset="2"/>
              <a:buNone/>
            </a:pPr>
            <a:r>
              <a:rPr lang="pl-PL" altLang="pl-PL" sz="1500" dirty="0" smtClean="0">
                <a:solidFill>
                  <a:schemeClr val="bg1"/>
                </a:solidFill>
                <a:latin typeface="Calibri" panose="020F0502020204030204" pitchFamily="34" charset="0"/>
                <a:cs typeface="Calibri" panose="020F0502020204030204" pitchFamily="34" charset="0"/>
              </a:rPr>
              <a:t>Sposób wykładni przez </a:t>
            </a:r>
            <a:r>
              <a:rPr lang="pl-PL" altLang="pl-PL" sz="1500" dirty="0" err="1" smtClean="0">
                <a:solidFill>
                  <a:schemeClr val="bg1"/>
                </a:solidFill>
                <a:latin typeface="Calibri" panose="020F0502020204030204" pitchFamily="34" charset="0"/>
                <a:cs typeface="Calibri" panose="020F0502020204030204" pitchFamily="34" charset="0"/>
              </a:rPr>
              <a:t>ETPCz</a:t>
            </a:r>
            <a:r>
              <a:rPr lang="pl-PL" altLang="pl-PL" sz="1500" dirty="0" smtClean="0">
                <a:solidFill>
                  <a:schemeClr val="bg1"/>
                </a:solidFill>
                <a:latin typeface="Calibri" panose="020F0502020204030204" pitchFamily="34" charset="0"/>
                <a:cs typeface="Calibri" panose="020F0502020204030204" pitchFamily="34" charset="0"/>
              </a:rPr>
              <a:t>:</a:t>
            </a:r>
          </a:p>
          <a:p>
            <a:pPr algn="just" eaLnBrk="1" hangingPunct="1">
              <a:lnSpc>
                <a:spcPct val="100000"/>
              </a:lnSpc>
              <a:spcBef>
                <a:spcPts val="0"/>
              </a:spcBef>
              <a:spcAft>
                <a:spcPts val="0"/>
              </a:spcAft>
              <a:buFont typeface="Wingdings" panose="05000000000000000000" pitchFamily="2" charset="2"/>
              <a:buNone/>
            </a:pPr>
            <a:endParaRPr lang="pl-PL" altLang="pl-PL" sz="1500"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spcAft>
                <a:spcPts val="0"/>
              </a:spcAft>
              <a:buFont typeface="Wingdings" panose="05000000000000000000" pitchFamily="2" charset="2"/>
              <a:buNone/>
            </a:pPr>
            <a:r>
              <a:rPr lang="pl-PL" altLang="pl-PL" sz="1500" dirty="0">
                <a:solidFill>
                  <a:schemeClr val="bg1"/>
                </a:solidFill>
                <a:latin typeface="Calibri" panose="020F0502020204030204" pitchFamily="34" charset="0"/>
                <a:cs typeface="Calibri" panose="020F0502020204030204" pitchFamily="34" charset="0"/>
              </a:rPr>
              <a:t>a</a:t>
            </a:r>
            <a:r>
              <a:rPr lang="pl-PL" altLang="pl-PL" sz="1500" dirty="0" smtClean="0">
                <a:solidFill>
                  <a:schemeClr val="bg1"/>
                </a:solidFill>
                <a:latin typeface="Calibri" panose="020F0502020204030204" pitchFamily="34" charset="0"/>
                <a:cs typeface="Calibri" panose="020F0502020204030204" pitchFamily="34" charset="0"/>
              </a:rPr>
              <a:t>) Konwencja to żywy instrument, w związku z tym należy uwzględnić oczekiwania społeczeństw państw członkowskich Rady Europy. Oczekiwania te wyrażają regulacje prawa krajowego i umowy międzynarodowe zawierane przez te państwa (nawet projekty konwencji).</a:t>
            </a:r>
          </a:p>
          <a:p>
            <a:pPr algn="just" eaLnBrk="1" hangingPunct="1">
              <a:lnSpc>
                <a:spcPct val="100000"/>
              </a:lnSpc>
              <a:spcBef>
                <a:spcPts val="0"/>
              </a:spcBef>
              <a:spcAft>
                <a:spcPts val="0"/>
              </a:spcAft>
              <a:buFont typeface="Wingdings" panose="05000000000000000000" pitchFamily="2" charset="2"/>
              <a:buNone/>
            </a:pPr>
            <a:endParaRPr lang="pl-PL" altLang="pl-PL" sz="1500"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spcAft>
                <a:spcPts val="0"/>
              </a:spcAft>
              <a:buFont typeface="Wingdings" panose="05000000000000000000" pitchFamily="2" charset="2"/>
              <a:buNone/>
            </a:pPr>
            <a:r>
              <a:rPr lang="pl-PL" altLang="pl-PL" sz="1500" dirty="0">
                <a:solidFill>
                  <a:schemeClr val="bg1"/>
                </a:solidFill>
                <a:latin typeface="Calibri" panose="020F0502020204030204" pitchFamily="34" charset="0"/>
                <a:cs typeface="Calibri" panose="020F0502020204030204" pitchFamily="34" charset="0"/>
              </a:rPr>
              <a:t>b</a:t>
            </a:r>
            <a:r>
              <a:rPr lang="pl-PL" altLang="pl-PL" sz="1500" dirty="0" smtClean="0">
                <a:solidFill>
                  <a:schemeClr val="bg1"/>
                </a:solidFill>
                <a:latin typeface="Calibri" panose="020F0502020204030204" pitchFamily="34" charset="0"/>
                <a:cs typeface="Calibri" panose="020F0502020204030204" pitchFamily="34" charset="0"/>
              </a:rPr>
              <a:t>) Państwa członkowskie mają dość duży margines swobody, gdy chodzi o ustalenie granic niektórych praw (np. poszanowanie mienia, prawo do prywatności, itd.), jednak muszą uwzględnić zasadę proporcjonalności.</a:t>
            </a:r>
          </a:p>
          <a:p>
            <a:pPr algn="just" eaLnBrk="1" hangingPunct="1">
              <a:lnSpc>
                <a:spcPct val="100000"/>
              </a:lnSpc>
              <a:spcBef>
                <a:spcPts val="0"/>
              </a:spcBef>
              <a:spcAft>
                <a:spcPts val="0"/>
              </a:spcAft>
              <a:buFont typeface="Wingdings" panose="05000000000000000000" pitchFamily="2" charset="2"/>
              <a:buNone/>
            </a:pPr>
            <a:endParaRPr lang="pl-PL" altLang="pl-PL" sz="1500" dirty="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spcAft>
                <a:spcPts val="0"/>
              </a:spcAft>
              <a:buFont typeface="Wingdings" panose="05000000000000000000" pitchFamily="2" charset="2"/>
              <a:buNone/>
            </a:pPr>
            <a:r>
              <a:rPr lang="pl-PL" altLang="pl-PL" sz="1500" dirty="0">
                <a:solidFill>
                  <a:schemeClr val="bg1"/>
                </a:solidFill>
                <a:latin typeface="Calibri" panose="020F0502020204030204" pitchFamily="34" charset="0"/>
                <a:cs typeface="Calibri" panose="020F0502020204030204" pitchFamily="34" charset="0"/>
              </a:rPr>
              <a:t>c</a:t>
            </a:r>
            <a:r>
              <a:rPr lang="pl-PL" altLang="pl-PL" sz="1500" dirty="0" smtClean="0">
                <a:solidFill>
                  <a:schemeClr val="bg1"/>
                </a:solidFill>
                <a:latin typeface="Calibri" panose="020F0502020204030204" pitchFamily="34" charset="0"/>
                <a:cs typeface="Calibri" panose="020F0502020204030204" pitchFamily="34" charset="0"/>
              </a:rPr>
              <a:t>) Praktycznie każde prawo można rozpatrywać w aspekcie materialnoprawnym, i procesowym (przykłady).</a:t>
            </a:r>
          </a:p>
          <a:p>
            <a:pPr algn="just" eaLnBrk="1" hangingPunct="1">
              <a:lnSpc>
                <a:spcPct val="100000"/>
              </a:lnSpc>
              <a:spcBef>
                <a:spcPts val="0"/>
              </a:spcBef>
              <a:spcAft>
                <a:spcPts val="0"/>
              </a:spcAft>
              <a:buFont typeface="Wingdings" panose="05000000000000000000" pitchFamily="2" charset="2"/>
              <a:buNone/>
            </a:pPr>
            <a:endParaRPr lang="pl-PL" altLang="pl-PL" sz="1500" dirty="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spcAft>
                <a:spcPts val="0"/>
              </a:spcAft>
              <a:buFont typeface="Wingdings" panose="05000000000000000000" pitchFamily="2" charset="2"/>
              <a:buNone/>
            </a:pPr>
            <a:endParaRPr lang="pl-PL" altLang="pl-PL" sz="1500"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spcAft>
                <a:spcPts val="0"/>
              </a:spcAft>
              <a:buFont typeface="Wingdings" panose="05000000000000000000" pitchFamily="2" charset="2"/>
              <a:buNone/>
            </a:pPr>
            <a:endParaRPr lang="pl-PL" altLang="pl-PL" sz="1500" dirty="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spcAft>
                <a:spcPts val="0"/>
              </a:spcAft>
              <a:buFont typeface="Wingdings" panose="05000000000000000000" pitchFamily="2" charset="2"/>
              <a:buNone/>
            </a:pPr>
            <a:r>
              <a:rPr lang="pl-PL" altLang="pl-PL" sz="1500" dirty="0" smtClean="0">
                <a:solidFill>
                  <a:schemeClr val="bg1"/>
                </a:solidFill>
                <a:latin typeface="Calibri" panose="020F0502020204030204" pitchFamily="34" charset="0"/>
                <a:cs typeface="Calibri" panose="020F0502020204030204" pitchFamily="34" charset="0"/>
              </a:rPr>
              <a:t>Znaczenie w przypadku postanowień KPP.</a:t>
            </a: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3580859765"/>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683568" y="976313"/>
            <a:ext cx="8352928" cy="5765055"/>
          </a:xfrm>
          <a:solidFill>
            <a:srgbClr val="CCFFFF">
              <a:alpha val="39999"/>
            </a:srgbClr>
          </a:solidFill>
        </p:spPr>
        <p:txBody>
          <a:bodyPr/>
          <a:lstStyle/>
          <a:p>
            <a:pPr algn="ctr" eaLnBrk="1" hangingPunct="1">
              <a:lnSpc>
                <a:spcPct val="150000"/>
              </a:lnSpc>
              <a:buFont typeface="Wingdings" panose="05000000000000000000" pitchFamily="2" charset="2"/>
              <a:buNone/>
            </a:pPr>
            <a:endParaRPr lang="pl-PL" altLang="pl-PL" sz="1400" b="1" dirty="0" smtClean="0">
              <a:solidFill>
                <a:schemeClr val="bg1"/>
              </a:solidFill>
              <a:latin typeface="Calibri" panose="020F0502020204030204" pitchFamily="34" charset="0"/>
              <a:cs typeface="Calibri" panose="020F0502020204030204" pitchFamily="34" charset="0"/>
            </a:endParaRPr>
          </a:p>
          <a:p>
            <a:pPr algn="ctr" eaLnBrk="1" hangingPunct="1">
              <a:lnSpc>
                <a:spcPct val="150000"/>
              </a:lnSpc>
              <a:buFont typeface="Wingdings" panose="05000000000000000000" pitchFamily="2" charset="2"/>
              <a:buNone/>
            </a:pPr>
            <a:endParaRPr lang="pl-PL" altLang="pl-PL" sz="1400" b="1" dirty="0">
              <a:solidFill>
                <a:schemeClr val="bg1"/>
              </a:solidFill>
              <a:latin typeface="Calibri" panose="020F0502020204030204" pitchFamily="34" charset="0"/>
              <a:cs typeface="Calibri" panose="020F0502020204030204" pitchFamily="34" charset="0"/>
            </a:endParaRPr>
          </a:p>
          <a:p>
            <a:pPr algn="ctr" eaLnBrk="1" hangingPunct="1">
              <a:lnSpc>
                <a:spcPct val="150000"/>
              </a:lnSpc>
              <a:buFont typeface="Wingdings" panose="05000000000000000000" pitchFamily="2" charset="2"/>
              <a:buNone/>
            </a:pPr>
            <a:r>
              <a:rPr lang="pl-PL" altLang="pl-PL" sz="1400" b="1" dirty="0" smtClean="0">
                <a:solidFill>
                  <a:schemeClr val="bg1"/>
                </a:solidFill>
                <a:latin typeface="Calibri" panose="020F0502020204030204" pitchFamily="34" charset="0"/>
                <a:cs typeface="Calibri" panose="020F0502020204030204" pitchFamily="34" charset="0"/>
              </a:rPr>
              <a:t>Prawa podstawowe UE w orzecznictwie sądów administracyjnych</a:t>
            </a:r>
          </a:p>
          <a:p>
            <a:endParaRPr lang="pl-PL" sz="1500" dirty="0">
              <a:solidFill>
                <a:schemeClr val="bg1"/>
              </a:solidFill>
              <a:latin typeface="Calibri" panose="020F0502020204030204" pitchFamily="34" charset="0"/>
              <a:cs typeface="Calibri" panose="020F0502020204030204" pitchFamily="34" charset="0"/>
            </a:endParaRPr>
          </a:p>
          <a:p>
            <a:endParaRPr lang="pl-PL" sz="1500" dirty="0" smtClean="0">
              <a:solidFill>
                <a:schemeClr val="bg1"/>
              </a:solidFill>
              <a:latin typeface="Calibri" panose="020F0502020204030204" pitchFamily="34" charset="0"/>
              <a:cs typeface="Calibri" panose="020F0502020204030204" pitchFamily="34" charset="0"/>
            </a:endParaRPr>
          </a:p>
          <a:p>
            <a:r>
              <a:rPr lang="pl-PL" sz="1500" dirty="0" smtClean="0">
                <a:solidFill>
                  <a:schemeClr val="bg1"/>
                </a:solidFill>
                <a:latin typeface="Calibri" panose="020F0502020204030204" pitchFamily="34" charset="0"/>
                <a:cs typeface="Calibri" panose="020F0502020204030204" pitchFamily="34" charset="0"/>
              </a:rPr>
              <a:t>statystyka:</a:t>
            </a:r>
          </a:p>
          <a:p>
            <a:r>
              <a:rPr lang="pl-PL" sz="1500" dirty="0" smtClean="0">
                <a:solidFill>
                  <a:schemeClr val="bg1"/>
                </a:solidFill>
                <a:latin typeface="Calibri" panose="020F0502020204030204" pitchFamily="34" charset="0"/>
                <a:cs typeface="Calibri" panose="020F0502020204030204" pitchFamily="34" charset="0"/>
              </a:rPr>
              <a:t>     w CBOSA	ponad </a:t>
            </a:r>
            <a:r>
              <a:rPr lang="pl-PL" sz="1500" dirty="0">
                <a:solidFill>
                  <a:schemeClr val="bg1"/>
                </a:solidFill>
                <a:latin typeface="Calibri" panose="020F0502020204030204" pitchFamily="34" charset="0"/>
                <a:cs typeface="Calibri" panose="020F0502020204030204" pitchFamily="34" charset="0"/>
              </a:rPr>
              <a:t>5,5 tys</a:t>
            </a:r>
            <a:r>
              <a:rPr lang="pl-PL" sz="1500" dirty="0" smtClean="0">
                <a:solidFill>
                  <a:schemeClr val="bg1"/>
                </a:solidFill>
                <a:latin typeface="Calibri" panose="020F0502020204030204" pitchFamily="34" charset="0"/>
                <a:cs typeface="Calibri" panose="020F0502020204030204" pitchFamily="34" charset="0"/>
              </a:rPr>
              <a:t>. orzeczeń, w których użyto wyrażenia „Karta Praw Podstawowych”</a:t>
            </a: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2515417886"/>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xmlns="" id="{E8295B58-3F82-03F7-C181-B241C7B16AC7}"/>
              </a:ext>
            </a:extLst>
          </p:cNvPr>
          <p:cNvSpPr>
            <a:spLocks noGrp="1" noChangeArrowheads="1"/>
          </p:cNvSpPr>
          <p:nvPr>
            <p:ph idx="1"/>
          </p:nvPr>
        </p:nvSpPr>
        <p:spPr>
          <a:xfrm>
            <a:off x="611560" y="976313"/>
            <a:ext cx="8137153" cy="5549031"/>
          </a:xfrm>
          <a:solidFill>
            <a:srgbClr val="CCFFFF">
              <a:alpha val="39999"/>
            </a:srgbClr>
          </a:solidFill>
        </p:spPr>
        <p:txBody>
          <a:bodyPr/>
          <a:lstStyle/>
          <a:p>
            <a:pPr algn="ctr" eaLnBrk="1" hangingPunct="1">
              <a:lnSpc>
                <a:spcPct val="150000"/>
              </a:lnSpc>
              <a:buFont typeface="Wingdings" panose="05000000000000000000" pitchFamily="2" charset="2"/>
              <a:buNone/>
            </a:pPr>
            <a:r>
              <a:rPr lang="pl-PL" altLang="pl-PL" sz="1400" b="1" dirty="0" smtClean="0">
                <a:solidFill>
                  <a:srgbClr val="264457"/>
                </a:solidFill>
                <a:latin typeface="Calibri" panose="020F0502020204030204" pitchFamily="34" charset="0"/>
                <a:cs typeface="Calibri" panose="020F0502020204030204" pitchFamily="34" charset="0"/>
              </a:rPr>
              <a:t>Skróty</a:t>
            </a:r>
          </a:p>
          <a:p>
            <a:pPr algn="just" eaLnBrk="1" hangingPunct="1">
              <a:lnSpc>
                <a:spcPct val="150000"/>
              </a:lnSpc>
              <a:buFont typeface="Wingdings" panose="05000000000000000000" pitchFamily="2" charset="2"/>
              <a:buNone/>
            </a:pPr>
            <a:r>
              <a:rPr lang="pl-PL" altLang="pl-PL" sz="1400" b="1" dirty="0" err="1" smtClean="0">
                <a:solidFill>
                  <a:srgbClr val="264457"/>
                </a:solidFill>
                <a:latin typeface="Calibri" panose="020F0502020204030204" pitchFamily="34" charset="0"/>
                <a:cs typeface="Calibri" panose="020F0502020204030204" pitchFamily="34" charset="0"/>
              </a:rPr>
              <a:t>EKPCz</a:t>
            </a:r>
            <a:r>
              <a:rPr lang="pl-PL" altLang="pl-PL" sz="1400" b="1" dirty="0" smtClean="0">
                <a:solidFill>
                  <a:srgbClr val="264457"/>
                </a:solidFill>
                <a:latin typeface="Calibri" panose="020F0502020204030204" pitchFamily="34" charset="0"/>
                <a:cs typeface="Calibri" panose="020F0502020204030204" pitchFamily="34" charset="0"/>
              </a:rPr>
              <a:t>	Europejska Konwencja o ochronie praw człowieka i podstawowych wolności</a:t>
            </a:r>
          </a:p>
          <a:p>
            <a:pPr algn="just" eaLnBrk="1" hangingPunct="1">
              <a:lnSpc>
                <a:spcPct val="150000"/>
              </a:lnSpc>
              <a:buFont typeface="Wingdings" panose="05000000000000000000" pitchFamily="2" charset="2"/>
              <a:buNone/>
            </a:pPr>
            <a:r>
              <a:rPr lang="pl-PL" altLang="pl-PL" sz="1400" b="1" dirty="0" err="1" smtClean="0">
                <a:solidFill>
                  <a:srgbClr val="264457"/>
                </a:solidFill>
                <a:latin typeface="Calibri" panose="020F0502020204030204" pitchFamily="34" charset="0"/>
                <a:cs typeface="Calibri" panose="020F0502020204030204" pitchFamily="34" charset="0"/>
              </a:rPr>
              <a:t>ETPCz</a:t>
            </a:r>
            <a:r>
              <a:rPr lang="pl-PL" altLang="pl-PL" sz="1400" b="1" dirty="0" smtClean="0">
                <a:solidFill>
                  <a:srgbClr val="264457"/>
                </a:solidFill>
                <a:latin typeface="Calibri" panose="020F0502020204030204" pitchFamily="34" charset="0"/>
                <a:cs typeface="Calibri" panose="020F0502020204030204" pitchFamily="34" charset="0"/>
              </a:rPr>
              <a:t>	Europejski Trybunał Praw Człowieka</a:t>
            </a:r>
          </a:p>
          <a:p>
            <a:pPr algn="just" eaLnBrk="1" hangingPunct="1">
              <a:lnSpc>
                <a:spcPct val="150000"/>
              </a:lnSpc>
              <a:buFont typeface="Wingdings" panose="05000000000000000000" pitchFamily="2" charset="2"/>
              <a:buNone/>
            </a:pPr>
            <a:r>
              <a:rPr lang="pl-PL" altLang="pl-PL" sz="1400" b="1" dirty="0" smtClean="0">
                <a:solidFill>
                  <a:srgbClr val="264457"/>
                </a:solidFill>
                <a:latin typeface="Calibri" panose="020F0502020204030204" pitchFamily="34" charset="0"/>
                <a:cs typeface="Calibri" panose="020F0502020204030204" pitchFamily="34" charset="0"/>
              </a:rPr>
              <a:t>KPP	Karta Praw Podstawowych UE</a:t>
            </a:r>
          </a:p>
          <a:p>
            <a:pPr algn="just" eaLnBrk="1" hangingPunct="1">
              <a:lnSpc>
                <a:spcPct val="150000"/>
              </a:lnSpc>
              <a:buFont typeface="Wingdings" panose="05000000000000000000" pitchFamily="2" charset="2"/>
              <a:buNone/>
            </a:pPr>
            <a:r>
              <a:rPr lang="pl-PL" altLang="pl-PL" sz="1400" b="1" dirty="0" smtClean="0">
                <a:solidFill>
                  <a:srgbClr val="264457"/>
                </a:solidFill>
                <a:latin typeface="Calibri" panose="020F0502020204030204" pitchFamily="34" charset="0"/>
                <a:cs typeface="Calibri" panose="020F0502020204030204" pitchFamily="34" charset="0"/>
              </a:rPr>
              <a:t>TFUE	Traktat o funkcjonowaniu UE</a:t>
            </a:r>
          </a:p>
          <a:p>
            <a:pPr algn="just" eaLnBrk="1" hangingPunct="1">
              <a:lnSpc>
                <a:spcPct val="150000"/>
              </a:lnSpc>
              <a:buFont typeface="Wingdings" panose="05000000000000000000" pitchFamily="2" charset="2"/>
              <a:buNone/>
            </a:pPr>
            <a:r>
              <a:rPr lang="pl-PL" altLang="pl-PL" sz="1400" b="1" dirty="0" smtClean="0">
                <a:solidFill>
                  <a:srgbClr val="264457"/>
                </a:solidFill>
                <a:latin typeface="Calibri" panose="020F0502020204030204" pitchFamily="34" charset="0"/>
                <a:cs typeface="Calibri" panose="020F0502020204030204" pitchFamily="34" charset="0"/>
              </a:rPr>
              <a:t>TSUE	Trybunał Sprawiedliwości UE</a:t>
            </a:r>
          </a:p>
          <a:p>
            <a:pPr algn="just" eaLnBrk="1" hangingPunct="1">
              <a:lnSpc>
                <a:spcPct val="150000"/>
              </a:lnSpc>
              <a:buFont typeface="Wingdings" panose="05000000000000000000" pitchFamily="2" charset="2"/>
              <a:buNone/>
            </a:pPr>
            <a:r>
              <a:rPr lang="pl-PL" altLang="pl-PL" sz="1400" b="1" dirty="0" smtClean="0">
                <a:solidFill>
                  <a:srgbClr val="264457"/>
                </a:solidFill>
                <a:latin typeface="Calibri" panose="020F0502020204030204" pitchFamily="34" charset="0"/>
                <a:cs typeface="Calibri" panose="020F0502020204030204" pitchFamily="34" charset="0"/>
              </a:rPr>
              <a:t>TUE	Traktat o Unii Europejskiej</a:t>
            </a:r>
          </a:p>
          <a:p>
            <a:pPr algn="just" eaLnBrk="1" hangingPunct="1">
              <a:lnSpc>
                <a:spcPct val="150000"/>
              </a:lnSpc>
              <a:buFont typeface="Wingdings" panose="05000000000000000000" pitchFamily="2" charset="2"/>
              <a:buNone/>
            </a:pPr>
            <a:r>
              <a:rPr lang="pl-PL" altLang="pl-PL" sz="1400" b="1" dirty="0" smtClean="0">
                <a:solidFill>
                  <a:srgbClr val="264457"/>
                </a:solidFill>
                <a:latin typeface="Calibri" panose="020F0502020204030204" pitchFamily="34" charset="0"/>
                <a:cs typeface="Calibri" panose="020F0502020204030204" pitchFamily="34" charset="0"/>
              </a:rPr>
              <a:t>UE	Unia Europejska</a:t>
            </a:r>
            <a:endParaRPr lang="pl-PL" altLang="pl-PL" sz="1400" dirty="0" smtClean="0">
              <a:solidFill>
                <a:schemeClr val="bg1"/>
              </a:solidFill>
              <a:latin typeface="Calibri" panose="020F0502020204030204" pitchFamily="34" charset="0"/>
              <a:cs typeface="Calibri" panose="020F0502020204030204" pitchFamily="34" charset="0"/>
            </a:endParaRPr>
          </a:p>
          <a:p>
            <a:pPr eaLnBrk="1" hangingPunct="1">
              <a:lnSpc>
                <a:spcPct val="150000"/>
              </a:lnSpc>
              <a:spcAft>
                <a:spcPct val="0"/>
              </a:spcAft>
              <a:buClr>
                <a:srgbClr val="A0C1D5"/>
              </a:buClr>
              <a:buFont typeface="Wingdings" panose="05000000000000000000" pitchFamily="2" charset="2"/>
              <a:buNone/>
            </a:pPr>
            <a:endParaRPr lang="pl-PL" altLang="pl-PL" sz="1400" b="1" dirty="0">
              <a:solidFill>
                <a:schemeClr val="bg1"/>
              </a:solidFill>
              <a:latin typeface="Calibri" panose="020F0502020204030204" pitchFamily="34" charset="0"/>
              <a:cs typeface="Calibri" panose="020F0502020204030204" pitchFamily="34" charset="0"/>
            </a:endParaRPr>
          </a:p>
          <a:p>
            <a:pPr eaLnBrk="1" hangingPunct="1">
              <a:lnSpc>
                <a:spcPct val="150000"/>
              </a:lnSpc>
              <a:spcAft>
                <a:spcPct val="0"/>
              </a:spcAft>
              <a:buClr>
                <a:srgbClr val="A0C1D5"/>
              </a:buClr>
              <a:buFont typeface="Wingdings" panose="05000000000000000000" pitchFamily="2" charset="2"/>
              <a:buNone/>
            </a:pPr>
            <a:r>
              <a:rPr lang="pl-PL" altLang="pl-PL" sz="1400" dirty="0" err="1" smtClean="0">
                <a:solidFill>
                  <a:schemeClr val="bg1"/>
                </a:solidFill>
                <a:latin typeface="Calibri" panose="020F0502020204030204" pitchFamily="34" charset="0"/>
                <a:cs typeface="Calibri" panose="020F0502020204030204" pitchFamily="34" charset="0"/>
              </a:rPr>
              <a:t>Żródło</a:t>
            </a:r>
            <a:r>
              <a:rPr lang="pl-PL" altLang="pl-PL" sz="1400" dirty="0" smtClean="0">
                <a:solidFill>
                  <a:schemeClr val="bg1"/>
                </a:solidFill>
                <a:latin typeface="Calibri" panose="020F0502020204030204" pitchFamily="34" charset="0"/>
                <a:cs typeface="Calibri" panose="020F0502020204030204" pitchFamily="34" charset="0"/>
              </a:rPr>
              <a:t> cytowania orzeczeń sądów administracyjnych – </a:t>
            </a:r>
            <a:r>
              <a:rPr lang="pl-PL" altLang="pl-PL" sz="1400" b="1" dirty="0" smtClean="0">
                <a:solidFill>
                  <a:schemeClr val="bg1"/>
                </a:solidFill>
                <a:latin typeface="Calibri" panose="020F0502020204030204" pitchFamily="34" charset="0"/>
                <a:cs typeface="Calibri" panose="020F0502020204030204" pitchFamily="34" charset="0"/>
              </a:rPr>
              <a:t>Centralna Baza Orzeczeń Sądów Administracyjnych</a:t>
            </a:r>
            <a:endParaRPr lang="pl-PL" altLang="pl-PL" sz="1400" b="1" dirty="0">
              <a:solidFill>
                <a:schemeClr val="bg1"/>
              </a:solidFill>
              <a:latin typeface="Calibri" panose="020F0502020204030204" pitchFamily="34" charset="0"/>
              <a:cs typeface="Calibri" panose="020F0502020204030204" pitchFamily="34" charset="0"/>
            </a:endParaRPr>
          </a:p>
        </p:txBody>
      </p:sp>
      <p:pic>
        <p:nvPicPr>
          <p:cNvPr id="10243" name="Picture 6">
            <a:extLst>
              <a:ext uri="{FF2B5EF4-FFF2-40B4-BE49-F238E27FC236}">
                <a16:creationId xmlns:a16="http://schemas.microsoft.com/office/drawing/2014/main" xmlns="" id="{96E2106E-EAAA-CABC-9DAF-B1C26A3493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40DD363-DE4B-4369-8141-1A1F3C19C3D8}"/>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683568" y="554038"/>
            <a:ext cx="8352928" cy="6303961"/>
          </a:xfrm>
          <a:solidFill>
            <a:srgbClr val="CCFFFF">
              <a:alpha val="39999"/>
            </a:srgbClr>
          </a:solidFill>
        </p:spPr>
        <p:txBody>
          <a:bodyPr/>
          <a:lstStyle/>
          <a:p>
            <a:pPr algn="ctr" eaLnBrk="1" hangingPunct="1">
              <a:lnSpc>
                <a:spcPct val="100000"/>
              </a:lnSpc>
              <a:spcBef>
                <a:spcPts val="0"/>
              </a:spcBef>
              <a:spcAft>
                <a:spcPts val="0"/>
              </a:spcAft>
              <a:buFont typeface="Wingdings" panose="05000000000000000000" pitchFamily="2" charset="2"/>
              <a:buNone/>
            </a:pPr>
            <a:r>
              <a:rPr lang="pl-PL" altLang="pl-PL" sz="1400" b="1" dirty="0" smtClean="0">
                <a:solidFill>
                  <a:schemeClr val="bg1"/>
                </a:solidFill>
                <a:latin typeface="Calibri" panose="020F0502020204030204" pitchFamily="34" charset="0"/>
                <a:cs typeface="Calibri" panose="020F0502020204030204" pitchFamily="34" charset="0"/>
              </a:rPr>
              <a:t>Prawa podstawowe UE w orzecznictwie sądów administracyjnych</a:t>
            </a:r>
          </a:p>
          <a:p>
            <a:pPr algn="ctr">
              <a:lnSpc>
                <a:spcPct val="100000"/>
              </a:lnSpc>
              <a:spcBef>
                <a:spcPts val="0"/>
              </a:spcBef>
              <a:spcAft>
                <a:spcPts val="0"/>
              </a:spcAft>
            </a:pPr>
            <a:endParaRPr lang="pl-PL" sz="1400" b="1" dirty="0" smtClean="0">
              <a:solidFill>
                <a:schemeClr val="bg1"/>
              </a:solidFill>
              <a:latin typeface="Calibri" panose="020F0502020204030204" pitchFamily="34" charset="0"/>
              <a:cs typeface="Calibri" panose="020F0502020204030204" pitchFamily="34" charset="0"/>
            </a:endParaRPr>
          </a:p>
          <a:p>
            <a:pPr algn="ctr">
              <a:lnSpc>
                <a:spcPct val="100000"/>
              </a:lnSpc>
              <a:spcBef>
                <a:spcPts val="0"/>
              </a:spcBef>
              <a:spcAft>
                <a:spcPts val="0"/>
              </a:spcAft>
            </a:pPr>
            <a:endParaRPr lang="pl-PL" sz="1400" b="1" dirty="0" smtClean="0">
              <a:solidFill>
                <a:schemeClr val="bg1"/>
              </a:solidFill>
              <a:latin typeface="Calibri" panose="020F0502020204030204" pitchFamily="34" charset="0"/>
              <a:cs typeface="Calibri" panose="020F0502020204030204" pitchFamily="34" charset="0"/>
            </a:endParaRPr>
          </a:p>
          <a:p>
            <a:pPr algn="ctr">
              <a:lnSpc>
                <a:spcPct val="100000"/>
              </a:lnSpc>
              <a:spcBef>
                <a:spcPts val="0"/>
              </a:spcBef>
              <a:spcAft>
                <a:spcPts val="0"/>
              </a:spcAft>
            </a:pPr>
            <a:r>
              <a:rPr lang="pl-PL" sz="1400" b="1" dirty="0" smtClean="0">
                <a:solidFill>
                  <a:schemeClr val="bg1"/>
                </a:solidFill>
                <a:latin typeface="Calibri" panose="020F0502020204030204" pitchFamily="34" charset="0"/>
                <a:cs typeface="Calibri" panose="020F0502020204030204" pitchFamily="34" charset="0"/>
              </a:rPr>
              <a:t>Prawo do dobrej administracji (art. 41 KPP)</a:t>
            </a:r>
          </a:p>
          <a:p>
            <a:pPr>
              <a:lnSpc>
                <a:spcPct val="100000"/>
              </a:lnSpc>
              <a:spcBef>
                <a:spcPts val="0"/>
              </a:spcBef>
              <a:spcAft>
                <a:spcPts val="0"/>
              </a:spcAft>
            </a:pPr>
            <a:r>
              <a:rPr lang="pl-PL" sz="1400" dirty="0" smtClean="0">
                <a:solidFill>
                  <a:schemeClr val="bg1"/>
                </a:solidFill>
                <a:latin typeface="Calibri" panose="020F0502020204030204" pitchFamily="34" charset="0"/>
                <a:cs typeface="Calibri" panose="020F0502020204030204" pitchFamily="34" charset="0"/>
              </a:rPr>
              <a:t>1. </a:t>
            </a:r>
            <a:r>
              <a:rPr lang="pl-PL" sz="1400" dirty="0">
                <a:solidFill>
                  <a:schemeClr val="bg1"/>
                </a:solidFill>
                <a:latin typeface="Calibri" panose="020F0502020204030204" pitchFamily="34" charset="0"/>
                <a:cs typeface="Calibri" panose="020F0502020204030204" pitchFamily="34" charset="0"/>
              </a:rPr>
              <a:t>Każdy ma prawo do bezstronnego i sprawiedliwego rozpatrzenia swojej sprawy w rozsądnym terminie przez instytucje, organy i jednostki organizacyjne </a:t>
            </a:r>
            <a:r>
              <a:rPr lang="pl-PL" sz="1400" dirty="0" smtClean="0">
                <a:solidFill>
                  <a:schemeClr val="bg1"/>
                </a:solidFill>
                <a:latin typeface="Calibri" panose="020F0502020204030204" pitchFamily="34" charset="0"/>
                <a:cs typeface="Calibri" panose="020F0502020204030204" pitchFamily="34" charset="0"/>
              </a:rPr>
              <a:t>Unii.</a:t>
            </a:r>
          </a:p>
          <a:p>
            <a:pPr>
              <a:lnSpc>
                <a:spcPct val="100000"/>
              </a:lnSpc>
              <a:spcBef>
                <a:spcPts val="0"/>
              </a:spcBef>
              <a:spcAft>
                <a:spcPts val="0"/>
              </a:spcAft>
            </a:pPr>
            <a:r>
              <a:rPr lang="pl-PL" sz="1400" dirty="0" smtClean="0">
                <a:solidFill>
                  <a:schemeClr val="bg1"/>
                </a:solidFill>
                <a:latin typeface="Calibri" panose="020F0502020204030204" pitchFamily="34" charset="0"/>
                <a:cs typeface="Calibri" panose="020F0502020204030204" pitchFamily="34" charset="0"/>
              </a:rPr>
              <a:t>2. </a:t>
            </a:r>
            <a:r>
              <a:rPr lang="pl-PL" sz="1400" dirty="0">
                <a:solidFill>
                  <a:schemeClr val="bg1"/>
                </a:solidFill>
                <a:latin typeface="Calibri" panose="020F0502020204030204" pitchFamily="34" charset="0"/>
                <a:cs typeface="Calibri" panose="020F0502020204030204" pitchFamily="34" charset="0"/>
              </a:rPr>
              <a:t>Prawo to obejmuje</a:t>
            </a:r>
            <a:r>
              <a:rPr lang="pl-PL" sz="1400" dirty="0" smtClean="0">
                <a:solidFill>
                  <a:schemeClr val="bg1"/>
                </a:solidFill>
                <a:latin typeface="Calibri" panose="020F0502020204030204" pitchFamily="34" charset="0"/>
                <a:cs typeface="Calibri" panose="020F0502020204030204" pitchFamily="34" charset="0"/>
              </a:rPr>
              <a:t>::</a:t>
            </a:r>
          </a:p>
          <a:p>
            <a:pPr marL="128588" lvl="1" indent="0">
              <a:lnSpc>
                <a:spcPct val="100000"/>
              </a:lnSpc>
              <a:spcBef>
                <a:spcPts val="0"/>
              </a:spcBef>
              <a:spcAft>
                <a:spcPts val="0"/>
              </a:spcAft>
              <a:buNone/>
            </a:pPr>
            <a:r>
              <a:rPr lang="pl-PL" sz="1000" dirty="0" smtClean="0">
                <a:solidFill>
                  <a:schemeClr val="bg1"/>
                </a:solidFill>
                <a:latin typeface="Calibri" panose="020F0502020204030204" pitchFamily="34" charset="0"/>
                <a:cs typeface="Calibri" panose="020F0502020204030204" pitchFamily="34" charset="0"/>
              </a:rPr>
              <a:t>	a) </a:t>
            </a:r>
            <a:r>
              <a:rPr lang="pl-PL" sz="1000" dirty="0">
                <a:solidFill>
                  <a:schemeClr val="bg1"/>
                </a:solidFill>
                <a:latin typeface="Calibri" panose="020F0502020204030204" pitchFamily="34" charset="0"/>
                <a:cs typeface="Calibri" panose="020F0502020204030204" pitchFamily="34" charset="0"/>
              </a:rPr>
              <a:t>prawo każdego do bycia wysłuchanym, zanim zostaną podjęte indywidualne środki mogące negatywnie wpłynąć na jego sytuację</a:t>
            </a:r>
            <a:r>
              <a:rPr lang="pl-PL" sz="1000" dirty="0" smtClean="0">
                <a:solidFill>
                  <a:schemeClr val="bg1"/>
                </a:solidFill>
                <a:latin typeface="Calibri" panose="020F0502020204030204" pitchFamily="34" charset="0"/>
                <a:cs typeface="Calibri" panose="020F0502020204030204" pitchFamily="34" charset="0"/>
              </a:rPr>
              <a:t>;</a:t>
            </a:r>
          </a:p>
          <a:p>
            <a:pPr marL="128588" lvl="1" indent="0">
              <a:lnSpc>
                <a:spcPct val="100000"/>
              </a:lnSpc>
              <a:spcBef>
                <a:spcPts val="0"/>
              </a:spcBef>
              <a:spcAft>
                <a:spcPts val="0"/>
              </a:spcAft>
              <a:buNone/>
            </a:pPr>
            <a:r>
              <a:rPr lang="pl-PL" sz="1000" dirty="0" smtClean="0">
                <a:solidFill>
                  <a:schemeClr val="bg1"/>
                </a:solidFill>
                <a:latin typeface="Calibri" panose="020F0502020204030204" pitchFamily="34" charset="0"/>
                <a:cs typeface="Calibri" panose="020F0502020204030204" pitchFamily="34" charset="0"/>
              </a:rPr>
              <a:t>	b) </a:t>
            </a:r>
            <a:r>
              <a:rPr lang="pl-PL" sz="1000" dirty="0">
                <a:solidFill>
                  <a:schemeClr val="bg1"/>
                </a:solidFill>
                <a:latin typeface="Calibri" panose="020F0502020204030204" pitchFamily="34" charset="0"/>
                <a:cs typeface="Calibri" panose="020F0502020204030204" pitchFamily="34" charset="0"/>
              </a:rPr>
              <a:t>prawo każdego do dostępu do akt jego sprawy, przy poszanowaniu uprawnionych interesów poufności oraz tajemnicy zawodowej i </a:t>
            </a:r>
            <a:r>
              <a:rPr lang="pl-PL" sz="1000" dirty="0" smtClean="0">
                <a:solidFill>
                  <a:schemeClr val="bg1"/>
                </a:solidFill>
                <a:latin typeface="Calibri" panose="020F0502020204030204" pitchFamily="34" charset="0"/>
                <a:cs typeface="Calibri" panose="020F0502020204030204" pitchFamily="34" charset="0"/>
              </a:rPr>
              <a:t>	handlowej;</a:t>
            </a:r>
          </a:p>
          <a:p>
            <a:pPr marL="128588" lvl="1" indent="0">
              <a:lnSpc>
                <a:spcPct val="100000"/>
              </a:lnSpc>
              <a:spcBef>
                <a:spcPts val="0"/>
              </a:spcBef>
              <a:spcAft>
                <a:spcPts val="0"/>
              </a:spcAft>
              <a:buNone/>
            </a:pPr>
            <a:r>
              <a:rPr lang="pl-PL" sz="1000" dirty="0" smtClean="0">
                <a:solidFill>
                  <a:schemeClr val="bg1"/>
                </a:solidFill>
                <a:latin typeface="Calibri" panose="020F0502020204030204" pitchFamily="34" charset="0"/>
                <a:cs typeface="Calibri" panose="020F0502020204030204" pitchFamily="34" charset="0"/>
              </a:rPr>
              <a:t>	c) obowiązek </a:t>
            </a:r>
            <a:r>
              <a:rPr lang="pl-PL" sz="1000" dirty="0">
                <a:solidFill>
                  <a:schemeClr val="bg1"/>
                </a:solidFill>
                <a:latin typeface="Calibri" panose="020F0502020204030204" pitchFamily="34" charset="0"/>
                <a:cs typeface="Calibri" panose="020F0502020204030204" pitchFamily="34" charset="0"/>
              </a:rPr>
              <a:t>administracji uzasadniania swoich decyzji</a:t>
            </a:r>
            <a:r>
              <a:rPr lang="pl-PL" sz="1000" dirty="0" smtClean="0">
                <a:solidFill>
                  <a:schemeClr val="bg1"/>
                </a:solidFill>
                <a:latin typeface="Calibri" panose="020F0502020204030204" pitchFamily="34" charset="0"/>
                <a:cs typeface="Calibri" panose="020F0502020204030204" pitchFamily="34" charset="0"/>
              </a:rPr>
              <a:t>.</a:t>
            </a:r>
          </a:p>
          <a:p>
            <a:pPr>
              <a:lnSpc>
                <a:spcPct val="100000"/>
              </a:lnSpc>
              <a:spcBef>
                <a:spcPts val="0"/>
              </a:spcBef>
              <a:spcAft>
                <a:spcPts val="0"/>
              </a:spcAft>
            </a:pPr>
            <a:r>
              <a:rPr lang="pl-PL" sz="1400" dirty="0" smtClean="0">
                <a:solidFill>
                  <a:schemeClr val="bg1"/>
                </a:solidFill>
                <a:latin typeface="Calibri" panose="020F0502020204030204" pitchFamily="34" charset="0"/>
                <a:cs typeface="Calibri" panose="020F0502020204030204" pitchFamily="34" charset="0"/>
              </a:rPr>
              <a:t>(…)”</a:t>
            </a:r>
          </a:p>
          <a:p>
            <a:pPr>
              <a:lnSpc>
                <a:spcPct val="100000"/>
              </a:lnSpc>
              <a:spcBef>
                <a:spcPts val="0"/>
              </a:spcBef>
              <a:spcAft>
                <a:spcPts val="0"/>
              </a:spcAft>
            </a:pPr>
            <a:endParaRPr lang="pl-PL" sz="1400" dirty="0" smtClean="0">
              <a:solidFill>
                <a:schemeClr val="bg1"/>
              </a:solidFill>
              <a:latin typeface="Calibri" panose="020F0502020204030204" pitchFamily="34" charset="0"/>
              <a:cs typeface="Calibri" panose="020F0502020204030204" pitchFamily="34" charset="0"/>
            </a:endParaRPr>
          </a:p>
          <a:p>
            <a:pPr>
              <a:lnSpc>
                <a:spcPct val="100000"/>
              </a:lnSpc>
              <a:spcBef>
                <a:spcPts val="0"/>
              </a:spcBef>
              <a:spcAft>
                <a:spcPts val="0"/>
              </a:spcAft>
            </a:pPr>
            <a:endParaRPr lang="pl-PL" sz="1400" dirty="0" smtClean="0">
              <a:solidFill>
                <a:schemeClr val="bg1"/>
              </a:solidFill>
              <a:latin typeface="Calibri" panose="020F0502020204030204" pitchFamily="34" charset="0"/>
              <a:cs typeface="Calibri" panose="020F0502020204030204" pitchFamily="34" charset="0"/>
            </a:endParaRPr>
          </a:p>
          <a:p>
            <a:pPr algn="ctr">
              <a:lnSpc>
                <a:spcPct val="100000"/>
              </a:lnSpc>
              <a:spcBef>
                <a:spcPts val="0"/>
              </a:spcBef>
              <a:spcAft>
                <a:spcPts val="0"/>
              </a:spcAft>
            </a:pPr>
            <a:r>
              <a:rPr lang="pl-PL" sz="1400" b="1" dirty="0" smtClean="0">
                <a:solidFill>
                  <a:schemeClr val="bg1"/>
                </a:solidFill>
                <a:latin typeface="Calibri" panose="020F0502020204030204" pitchFamily="34" charset="0"/>
                <a:cs typeface="Calibri" panose="020F0502020204030204" pitchFamily="34" charset="0"/>
              </a:rPr>
              <a:t>Prawo </a:t>
            </a:r>
            <a:r>
              <a:rPr lang="pl-PL" sz="1400" b="1" dirty="0">
                <a:solidFill>
                  <a:schemeClr val="bg1"/>
                </a:solidFill>
                <a:latin typeface="Calibri" panose="020F0502020204030204" pitchFamily="34" charset="0"/>
                <a:cs typeface="Calibri" panose="020F0502020204030204" pitchFamily="34" charset="0"/>
              </a:rPr>
              <a:t>do skutecznego środka prawnego i dostępu do bezstronnego </a:t>
            </a:r>
            <a:r>
              <a:rPr lang="pl-PL" sz="1400" b="1" dirty="0" smtClean="0">
                <a:solidFill>
                  <a:schemeClr val="bg1"/>
                </a:solidFill>
                <a:latin typeface="Calibri" panose="020F0502020204030204" pitchFamily="34" charset="0"/>
                <a:cs typeface="Calibri" panose="020F0502020204030204" pitchFamily="34" charset="0"/>
              </a:rPr>
              <a:t>sądu (art. 47 KPP)</a:t>
            </a:r>
          </a:p>
          <a:p>
            <a:pPr>
              <a:lnSpc>
                <a:spcPct val="100000"/>
              </a:lnSpc>
              <a:spcBef>
                <a:spcPts val="0"/>
              </a:spcBef>
              <a:spcAft>
                <a:spcPts val="0"/>
              </a:spcAft>
            </a:pPr>
            <a:r>
              <a:rPr lang="pl-PL" sz="1400" dirty="0" smtClean="0">
                <a:solidFill>
                  <a:schemeClr val="bg1"/>
                </a:solidFill>
                <a:latin typeface="Calibri" panose="020F0502020204030204" pitchFamily="34" charset="0"/>
                <a:cs typeface="Calibri" panose="020F0502020204030204" pitchFamily="34" charset="0"/>
              </a:rPr>
              <a:t>Każdy</a:t>
            </a:r>
            <a:r>
              <a:rPr lang="pl-PL" sz="1400" dirty="0">
                <a:solidFill>
                  <a:schemeClr val="bg1"/>
                </a:solidFill>
                <a:latin typeface="Calibri" panose="020F0502020204030204" pitchFamily="34" charset="0"/>
                <a:cs typeface="Calibri" panose="020F0502020204030204" pitchFamily="34" charset="0"/>
              </a:rPr>
              <a:t>, kogo prawa i wolności zagwarantowane przez prawo Unii zostały naruszone, ma prawo do skutecznego środka prawnego przed sądem, zgodnie z warunkami przewidzianymi w niniejszym </a:t>
            </a:r>
            <a:r>
              <a:rPr lang="pl-PL" sz="1400" dirty="0" smtClean="0">
                <a:solidFill>
                  <a:schemeClr val="bg1"/>
                </a:solidFill>
                <a:latin typeface="Calibri" panose="020F0502020204030204" pitchFamily="34" charset="0"/>
                <a:cs typeface="Calibri" panose="020F0502020204030204" pitchFamily="34" charset="0"/>
              </a:rPr>
              <a:t>artykule.</a:t>
            </a:r>
          </a:p>
          <a:p>
            <a:pPr>
              <a:lnSpc>
                <a:spcPct val="100000"/>
              </a:lnSpc>
              <a:spcBef>
                <a:spcPts val="0"/>
              </a:spcBef>
              <a:spcAft>
                <a:spcPts val="0"/>
              </a:spcAft>
            </a:pPr>
            <a:r>
              <a:rPr lang="pl-PL" sz="1400" dirty="0" smtClean="0">
                <a:solidFill>
                  <a:schemeClr val="bg1"/>
                </a:solidFill>
                <a:latin typeface="Calibri" panose="020F0502020204030204" pitchFamily="34" charset="0"/>
                <a:cs typeface="Calibri" panose="020F0502020204030204" pitchFamily="34" charset="0"/>
              </a:rPr>
              <a:t>Każdy </a:t>
            </a:r>
            <a:r>
              <a:rPr lang="pl-PL" sz="1400" dirty="0">
                <a:solidFill>
                  <a:schemeClr val="bg1"/>
                </a:solidFill>
                <a:latin typeface="Calibri" panose="020F0502020204030204" pitchFamily="34" charset="0"/>
                <a:cs typeface="Calibri" panose="020F0502020204030204" pitchFamily="34" charset="0"/>
              </a:rPr>
              <a:t>ma prawo do sprawiedliwego i jawnego rozpatrzenia jego sprawy w rozsądnym terminie przez niezawisły i bezstronny sąd ustanowiony uprzednio na mocy </a:t>
            </a:r>
            <a:r>
              <a:rPr lang="pl-PL" sz="1400" dirty="0" smtClean="0">
                <a:solidFill>
                  <a:schemeClr val="bg1"/>
                </a:solidFill>
                <a:latin typeface="Calibri" panose="020F0502020204030204" pitchFamily="34" charset="0"/>
                <a:cs typeface="Calibri" panose="020F0502020204030204" pitchFamily="34" charset="0"/>
              </a:rPr>
              <a:t>ustawy.</a:t>
            </a:r>
          </a:p>
          <a:p>
            <a:pPr>
              <a:lnSpc>
                <a:spcPct val="100000"/>
              </a:lnSpc>
              <a:spcBef>
                <a:spcPts val="0"/>
              </a:spcBef>
              <a:spcAft>
                <a:spcPts val="0"/>
              </a:spcAft>
            </a:pPr>
            <a:r>
              <a:rPr lang="pl-PL" sz="1400" dirty="0" smtClean="0">
                <a:solidFill>
                  <a:schemeClr val="bg1"/>
                </a:solidFill>
                <a:latin typeface="Calibri" panose="020F0502020204030204" pitchFamily="34" charset="0"/>
                <a:cs typeface="Calibri" panose="020F0502020204030204" pitchFamily="34" charset="0"/>
              </a:rPr>
              <a:t>Każdy </a:t>
            </a:r>
            <a:r>
              <a:rPr lang="pl-PL" sz="1400" dirty="0">
                <a:solidFill>
                  <a:schemeClr val="bg1"/>
                </a:solidFill>
                <a:latin typeface="Calibri" panose="020F0502020204030204" pitchFamily="34" charset="0"/>
                <a:cs typeface="Calibri" panose="020F0502020204030204" pitchFamily="34" charset="0"/>
              </a:rPr>
              <a:t>ma możliwość uzyskania porady prawnej, skorzystania z pomocy obrońcy i przedstawiciela. Pomoc prawna jest udzielana osobom, które nie posiadają wystarczających środków, w zakresie w jakim jest ona konieczna dla zapewnienia skutecznego dostępu do wymiaru sprawiedliwości. </a:t>
            </a:r>
            <a:endParaRPr lang="pl-PL" sz="1400" dirty="0" smtClean="0">
              <a:solidFill>
                <a:schemeClr val="bg1"/>
              </a:solidFill>
              <a:latin typeface="Calibri" panose="020F0502020204030204" pitchFamily="34" charset="0"/>
              <a:cs typeface="Calibri" panose="020F0502020204030204" pitchFamily="34" charset="0"/>
            </a:endParaRPr>
          </a:p>
          <a:p>
            <a:pPr>
              <a:lnSpc>
                <a:spcPct val="100000"/>
              </a:lnSpc>
              <a:spcBef>
                <a:spcPts val="0"/>
              </a:spcBef>
              <a:spcAft>
                <a:spcPts val="0"/>
              </a:spcAft>
            </a:pPr>
            <a:endParaRPr lang="pl-PL" sz="1400" dirty="0" smtClean="0">
              <a:solidFill>
                <a:schemeClr val="bg1"/>
              </a:solidFill>
              <a:latin typeface="Calibri" panose="020F0502020204030204" pitchFamily="34" charset="0"/>
              <a:cs typeface="Calibri" panose="020F0502020204030204" pitchFamily="34" charset="0"/>
            </a:endParaRPr>
          </a:p>
          <a:p>
            <a:pPr>
              <a:lnSpc>
                <a:spcPct val="100000"/>
              </a:lnSpc>
              <a:spcBef>
                <a:spcPts val="0"/>
              </a:spcBef>
              <a:spcAft>
                <a:spcPts val="0"/>
              </a:spcAft>
            </a:pPr>
            <a:endParaRPr lang="pl-PL" sz="1400" dirty="0" smtClean="0">
              <a:solidFill>
                <a:schemeClr val="bg1"/>
              </a:solidFill>
              <a:latin typeface="Calibri" panose="020F0502020204030204" pitchFamily="34" charset="0"/>
              <a:cs typeface="Calibri" panose="020F0502020204030204" pitchFamily="34" charset="0"/>
            </a:endParaRPr>
          </a:p>
          <a:p>
            <a:pPr algn="ctr">
              <a:lnSpc>
                <a:spcPct val="100000"/>
              </a:lnSpc>
              <a:spcBef>
                <a:spcPts val="0"/>
              </a:spcBef>
              <a:spcAft>
                <a:spcPts val="0"/>
              </a:spcAft>
            </a:pPr>
            <a:r>
              <a:rPr lang="pl-PL" sz="1400" b="1" dirty="0">
                <a:solidFill>
                  <a:schemeClr val="bg1"/>
                </a:solidFill>
                <a:latin typeface="Calibri" panose="020F0502020204030204" pitchFamily="34" charset="0"/>
                <a:cs typeface="Calibri" panose="020F0502020204030204" pitchFamily="34" charset="0"/>
              </a:rPr>
              <a:t>Zakaz ponownego sądzenia lub karania w postępowaniu karnym za ten sam czyn zabroniony pod groźbą kary </a:t>
            </a:r>
            <a:r>
              <a:rPr lang="pl-PL" sz="1400" b="1" dirty="0" smtClean="0">
                <a:solidFill>
                  <a:schemeClr val="bg1"/>
                </a:solidFill>
                <a:latin typeface="Calibri" panose="020F0502020204030204" pitchFamily="34" charset="0"/>
                <a:cs typeface="Calibri" panose="020F0502020204030204" pitchFamily="34" charset="0"/>
              </a:rPr>
              <a:t>(art. 50 KPP)</a:t>
            </a:r>
          </a:p>
          <a:p>
            <a:pPr>
              <a:lnSpc>
                <a:spcPct val="100000"/>
              </a:lnSpc>
              <a:spcBef>
                <a:spcPts val="0"/>
              </a:spcBef>
              <a:spcAft>
                <a:spcPts val="0"/>
              </a:spcAft>
            </a:pPr>
            <a:r>
              <a:rPr lang="pl-PL" sz="1400" dirty="0" smtClean="0">
                <a:solidFill>
                  <a:schemeClr val="bg1"/>
                </a:solidFill>
                <a:latin typeface="Calibri" panose="020F0502020204030204" pitchFamily="34" charset="0"/>
                <a:cs typeface="Calibri" panose="020F0502020204030204" pitchFamily="34" charset="0"/>
              </a:rPr>
              <a:t>Nikt </a:t>
            </a:r>
            <a:r>
              <a:rPr lang="pl-PL" sz="1400" dirty="0">
                <a:solidFill>
                  <a:schemeClr val="bg1"/>
                </a:solidFill>
                <a:latin typeface="Calibri" panose="020F0502020204030204" pitchFamily="34" charset="0"/>
                <a:cs typeface="Calibri" panose="020F0502020204030204" pitchFamily="34" charset="0"/>
              </a:rPr>
              <a:t>nie może być ponownie sądzony lub ukarany w postępowaniu karnym za ten sam czyn zabroniony pod groźbą kary, w odniesieniu do którego zgodnie z ustawą został już uprzednio uniewinniony lub za który został już uprzednio skazany prawomocnym wyrokiem na terytorium Unii</a:t>
            </a:r>
            <a:endParaRPr lang="pl-PL" sz="1400" dirty="0" smtClean="0">
              <a:solidFill>
                <a:schemeClr val="bg1"/>
              </a:solidFill>
              <a:latin typeface="Calibri" panose="020F0502020204030204" pitchFamily="34" charset="0"/>
              <a:cs typeface="Calibri" panose="020F0502020204030204" pitchFamily="34" charset="0"/>
            </a:endParaRPr>
          </a:p>
          <a:p>
            <a:pPr>
              <a:lnSpc>
                <a:spcPct val="100000"/>
              </a:lnSpc>
              <a:spcBef>
                <a:spcPts val="0"/>
              </a:spcBef>
              <a:spcAft>
                <a:spcPts val="0"/>
              </a:spcAft>
            </a:pPr>
            <a:endParaRPr lang="pl-PL" sz="1400" dirty="0" smtClean="0">
              <a:solidFill>
                <a:schemeClr val="bg1"/>
              </a:solidFill>
              <a:latin typeface="Calibri" panose="020F0502020204030204" pitchFamily="34" charset="0"/>
              <a:cs typeface="Calibri" panose="020F0502020204030204" pitchFamily="34" charset="0"/>
            </a:endParaRP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181146993"/>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683568" y="764704"/>
            <a:ext cx="8136904" cy="5976664"/>
          </a:xfrm>
          <a:solidFill>
            <a:srgbClr val="CCFFFF">
              <a:alpha val="39999"/>
            </a:srgbClr>
          </a:solidFill>
        </p:spPr>
        <p:txBody>
          <a:bodyPr/>
          <a:lstStyle/>
          <a:p>
            <a:pPr algn="ctr" eaLnBrk="1" hangingPunct="1">
              <a:lnSpc>
                <a:spcPct val="150000"/>
              </a:lnSpc>
              <a:buFont typeface="Wingdings" panose="05000000000000000000" pitchFamily="2" charset="2"/>
              <a:buNone/>
            </a:pPr>
            <a:r>
              <a:rPr lang="pl-PL" altLang="pl-PL" sz="1500" b="1" dirty="0" smtClean="0">
                <a:solidFill>
                  <a:schemeClr val="bg1"/>
                </a:solidFill>
                <a:latin typeface="Calibri" panose="020F0502020204030204" pitchFamily="34" charset="0"/>
                <a:cs typeface="Calibri" panose="020F0502020204030204" pitchFamily="34" charset="0"/>
              </a:rPr>
              <a:t>Prawa podstawowe UE – sposób powołania w orzeczeniu sądu administracyjnego</a:t>
            </a:r>
          </a:p>
          <a:p>
            <a:endParaRPr lang="pl-PL" sz="1500" dirty="0" smtClean="0">
              <a:solidFill>
                <a:schemeClr val="bg1"/>
              </a:solidFill>
              <a:latin typeface="Calibri" panose="020F0502020204030204" pitchFamily="34" charset="0"/>
              <a:cs typeface="Calibri" panose="020F0502020204030204" pitchFamily="34" charset="0"/>
            </a:endParaRPr>
          </a:p>
          <a:p>
            <a:pPr algn="ctr"/>
            <a:r>
              <a:rPr lang="pl-PL" sz="1500" b="1" dirty="0" smtClean="0">
                <a:solidFill>
                  <a:schemeClr val="accent3">
                    <a:lumMod val="50000"/>
                  </a:schemeClr>
                </a:solidFill>
                <a:latin typeface="Calibri" panose="020F0502020204030204" pitchFamily="34" charset="0"/>
                <a:cs typeface="Calibri" panose="020F0502020204030204" pitchFamily="34" charset="0"/>
              </a:rPr>
              <a:t>Strona powołuje KPP w zarzucie lub jego uzasadnieniu, a sąd w ogóle nie odnosi się do tego wskazania skupiając się wyłącznie na regulacjach Konstytucji RP i ew. </a:t>
            </a:r>
            <a:r>
              <a:rPr lang="pl-PL" sz="1500" b="1" dirty="0" err="1" smtClean="0">
                <a:solidFill>
                  <a:schemeClr val="accent3">
                    <a:lumMod val="50000"/>
                  </a:schemeClr>
                </a:solidFill>
                <a:latin typeface="Calibri" panose="020F0502020204030204" pitchFamily="34" charset="0"/>
                <a:cs typeface="Calibri" panose="020F0502020204030204" pitchFamily="34" charset="0"/>
              </a:rPr>
              <a:t>EKPCz</a:t>
            </a:r>
            <a:r>
              <a:rPr lang="pl-PL" sz="1500" b="1" dirty="0" smtClean="0">
                <a:solidFill>
                  <a:schemeClr val="accent3">
                    <a:lumMod val="50000"/>
                  </a:schemeClr>
                </a:solidFill>
                <a:latin typeface="Calibri" panose="020F0502020204030204" pitchFamily="34" charset="0"/>
                <a:cs typeface="Calibri" panose="020F0502020204030204" pitchFamily="34" charset="0"/>
              </a:rPr>
              <a:t>.</a:t>
            </a:r>
          </a:p>
          <a:p>
            <a:pPr algn="ctr"/>
            <a:endParaRPr lang="pl-PL" sz="1500" b="1" dirty="0" smtClean="0">
              <a:solidFill>
                <a:schemeClr val="accent3">
                  <a:lumMod val="50000"/>
                </a:schemeClr>
              </a:solidFill>
              <a:latin typeface="Calibri" panose="020F0502020204030204" pitchFamily="34" charset="0"/>
              <a:cs typeface="Calibri" panose="020F0502020204030204" pitchFamily="34" charset="0"/>
            </a:endParaRPr>
          </a:p>
          <a:p>
            <a:r>
              <a:rPr lang="pl-PL" sz="1500" dirty="0" smtClean="0">
                <a:solidFill>
                  <a:schemeClr val="bg1"/>
                </a:solidFill>
                <a:latin typeface="Calibri" panose="020F0502020204030204" pitchFamily="34" charset="0"/>
                <a:cs typeface="Calibri" panose="020F0502020204030204" pitchFamily="34" charset="0"/>
              </a:rPr>
              <a:t>Strony coraz częściej powołują KPP. Jednak czynią to często </a:t>
            </a:r>
            <a:r>
              <a:rPr lang="pl-PL" sz="1500" dirty="0">
                <a:solidFill>
                  <a:schemeClr val="bg1"/>
                </a:solidFill>
                <a:latin typeface="Calibri" panose="020F0502020204030204" pitchFamily="34" charset="0"/>
                <a:cs typeface="Calibri" panose="020F0502020204030204" pitchFamily="34" charset="0"/>
              </a:rPr>
              <a:t>niewłaściwe lub wskazują równocześnie także inne regulacje określające obowiązki organów związane z prawami podstawowymi (w szczególności postanowienia Konstytucji i przepisy procesowe statuujące tzw. zasady ogólne), a w tej sytuacji sądy skupiają się na analizie tych regulacji i unikają wypowiadania się co do </a:t>
            </a:r>
            <a:r>
              <a:rPr lang="pl-PL" sz="1500" dirty="0" smtClean="0">
                <a:solidFill>
                  <a:schemeClr val="bg1"/>
                </a:solidFill>
                <a:latin typeface="Calibri" panose="020F0502020204030204" pitchFamily="34" charset="0"/>
                <a:cs typeface="Calibri" panose="020F0502020204030204" pitchFamily="34" charset="0"/>
              </a:rPr>
              <a:t>KPP.</a:t>
            </a:r>
          </a:p>
          <a:p>
            <a:endParaRPr lang="pl-PL" sz="1500" dirty="0">
              <a:solidFill>
                <a:schemeClr val="bg1"/>
              </a:solidFill>
              <a:latin typeface="Calibri" panose="020F0502020204030204" pitchFamily="34" charset="0"/>
              <a:cs typeface="Calibri" panose="020F0502020204030204" pitchFamily="34" charset="0"/>
            </a:endParaRPr>
          </a:p>
          <a:p>
            <a:r>
              <a:rPr lang="pl-PL" sz="1500" dirty="0" smtClean="0">
                <a:solidFill>
                  <a:schemeClr val="bg1"/>
                </a:solidFill>
                <a:latin typeface="Calibri" panose="020F0502020204030204" pitchFamily="34" charset="0"/>
                <a:cs typeface="Calibri" panose="020F0502020204030204" pitchFamily="34" charset="0"/>
              </a:rPr>
              <a:t>Zob.:</a:t>
            </a:r>
          </a:p>
          <a:p>
            <a:r>
              <a:rPr lang="pl-PL" sz="1500" dirty="0" smtClean="0">
                <a:solidFill>
                  <a:schemeClr val="bg1"/>
                </a:solidFill>
                <a:latin typeface="Calibri" panose="020F0502020204030204" pitchFamily="34" charset="0"/>
                <a:cs typeface="Calibri" panose="020F0502020204030204" pitchFamily="34" charset="0"/>
              </a:rPr>
              <a:t>1) </a:t>
            </a:r>
            <a:r>
              <a:rPr lang="pl-PL" sz="1500" dirty="0">
                <a:solidFill>
                  <a:schemeClr val="bg1"/>
                </a:solidFill>
                <a:latin typeface="Calibri" panose="020F0502020204030204" pitchFamily="34" charset="0"/>
                <a:cs typeface="Calibri" panose="020F0502020204030204" pitchFamily="34" charset="0"/>
              </a:rPr>
              <a:t>wyroki: NSA z 19.07.2012 r., II OSK 810/11; NSA z 1.07.2010 r., I FSK 1032/09; NSA z 22.06.2010 r., II GSK </a:t>
            </a:r>
            <a:r>
              <a:rPr lang="pl-PL" sz="1500" dirty="0" smtClean="0">
                <a:solidFill>
                  <a:schemeClr val="bg1"/>
                </a:solidFill>
                <a:latin typeface="Calibri" panose="020F0502020204030204" pitchFamily="34" charset="0"/>
                <a:cs typeface="Calibri" panose="020F0502020204030204" pitchFamily="34" charset="0"/>
              </a:rPr>
              <a:t>623/10</a:t>
            </a:r>
          </a:p>
          <a:p>
            <a:r>
              <a:rPr lang="pl-PL" sz="1500" dirty="0" smtClean="0">
                <a:solidFill>
                  <a:schemeClr val="bg1"/>
                </a:solidFill>
                <a:latin typeface="Calibri" panose="020F0502020204030204" pitchFamily="34" charset="0"/>
                <a:cs typeface="Calibri" panose="020F0502020204030204" pitchFamily="34" charset="0"/>
              </a:rPr>
              <a:t>2) N</a:t>
            </a:r>
            <a:r>
              <a:rPr lang="pl-PL" sz="1500" dirty="0">
                <a:solidFill>
                  <a:schemeClr val="bg1"/>
                </a:solidFill>
                <a:latin typeface="Calibri" panose="020F0502020204030204" pitchFamily="34" charset="0"/>
                <a:cs typeface="Calibri" panose="020F0502020204030204" pitchFamily="34" charset="0"/>
              </a:rPr>
              <a:t>. Półtorak, </a:t>
            </a:r>
            <a:r>
              <a:rPr lang="pl-PL" sz="1500" i="1" dirty="0">
                <a:solidFill>
                  <a:schemeClr val="bg1"/>
                </a:solidFill>
                <a:latin typeface="Calibri" panose="020F0502020204030204" pitchFamily="34" charset="0"/>
                <a:cs typeface="Calibri" panose="020F0502020204030204" pitchFamily="34" charset="0"/>
              </a:rPr>
              <a:t>Zakres związania państw członkowskich Kartą Praw Podstawowych Unii Europejskiej</a:t>
            </a:r>
            <a:r>
              <a:rPr lang="pl-PL" sz="1500" dirty="0">
                <a:solidFill>
                  <a:schemeClr val="bg1"/>
                </a:solidFill>
                <a:latin typeface="Calibri" panose="020F0502020204030204" pitchFamily="34" charset="0"/>
                <a:cs typeface="Calibri" panose="020F0502020204030204" pitchFamily="34" charset="0"/>
              </a:rPr>
              <a:t>, „Europejski Przegląd Sądowy” 2014/9, s. 17.</a:t>
            </a:r>
          </a:p>
          <a:p>
            <a:endParaRPr lang="pl-PL" sz="1500" dirty="0" smtClean="0">
              <a:solidFill>
                <a:schemeClr val="bg1"/>
              </a:solidFill>
              <a:latin typeface="Calibri" panose="020F0502020204030204" pitchFamily="34" charset="0"/>
              <a:cs typeface="Calibri" panose="020F0502020204030204" pitchFamily="34" charset="0"/>
            </a:endParaRPr>
          </a:p>
          <a:p>
            <a:r>
              <a:rPr lang="pl-PL" sz="1500" dirty="0" smtClean="0">
                <a:solidFill>
                  <a:schemeClr val="bg1"/>
                </a:solidFill>
                <a:latin typeface="Calibri" panose="020F0502020204030204" pitchFamily="34" charset="0"/>
                <a:cs typeface="Calibri" panose="020F0502020204030204" pitchFamily="34" charset="0"/>
              </a:rPr>
              <a:t>czy takie podejście sądu administracyjnego jest prawidłowe? ww. wyrok w sprawie </a:t>
            </a:r>
            <a:r>
              <a:rPr lang="pl-PL" sz="1500" dirty="0" err="1" smtClean="0">
                <a:solidFill>
                  <a:schemeClr val="bg1"/>
                </a:solidFill>
                <a:latin typeface="Calibri" panose="020F0502020204030204" pitchFamily="34" charset="0"/>
                <a:cs typeface="Calibri" panose="020F0502020204030204" pitchFamily="34" charset="0"/>
              </a:rPr>
              <a:t>Fransson</a:t>
            </a:r>
            <a:r>
              <a:rPr lang="pl-PL" sz="1500" dirty="0" smtClean="0">
                <a:solidFill>
                  <a:schemeClr val="bg1"/>
                </a:solidFill>
                <a:latin typeface="Calibri" panose="020F0502020204030204" pitchFamily="34" charset="0"/>
                <a:cs typeface="Calibri" panose="020F0502020204030204" pitchFamily="34" charset="0"/>
              </a:rPr>
              <a:t> i analiza</a:t>
            </a: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3029824322"/>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683568" y="976313"/>
            <a:ext cx="8065145" cy="5765055"/>
          </a:xfrm>
          <a:solidFill>
            <a:srgbClr val="CCFFFF">
              <a:alpha val="39999"/>
            </a:srgbClr>
          </a:solidFill>
        </p:spPr>
        <p:txBody>
          <a:bodyPr/>
          <a:lstStyle/>
          <a:p>
            <a:pPr algn="ctr"/>
            <a:endParaRPr lang="pl-PL" sz="1500" b="1" dirty="0" smtClean="0">
              <a:solidFill>
                <a:schemeClr val="accent4">
                  <a:lumMod val="50000"/>
                </a:schemeClr>
              </a:solidFill>
              <a:latin typeface="Calibri" panose="020F0502020204030204" pitchFamily="34" charset="0"/>
              <a:cs typeface="Calibri" panose="020F0502020204030204" pitchFamily="34" charset="0"/>
            </a:endParaRPr>
          </a:p>
          <a:p>
            <a:pPr algn="ctr"/>
            <a:r>
              <a:rPr lang="pl-PL" sz="1500" b="1" dirty="0" smtClean="0">
                <a:solidFill>
                  <a:schemeClr val="accent4">
                    <a:lumMod val="50000"/>
                  </a:schemeClr>
                </a:solidFill>
                <a:latin typeface="Calibri" panose="020F0502020204030204" pitchFamily="34" charset="0"/>
                <a:cs typeface="Calibri" panose="020F0502020204030204" pitchFamily="34" charset="0"/>
              </a:rPr>
              <a:t>Strona </a:t>
            </a:r>
            <a:r>
              <a:rPr lang="pl-PL" sz="1500" b="1" dirty="0">
                <a:solidFill>
                  <a:schemeClr val="accent4">
                    <a:lumMod val="50000"/>
                  </a:schemeClr>
                </a:solidFill>
                <a:latin typeface="Calibri" panose="020F0502020204030204" pitchFamily="34" charset="0"/>
                <a:cs typeface="Calibri" panose="020F0502020204030204" pitchFamily="34" charset="0"/>
              </a:rPr>
              <a:t>powołuje KPP w zarzucie lub jego uzasadnieniu, jednak sąd wskazuje, że w sprawie nie ma zastosowania prawo unijne i z tego powodu nie bada twierdzeń strony odnośnie do naruszenia KPP</a:t>
            </a:r>
          </a:p>
          <a:p>
            <a:endParaRPr lang="pl-PL" sz="1500" b="1" dirty="0" smtClean="0">
              <a:solidFill>
                <a:schemeClr val="bg1"/>
              </a:solidFill>
              <a:latin typeface="Calibri" panose="020F0502020204030204" pitchFamily="34" charset="0"/>
              <a:cs typeface="Calibri" panose="020F0502020204030204" pitchFamily="34" charset="0"/>
            </a:endParaRPr>
          </a:p>
          <a:p>
            <a:endParaRPr lang="pl-PL" sz="1500" b="1" dirty="0" smtClean="0">
              <a:solidFill>
                <a:schemeClr val="bg1"/>
              </a:solidFill>
              <a:latin typeface="Calibri" panose="020F0502020204030204" pitchFamily="34" charset="0"/>
              <a:cs typeface="Calibri" panose="020F0502020204030204" pitchFamily="34" charset="0"/>
            </a:endParaRPr>
          </a:p>
          <a:p>
            <a:r>
              <a:rPr lang="pl-PL" sz="1500" b="1" dirty="0" smtClean="0">
                <a:solidFill>
                  <a:schemeClr val="bg1"/>
                </a:solidFill>
                <a:latin typeface="Calibri" panose="020F0502020204030204" pitchFamily="34" charset="0"/>
                <a:cs typeface="Calibri" panose="020F0502020204030204" pitchFamily="34" charset="0"/>
              </a:rPr>
              <a:t>wyrok WSA w Łodzi z 24.11.2022 r., I SA/</a:t>
            </a:r>
            <a:r>
              <a:rPr lang="pl-PL" sz="1500" b="1" dirty="0" err="1" smtClean="0">
                <a:solidFill>
                  <a:schemeClr val="bg1"/>
                </a:solidFill>
                <a:latin typeface="Calibri" panose="020F0502020204030204" pitchFamily="34" charset="0"/>
                <a:cs typeface="Calibri" panose="020F0502020204030204" pitchFamily="34" charset="0"/>
              </a:rPr>
              <a:t>Łd</a:t>
            </a:r>
            <a:r>
              <a:rPr lang="pl-PL" sz="1500" b="1" dirty="0" smtClean="0">
                <a:solidFill>
                  <a:schemeClr val="bg1"/>
                </a:solidFill>
                <a:latin typeface="Calibri" panose="020F0502020204030204" pitchFamily="34" charset="0"/>
                <a:cs typeface="Calibri" panose="020F0502020204030204" pitchFamily="34" charset="0"/>
              </a:rPr>
              <a:t> 655/22:</a:t>
            </a:r>
          </a:p>
          <a:p>
            <a:r>
              <a:rPr lang="pl-PL" sz="1500" dirty="0">
                <a:solidFill>
                  <a:schemeClr val="bg1"/>
                </a:solidFill>
                <a:latin typeface="Calibri" panose="020F0502020204030204" pitchFamily="34" charset="0"/>
                <a:cs typeface="Calibri" panose="020F0502020204030204" pitchFamily="34" charset="0"/>
              </a:rPr>
              <a:t>opłata cukrowa nie stanowi podatku zharmonizowanego, co by uzasadniało ewentualne wątpliwości co do zgodności prawa krajowego z prawem unijnym. W sprawie, z uwagi na jej okoliczności faktyczne, </a:t>
            </a:r>
            <a:r>
              <a:rPr lang="pl-PL" sz="1500" b="1" dirty="0">
                <a:solidFill>
                  <a:schemeClr val="bg1"/>
                </a:solidFill>
                <a:latin typeface="Calibri" panose="020F0502020204030204" pitchFamily="34" charset="0"/>
                <a:cs typeface="Calibri" panose="020F0502020204030204" pitchFamily="34" charset="0"/>
              </a:rPr>
              <a:t>nie wystąpił też element prawa unijnego</a:t>
            </a:r>
            <a:r>
              <a:rPr lang="pl-PL" sz="1500" dirty="0">
                <a:solidFill>
                  <a:schemeClr val="bg1"/>
                </a:solidFill>
                <a:latin typeface="Calibri" panose="020F0502020204030204" pitchFamily="34" charset="0"/>
                <a:cs typeface="Calibri" panose="020F0502020204030204" pitchFamily="34" charset="0"/>
              </a:rPr>
              <a:t>, w tym wskazywany w zarzucie skargi i jej uzasadnieniu, jak i propozycji sformułowania pytania prejudycjalnego. Wobec tego nie zaistniała konieczność wypowiedzenia się przez TSUE, czy prawo unijne nie sprzeciwia się takiemu przepisowi prawa krajowego, jak mający zastosowanie w tej sprawie – art. 12a w zw. z art. 12d ust. 1 pkt 1 w zw. z art. 12e ust. 3 </a:t>
            </a:r>
            <a:r>
              <a:rPr lang="pl-PL" sz="1500" dirty="0" err="1">
                <a:solidFill>
                  <a:schemeClr val="bg1"/>
                </a:solidFill>
                <a:latin typeface="Calibri" panose="020F0502020204030204" pitchFamily="34" charset="0"/>
                <a:cs typeface="Calibri" panose="020F0502020204030204" pitchFamily="34" charset="0"/>
              </a:rPr>
              <a:t>u.z</a:t>
            </a:r>
            <a:r>
              <a:rPr lang="pl-PL" sz="1500" dirty="0">
                <a:solidFill>
                  <a:schemeClr val="bg1"/>
                </a:solidFill>
                <a:latin typeface="Calibri" panose="020F0502020204030204" pitchFamily="34" charset="0"/>
                <a:cs typeface="Calibri" panose="020F0502020204030204" pitchFamily="34" charset="0"/>
              </a:rPr>
              <a:t>. A tylko w takiej sytuacji sąd pierwszej instancji posiada dyskrecjonalne uprawnienie do zadania pytania </a:t>
            </a:r>
            <a:r>
              <a:rPr lang="pl-PL" sz="1500" dirty="0" smtClean="0">
                <a:solidFill>
                  <a:schemeClr val="bg1"/>
                </a:solidFill>
                <a:latin typeface="Calibri" panose="020F0502020204030204" pitchFamily="34" charset="0"/>
                <a:cs typeface="Calibri" panose="020F0502020204030204" pitchFamily="34" charset="0"/>
              </a:rPr>
              <a:t>prejudycjalnego</a:t>
            </a:r>
            <a:endParaRPr lang="pl-PL" sz="1500" dirty="0">
              <a:solidFill>
                <a:schemeClr val="bg1"/>
              </a:solidFill>
              <a:latin typeface="Calibri" panose="020F0502020204030204" pitchFamily="34" charset="0"/>
              <a:cs typeface="Calibri" panose="020F0502020204030204" pitchFamily="34" charset="0"/>
            </a:endParaRP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2589144363"/>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683568" y="301625"/>
            <a:ext cx="8352928" cy="6439743"/>
          </a:xfrm>
          <a:solidFill>
            <a:srgbClr val="CCFFFF">
              <a:alpha val="39999"/>
            </a:srgbClr>
          </a:solidFill>
        </p:spPr>
        <p:txBody>
          <a:bodyPr/>
          <a:lstStyle/>
          <a:p>
            <a:pPr algn="ctr" eaLnBrk="1" hangingPunct="1">
              <a:lnSpc>
                <a:spcPct val="150000"/>
              </a:lnSpc>
              <a:buFont typeface="Wingdings" panose="05000000000000000000" pitchFamily="2" charset="2"/>
              <a:buNone/>
            </a:pPr>
            <a:r>
              <a:rPr lang="pl-PL" altLang="pl-PL" sz="1400" b="1" dirty="0" smtClean="0">
                <a:solidFill>
                  <a:schemeClr val="bg1"/>
                </a:solidFill>
                <a:latin typeface="Calibri" panose="020F0502020204030204" pitchFamily="34" charset="0"/>
                <a:cs typeface="Calibri" panose="020F0502020204030204" pitchFamily="34" charset="0"/>
              </a:rPr>
              <a:t>Prawa podstawowe UE – sposób powołania w orzeczeniu sądu administracyjnego</a:t>
            </a:r>
          </a:p>
          <a:p>
            <a:endParaRPr lang="pl-PL" sz="1500" b="1" dirty="0" smtClean="0">
              <a:solidFill>
                <a:schemeClr val="accent3">
                  <a:lumMod val="50000"/>
                </a:schemeClr>
              </a:solidFill>
              <a:latin typeface="Calibri" panose="020F0502020204030204" pitchFamily="34" charset="0"/>
              <a:cs typeface="Calibri" panose="020F0502020204030204" pitchFamily="34" charset="0"/>
            </a:endParaRPr>
          </a:p>
          <a:p>
            <a:r>
              <a:rPr lang="pl-PL" sz="1500" b="1" dirty="0" smtClean="0">
                <a:solidFill>
                  <a:schemeClr val="accent3">
                    <a:lumMod val="50000"/>
                  </a:schemeClr>
                </a:solidFill>
                <a:latin typeface="Calibri" panose="020F0502020204030204" pitchFamily="34" charset="0"/>
                <a:cs typeface="Calibri" panose="020F0502020204030204" pitchFamily="34" charset="0"/>
              </a:rPr>
              <a:t>Sąd powołuje </a:t>
            </a:r>
            <a:r>
              <a:rPr lang="pl-PL" sz="1500" b="1" dirty="0">
                <a:solidFill>
                  <a:schemeClr val="accent3">
                    <a:lumMod val="50000"/>
                  </a:schemeClr>
                </a:solidFill>
                <a:latin typeface="Calibri" panose="020F0502020204030204" pitchFamily="34" charset="0"/>
                <a:cs typeface="Calibri" panose="020F0502020204030204" pitchFamily="34" charset="0"/>
              </a:rPr>
              <a:t>(z uwagi na wskazania strony albo samodzielnie) </a:t>
            </a:r>
            <a:r>
              <a:rPr lang="pl-PL" sz="1500" b="1" dirty="0" smtClean="0">
                <a:solidFill>
                  <a:schemeClr val="accent3">
                    <a:lumMod val="50000"/>
                  </a:schemeClr>
                </a:solidFill>
                <a:latin typeface="Calibri" panose="020F0502020204030204" pitchFamily="34" charset="0"/>
                <a:cs typeface="Calibri" panose="020F0502020204030204" pitchFamily="34" charset="0"/>
              </a:rPr>
              <a:t>KPP – poprzez oznaczenie postanowienia KPP i nazwanie prawa, którego ono dotyczy, bez przeprowadzenia jakiejkolwiek analizy, zarówno gdy chodzi o samo prawo podstawowe, jak i bez sprawdzenia, czy w tej sprawie ma zastosowanie prawo  unijne, przy czym postanowienia KPP są powoływane w powiązaniu z regulacjami prawa polskiego lub prawa międzynarodowego – postanowieniami Konstytucji, </a:t>
            </a:r>
            <a:r>
              <a:rPr lang="pl-PL" sz="1500" b="1" dirty="0" err="1" smtClean="0">
                <a:solidFill>
                  <a:schemeClr val="accent3">
                    <a:lumMod val="50000"/>
                  </a:schemeClr>
                </a:solidFill>
                <a:latin typeface="Calibri" panose="020F0502020204030204" pitchFamily="34" charset="0"/>
                <a:cs typeface="Calibri" panose="020F0502020204030204" pitchFamily="34" charset="0"/>
              </a:rPr>
              <a:t>EKPCz</a:t>
            </a:r>
            <a:r>
              <a:rPr lang="pl-PL" sz="1500" b="1" dirty="0" smtClean="0">
                <a:solidFill>
                  <a:schemeClr val="accent3">
                    <a:lumMod val="50000"/>
                  </a:schemeClr>
                </a:solidFill>
                <a:latin typeface="Calibri" panose="020F0502020204030204" pitchFamily="34" charset="0"/>
                <a:cs typeface="Calibri" panose="020F0502020204030204" pitchFamily="34" charset="0"/>
              </a:rPr>
              <a:t> lub przepisami aktu procesowego statuującymi zasady ogólne postępowania, żeby uzasadnić wskazany w orzeczeniu standard ochrony prawa (treść prawa) wynikających z tych </a:t>
            </a:r>
            <a:r>
              <a:rPr lang="pl-PL" sz="1500" b="1" dirty="0" smtClean="0">
                <a:solidFill>
                  <a:schemeClr val="accent3">
                    <a:lumMod val="50000"/>
                  </a:schemeClr>
                </a:solidFill>
                <a:latin typeface="Calibri" panose="020F0502020204030204" pitchFamily="34" charset="0"/>
                <a:cs typeface="Calibri" panose="020F0502020204030204" pitchFamily="34" charset="0"/>
              </a:rPr>
              <a:t>regulacji</a:t>
            </a:r>
          </a:p>
          <a:p>
            <a:endParaRPr lang="pl-PL" sz="1500" b="1" dirty="0">
              <a:solidFill>
                <a:schemeClr val="accent3">
                  <a:lumMod val="50000"/>
                </a:schemeClr>
              </a:solidFill>
              <a:latin typeface="Calibri" panose="020F0502020204030204" pitchFamily="34" charset="0"/>
              <a:cs typeface="Calibri" panose="020F0502020204030204" pitchFamily="34" charset="0"/>
            </a:endParaRPr>
          </a:p>
          <a:p>
            <a:r>
              <a:rPr lang="pl-PL" sz="1500" b="1" dirty="0" smtClean="0">
                <a:solidFill>
                  <a:schemeClr val="bg1"/>
                </a:solidFill>
                <a:latin typeface="Calibri" panose="020F0502020204030204" pitchFamily="34" charset="0"/>
                <a:cs typeface="Calibri" panose="020F0502020204030204" pitchFamily="34" charset="0"/>
              </a:rPr>
              <a:t>przykłady</a:t>
            </a:r>
            <a:endParaRPr lang="pl-PL" sz="1500" b="1" dirty="0" smtClean="0">
              <a:solidFill>
                <a:schemeClr val="bg1"/>
              </a:solidFill>
              <a:latin typeface="Calibri" panose="020F0502020204030204" pitchFamily="34" charset="0"/>
              <a:cs typeface="Calibri" panose="020F0502020204030204" pitchFamily="34" charset="0"/>
            </a:endParaRPr>
          </a:p>
          <a:p>
            <a:endParaRPr lang="pl-PL" sz="1400" b="1" dirty="0" smtClean="0">
              <a:solidFill>
                <a:schemeClr val="bg1"/>
              </a:solidFill>
              <a:latin typeface="Calibri" panose="020F0502020204030204" pitchFamily="34" charset="0"/>
              <a:cs typeface="Calibri" panose="020F0502020204030204" pitchFamily="34" charset="0"/>
            </a:endParaRP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4003173001"/>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683568" y="301625"/>
            <a:ext cx="8352928" cy="6439743"/>
          </a:xfrm>
          <a:solidFill>
            <a:srgbClr val="CCFFFF">
              <a:alpha val="39999"/>
            </a:srgbClr>
          </a:solidFill>
        </p:spPr>
        <p:txBody>
          <a:bodyPr/>
          <a:lstStyle/>
          <a:p>
            <a:pPr algn="ctr" eaLnBrk="1" hangingPunct="1">
              <a:lnSpc>
                <a:spcPct val="150000"/>
              </a:lnSpc>
              <a:buFont typeface="Wingdings" panose="05000000000000000000" pitchFamily="2" charset="2"/>
              <a:buNone/>
            </a:pPr>
            <a:r>
              <a:rPr lang="pl-PL" altLang="pl-PL" sz="1400" b="1" dirty="0" smtClean="0">
                <a:solidFill>
                  <a:schemeClr val="bg1"/>
                </a:solidFill>
                <a:latin typeface="Calibri" panose="020F0502020204030204" pitchFamily="34" charset="0"/>
                <a:cs typeface="Calibri" panose="020F0502020204030204" pitchFamily="34" charset="0"/>
              </a:rPr>
              <a:t>Prawa podstawowe UE – sposób powołania w orzeczeniu sądu administracyjnego</a:t>
            </a:r>
          </a:p>
          <a:p>
            <a:endParaRPr lang="pl-PL" sz="1500" b="1" dirty="0" smtClean="0">
              <a:solidFill>
                <a:schemeClr val="accent3">
                  <a:lumMod val="50000"/>
                </a:schemeClr>
              </a:solidFill>
              <a:latin typeface="Calibri" panose="020F0502020204030204" pitchFamily="34" charset="0"/>
              <a:cs typeface="Calibri" panose="020F0502020204030204" pitchFamily="34" charset="0"/>
            </a:endParaRPr>
          </a:p>
          <a:p>
            <a:r>
              <a:rPr lang="pl-PL" sz="1500" b="1" dirty="0" smtClean="0">
                <a:solidFill>
                  <a:schemeClr val="accent3">
                    <a:lumMod val="50000"/>
                  </a:schemeClr>
                </a:solidFill>
                <a:latin typeface="Calibri" panose="020F0502020204030204" pitchFamily="34" charset="0"/>
                <a:cs typeface="Calibri" panose="020F0502020204030204" pitchFamily="34" charset="0"/>
              </a:rPr>
              <a:t>Sąd powołuje prawo podstawowe UE :</a:t>
            </a:r>
          </a:p>
          <a:p>
            <a:r>
              <a:rPr lang="pl-PL" sz="1500" b="1" dirty="0" smtClean="0">
                <a:solidFill>
                  <a:schemeClr val="accent3">
                    <a:lumMod val="50000"/>
                  </a:schemeClr>
                </a:solidFill>
                <a:latin typeface="Calibri" panose="020F0502020204030204" pitchFamily="34" charset="0"/>
                <a:cs typeface="Calibri" panose="020F0502020204030204" pitchFamily="34" charset="0"/>
              </a:rPr>
              <a:t> - wyjaśnia, że KPP /zasady ogólne prawa UE mają zastosowanie, bo sprawa ma charakter unijny</a:t>
            </a:r>
          </a:p>
          <a:p>
            <a:r>
              <a:rPr lang="pl-PL" sz="1500" b="1" dirty="0" smtClean="0">
                <a:solidFill>
                  <a:schemeClr val="accent3">
                    <a:lumMod val="50000"/>
                  </a:schemeClr>
                </a:solidFill>
                <a:latin typeface="Calibri" panose="020F0502020204030204" pitchFamily="34" charset="0"/>
                <a:cs typeface="Calibri" panose="020F0502020204030204" pitchFamily="34" charset="0"/>
              </a:rPr>
              <a:t>- przeprowadza szczegółową analizę</a:t>
            </a:r>
          </a:p>
          <a:p>
            <a:endParaRPr lang="pl-PL" sz="1500" b="1" dirty="0">
              <a:solidFill>
                <a:schemeClr val="accent3">
                  <a:lumMod val="50000"/>
                </a:schemeClr>
              </a:solidFill>
              <a:latin typeface="Calibri" panose="020F0502020204030204" pitchFamily="34" charset="0"/>
              <a:cs typeface="Calibri" panose="020F0502020204030204" pitchFamily="34" charset="0"/>
            </a:endParaRPr>
          </a:p>
          <a:p>
            <a:r>
              <a:rPr lang="pl-PL" sz="1500" dirty="0" smtClean="0">
                <a:solidFill>
                  <a:schemeClr val="bg1"/>
                </a:solidFill>
                <a:latin typeface="Calibri" panose="020F0502020204030204" pitchFamily="34" charset="0"/>
                <a:cs typeface="Calibri" panose="020F0502020204030204" pitchFamily="34" charset="0"/>
              </a:rPr>
              <a:t>Przykłady:</a:t>
            </a:r>
          </a:p>
          <a:p>
            <a:r>
              <a:rPr lang="pl-PL" sz="1500" dirty="0" smtClean="0">
                <a:solidFill>
                  <a:schemeClr val="bg1"/>
                </a:solidFill>
                <a:latin typeface="Calibri" panose="020F0502020204030204" pitchFamily="34" charset="0"/>
                <a:cs typeface="Calibri" panose="020F0502020204030204" pitchFamily="34" charset="0"/>
              </a:rPr>
              <a:t>Wyroki dotyczące dostępu do akt sprawy w zakresie, w jakim włączono w nie materiały z innych postępowań (VAT, akcyza, a inne podatki?)</a:t>
            </a:r>
          </a:p>
          <a:p>
            <a:r>
              <a:rPr lang="pl-PL" sz="1500" dirty="0" smtClean="0">
                <a:solidFill>
                  <a:schemeClr val="bg1"/>
                </a:solidFill>
                <a:latin typeface="Calibri" panose="020F0502020204030204" pitchFamily="34" charset="0"/>
                <a:cs typeface="Calibri" panose="020F0502020204030204" pitchFamily="34" charset="0"/>
              </a:rPr>
              <a:t>Wyrok w sprawie czasu wydania decyzji zabezpieczającej w VAT</a:t>
            </a:r>
          </a:p>
          <a:p>
            <a:endParaRPr lang="pl-PL" sz="1400" b="1" dirty="0" smtClean="0">
              <a:solidFill>
                <a:schemeClr val="bg1"/>
              </a:solidFill>
              <a:latin typeface="Calibri" panose="020F0502020204030204" pitchFamily="34" charset="0"/>
              <a:cs typeface="Calibri" panose="020F0502020204030204" pitchFamily="34" charset="0"/>
            </a:endParaRP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3445497785"/>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683568" y="976313"/>
            <a:ext cx="8065145" cy="5765055"/>
          </a:xfrm>
          <a:solidFill>
            <a:srgbClr val="CCFFFF">
              <a:alpha val="39999"/>
            </a:srgbClr>
          </a:solidFill>
        </p:spPr>
        <p:txBody>
          <a:bodyPr/>
          <a:lstStyle/>
          <a:p>
            <a:pPr algn="ctr"/>
            <a:r>
              <a:rPr lang="pl-PL" sz="1500" b="1" dirty="0" smtClean="0">
                <a:solidFill>
                  <a:schemeClr val="bg1"/>
                </a:solidFill>
                <a:latin typeface="Calibri" panose="020F0502020204030204" pitchFamily="34" charset="0"/>
                <a:cs typeface="Calibri" panose="020F0502020204030204" pitchFamily="34" charset="0"/>
              </a:rPr>
              <a:t>Standardy wynikające z KPP są „przydatne do wyznaczenia obowiązków polskiej administracji”</a:t>
            </a:r>
          </a:p>
          <a:p>
            <a:pPr algn="ctr"/>
            <a:r>
              <a:rPr lang="pl-PL" sz="1500" b="1" dirty="0" smtClean="0">
                <a:solidFill>
                  <a:schemeClr val="bg1"/>
                </a:solidFill>
                <a:latin typeface="Calibri" panose="020F0502020204030204" pitchFamily="34" charset="0"/>
                <a:cs typeface="Calibri" panose="020F0502020204030204" pitchFamily="34" charset="0"/>
              </a:rPr>
              <a:t>Brak analizy postanowień KPP</a:t>
            </a:r>
          </a:p>
          <a:p>
            <a:pPr algn="ctr"/>
            <a:endParaRPr lang="pl-PL" sz="1500" b="1" dirty="0">
              <a:solidFill>
                <a:schemeClr val="bg1"/>
              </a:solidFill>
              <a:latin typeface="Calibri" panose="020F0502020204030204" pitchFamily="34" charset="0"/>
              <a:cs typeface="Calibri" panose="020F0502020204030204" pitchFamily="34" charset="0"/>
            </a:endParaRPr>
          </a:p>
          <a:p>
            <a:r>
              <a:rPr lang="pl-PL" sz="1500" b="1" dirty="0" smtClean="0">
                <a:solidFill>
                  <a:schemeClr val="bg1"/>
                </a:solidFill>
                <a:latin typeface="Calibri" panose="020F0502020204030204" pitchFamily="34" charset="0"/>
                <a:cs typeface="Calibri" panose="020F0502020204030204" pitchFamily="34" charset="0"/>
              </a:rPr>
              <a:t>wyroki WSA we Wrocławiu z 12.01.2023 r., I SAB/</a:t>
            </a:r>
            <a:r>
              <a:rPr lang="pl-PL" sz="1500" b="1" dirty="0" err="1" smtClean="0">
                <a:solidFill>
                  <a:schemeClr val="bg1"/>
                </a:solidFill>
                <a:latin typeface="Calibri" panose="020F0502020204030204" pitchFamily="34" charset="0"/>
                <a:cs typeface="Calibri" panose="020F0502020204030204" pitchFamily="34" charset="0"/>
              </a:rPr>
              <a:t>Wr</a:t>
            </a:r>
            <a:r>
              <a:rPr lang="pl-PL" sz="1500" b="1" dirty="0" smtClean="0">
                <a:solidFill>
                  <a:schemeClr val="bg1"/>
                </a:solidFill>
                <a:latin typeface="Calibri" panose="020F0502020204030204" pitchFamily="34" charset="0"/>
                <a:cs typeface="Calibri" panose="020F0502020204030204" pitchFamily="34" charset="0"/>
              </a:rPr>
              <a:t> 1171/22, oraz I SA/</a:t>
            </a:r>
            <a:r>
              <a:rPr lang="pl-PL" sz="1500" b="1" dirty="0" err="1" smtClean="0">
                <a:solidFill>
                  <a:schemeClr val="bg1"/>
                </a:solidFill>
                <a:latin typeface="Calibri" panose="020F0502020204030204" pitchFamily="34" charset="0"/>
                <a:cs typeface="Calibri" panose="020F0502020204030204" pitchFamily="34" charset="0"/>
              </a:rPr>
              <a:t>Wr</a:t>
            </a:r>
            <a:r>
              <a:rPr lang="pl-PL" sz="1500" b="1" dirty="0" smtClean="0">
                <a:solidFill>
                  <a:schemeClr val="bg1"/>
                </a:solidFill>
                <a:latin typeface="Calibri" panose="020F0502020204030204" pitchFamily="34" charset="0"/>
                <a:cs typeface="Calibri" panose="020F0502020204030204" pitchFamily="34" charset="0"/>
              </a:rPr>
              <a:t> 1230/22</a:t>
            </a:r>
          </a:p>
          <a:p>
            <a:r>
              <a:rPr lang="pl-PL" sz="1500" dirty="0" smtClean="0">
                <a:solidFill>
                  <a:schemeClr val="bg1"/>
                </a:solidFill>
                <a:latin typeface="Calibri" panose="020F0502020204030204" pitchFamily="34" charset="0"/>
                <a:cs typeface="Calibri" panose="020F0502020204030204" pitchFamily="34" charset="0"/>
              </a:rPr>
              <a:t>Zasada zaufania jako zasada objęta prawem do dobrej administracji. To prawo jest </a:t>
            </a:r>
            <a:r>
              <a:rPr lang="pl-PL" sz="1500" dirty="0" smtClean="0">
                <a:solidFill>
                  <a:schemeClr val="bg1"/>
                </a:solidFill>
                <a:latin typeface="Calibri" panose="020F0502020204030204" pitchFamily="34" charset="0"/>
                <a:cs typeface="Calibri" panose="020F0502020204030204" pitchFamily="34" charset="0"/>
              </a:rPr>
              <a:t>wywodzone z </a:t>
            </a:r>
            <a:r>
              <a:rPr lang="pl-PL" sz="1500" dirty="0" smtClean="0">
                <a:solidFill>
                  <a:schemeClr val="bg1"/>
                </a:solidFill>
                <a:latin typeface="Calibri" panose="020F0502020204030204" pitchFamily="34" charset="0"/>
                <a:cs typeface="Calibri" panose="020F0502020204030204" pitchFamily="34" charset="0"/>
              </a:rPr>
              <a:t>art. </a:t>
            </a:r>
            <a:r>
              <a:rPr lang="pl-PL" sz="1500" dirty="0" smtClean="0">
                <a:solidFill>
                  <a:schemeClr val="bg1"/>
                </a:solidFill>
                <a:latin typeface="Calibri" panose="020F0502020204030204" pitchFamily="34" charset="0"/>
                <a:cs typeface="Calibri" panose="020F0502020204030204" pitchFamily="34" charset="0"/>
              </a:rPr>
              <a:t>2 Konstytucji RP </a:t>
            </a:r>
            <a:endParaRPr lang="pl-PL" sz="1500" dirty="0" smtClean="0">
              <a:solidFill>
                <a:schemeClr val="bg1"/>
              </a:solidFill>
              <a:latin typeface="Calibri" panose="020F0502020204030204" pitchFamily="34" charset="0"/>
              <a:cs typeface="Calibri" panose="020F0502020204030204" pitchFamily="34" charset="0"/>
            </a:endParaRPr>
          </a:p>
          <a:p>
            <a:endParaRPr lang="pl-PL" sz="1500" dirty="0">
              <a:solidFill>
                <a:schemeClr val="bg1"/>
              </a:solidFill>
              <a:latin typeface="Calibri" panose="020F0502020204030204" pitchFamily="34" charset="0"/>
              <a:cs typeface="Calibri" panose="020F0502020204030204" pitchFamily="34" charset="0"/>
            </a:endParaRP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4261391002"/>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683568" y="976313"/>
            <a:ext cx="8065145" cy="5765055"/>
          </a:xfrm>
          <a:solidFill>
            <a:srgbClr val="CCFFFF">
              <a:alpha val="39999"/>
            </a:srgbClr>
          </a:solidFill>
        </p:spPr>
        <p:txBody>
          <a:bodyPr/>
          <a:lstStyle/>
          <a:p>
            <a:pPr algn="ctr"/>
            <a:r>
              <a:rPr lang="pl-PL" sz="1500" b="1" dirty="0" smtClean="0">
                <a:solidFill>
                  <a:schemeClr val="bg1"/>
                </a:solidFill>
                <a:latin typeface="Calibri" panose="020F0502020204030204" pitchFamily="34" charset="0"/>
                <a:cs typeface="Calibri" panose="020F0502020204030204" pitchFamily="34" charset="0"/>
              </a:rPr>
              <a:t>Standardy wynikające z KPP są „przydatne do wyznaczenia obowiązków polskiej administracji”</a:t>
            </a:r>
          </a:p>
          <a:p>
            <a:pPr algn="ctr"/>
            <a:r>
              <a:rPr lang="pl-PL" sz="1500" b="1" dirty="0" smtClean="0">
                <a:solidFill>
                  <a:schemeClr val="bg1"/>
                </a:solidFill>
                <a:latin typeface="Calibri" panose="020F0502020204030204" pitchFamily="34" charset="0"/>
                <a:cs typeface="Calibri" panose="020F0502020204030204" pitchFamily="34" charset="0"/>
              </a:rPr>
              <a:t>Brak analizy postanowień KPP</a:t>
            </a:r>
          </a:p>
          <a:p>
            <a:pPr algn="ctr"/>
            <a:r>
              <a:rPr lang="pl-PL" sz="1500" b="1" dirty="0" smtClean="0">
                <a:solidFill>
                  <a:schemeClr val="bg1"/>
                </a:solidFill>
                <a:latin typeface="Calibri" panose="020F0502020204030204" pitchFamily="34" charset="0"/>
                <a:cs typeface="Calibri" panose="020F0502020204030204" pitchFamily="34" charset="0"/>
              </a:rPr>
              <a:t>Naruszenie standardu nie musi prowadzić do uchylenia decyzji przez sąd</a:t>
            </a:r>
          </a:p>
          <a:p>
            <a:pPr algn="ctr"/>
            <a:endParaRPr lang="pl-PL" sz="1500" b="1" dirty="0">
              <a:solidFill>
                <a:schemeClr val="bg1"/>
              </a:solidFill>
              <a:latin typeface="Calibri" panose="020F0502020204030204" pitchFamily="34" charset="0"/>
              <a:cs typeface="Calibri" panose="020F0502020204030204" pitchFamily="34" charset="0"/>
            </a:endParaRPr>
          </a:p>
          <a:p>
            <a:r>
              <a:rPr lang="pl-PL" sz="1500" b="1" dirty="0" smtClean="0">
                <a:solidFill>
                  <a:schemeClr val="bg1"/>
                </a:solidFill>
                <a:latin typeface="Calibri" panose="020F0502020204030204" pitchFamily="34" charset="0"/>
                <a:cs typeface="Calibri" panose="020F0502020204030204" pitchFamily="34" charset="0"/>
              </a:rPr>
              <a:t>wyroki WSA w Gdańsku z 24.11.2022 r., II SA/Gd 372/22, oraz z 7.12.2022 r., II SA/Gd 372/22</a:t>
            </a:r>
          </a:p>
          <a:p>
            <a:r>
              <a:rPr lang="pl-PL" sz="1500" dirty="0" smtClean="0">
                <a:solidFill>
                  <a:schemeClr val="bg1"/>
                </a:solidFill>
                <a:latin typeface="Calibri" panose="020F0502020204030204" pitchFamily="34" charset="0"/>
                <a:cs typeface="Calibri" panose="020F0502020204030204" pitchFamily="34" charset="0"/>
              </a:rPr>
              <a:t>sprawa czysto krajowa (sprawa o zatwierdzenie projektu budowlanego i udzielenie pozwolenia na budowę), WSA dokonał wykładni jednej z zasad ogólnych postępowania administracyjnego – zasady czynnego udziału strony w postępowaniu (art. 10 KPA) z odwołaniem do standardów wynikających z prawa UE, ale 1) nie dokonał analizy tych unijnych standardów, 2) pomylił KPP z Europejskim Kodeksem Dobrej Administracji</a:t>
            </a:r>
          </a:p>
          <a:p>
            <a:r>
              <a:rPr lang="pl-PL" sz="1500" dirty="0" smtClean="0">
                <a:solidFill>
                  <a:schemeClr val="bg1"/>
                </a:solidFill>
                <a:latin typeface="Calibri" panose="020F0502020204030204" pitchFamily="34" charset="0"/>
                <a:cs typeface="Calibri" panose="020F0502020204030204" pitchFamily="34" charset="0"/>
              </a:rPr>
              <a:t>Sąd stwierdził, że miało naruszenie zasady czynnego udziału strony w postępowaniu, bowiem przed wydaniem niekorzystnej dla strony decyzji organ nie zapewnił jej „możliwości wypowiedzenia </a:t>
            </a:r>
            <a:r>
              <a:rPr lang="pl-PL" sz="1500" dirty="0">
                <a:solidFill>
                  <a:schemeClr val="bg1"/>
                </a:solidFill>
                <a:latin typeface="Calibri" panose="020F0502020204030204" pitchFamily="34" charset="0"/>
                <a:cs typeface="Calibri" panose="020F0502020204030204" pitchFamily="34" charset="0"/>
              </a:rPr>
              <a:t>się co do zebranych dowodów i materiałów oraz zgłoszonych </a:t>
            </a:r>
            <a:r>
              <a:rPr lang="pl-PL" sz="1500" dirty="0" smtClean="0">
                <a:solidFill>
                  <a:schemeClr val="bg1"/>
                </a:solidFill>
                <a:latin typeface="Calibri" panose="020F0502020204030204" pitchFamily="34" charset="0"/>
                <a:cs typeface="Calibri" panose="020F0502020204030204" pitchFamily="34" charset="0"/>
              </a:rPr>
              <a:t>żądań”, że zasadne jest odwołanie się do unijnego standardu prawa do dobrej administracji wskazanego w KPP - w tym przypadku, gdy chodzi o przestrzeganie przez organ prawa procesowego, jednak nie zrobił żadnej analizy tego standardu, a ponadto stwierdził, że to naruszenie nie miało wpływu na wynik sprawy i nie uchylił skarżonej decyzji.</a:t>
            </a:r>
          </a:p>
          <a:p>
            <a:endParaRPr lang="pl-PL" sz="1500" dirty="0">
              <a:solidFill>
                <a:schemeClr val="bg1"/>
              </a:solidFill>
              <a:latin typeface="Calibri" panose="020F0502020204030204" pitchFamily="34" charset="0"/>
              <a:cs typeface="Calibri" panose="020F0502020204030204" pitchFamily="34" charset="0"/>
            </a:endParaRP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3842186812"/>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849313" y="476673"/>
            <a:ext cx="7899400" cy="6264696"/>
          </a:xfrm>
          <a:solidFill>
            <a:srgbClr val="CCFFFF">
              <a:alpha val="39999"/>
            </a:srgbClr>
          </a:solidFill>
        </p:spPr>
        <p:txBody>
          <a:bodyPr/>
          <a:lstStyle/>
          <a:p>
            <a:pPr algn="ctr"/>
            <a:r>
              <a:rPr lang="pl-PL" sz="1400" b="1" dirty="0" smtClean="0">
                <a:solidFill>
                  <a:schemeClr val="bg1"/>
                </a:solidFill>
                <a:latin typeface="Calibri" panose="020F0502020204030204" pitchFamily="34" charset="0"/>
                <a:cs typeface="Calibri" panose="020F0502020204030204" pitchFamily="34" charset="0"/>
              </a:rPr>
              <a:t>Standardy wynikające z KPP są „przydatne do wyznaczenia obowiązków polskiej administracji”</a:t>
            </a:r>
          </a:p>
          <a:p>
            <a:pPr algn="ctr"/>
            <a:r>
              <a:rPr lang="pl-PL" sz="1400" b="1" dirty="0" smtClean="0">
                <a:solidFill>
                  <a:schemeClr val="bg1"/>
                </a:solidFill>
                <a:latin typeface="Calibri" panose="020F0502020204030204" pitchFamily="34" charset="0"/>
                <a:cs typeface="Calibri" panose="020F0502020204030204" pitchFamily="34" charset="0"/>
              </a:rPr>
              <a:t>Brak analizy postanowień KPP</a:t>
            </a:r>
          </a:p>
          <a:p>
            <a:pPr algn="ctr"/>
            <a:r>
              <a:rPr lang="pl-PL" sz="1400" b="1" dirty="0" smtClean="0">
                <a:solidFill>
                  <a:schemeClr val="bg1"/>
                </a:solidFill>
                <a:latin typeface="Calibri" panose="020F0502020204030204" pitchFamily="34" charset="0"/>
                <a:cs typeface="Calibri" panose="020F0502020204030204" pitchFamily="34" charset="0"/>
              </a:rPr>
              <a:t>Naruszenie standardu nie musi prowadzić do uchylenia decyzji przez sąd</a:t>
            </a:r>
          </a:p>
          <a:p>
            <a:pPr algn="ctr"/>
            <a:endParaRPr lang="pl-PL" sz="1400" b="1" dirty="0">
              <a:solidFill>
                <a:schemeClr val="bg1"/>
              </a:solidFill>
              <a:latin typeface="Calibri" panose="020F0502020204030204" pitchFamily="34" charset="0"/>
              <a:cs typeface="Calibri" panose="020F0502020204030204" pitchFamily="34" charset="0"/>
            </a:endParaRPr>
          </a:p>
          <a:p>
            <a:r>
              <a:rPr lang="pl-PL" sz="1400" b="1" dirty="0" smtClean="0">
                <a:solidFill>
                  <a:schemeClr val="bg1"/>
                </a:solidFill>
                <a:latin typeface="Calibri" panose="020F0502020204030204" pitchFamily="34" charset="0"/>
                <a:cs typeface="Calibri" panose="020F0502020204030204" pitchFamily="34" charset="0"/>
              </a:rPr>
              <a:t>wyroki WSA w Gdańsku z 24.11.2022 r., II SA/Gd 372/22, oraz z 7.12.2022 r., II SA/Gd 372/22</a:t>
            </a:r>
          </a:p>
          <a:p>
            <a:r>
              <a:rPr lang="pl-PL" sz="1400" dirty="0">
                <a:solidFill>
                  <a:schemeClr val="bg1"/>
                </a:solidFill>
                <a:latin typeface="Calibri" panose="020F0502020204030204" pitchFamily="34" charset="0"/>
                <a:cs typeface="Calibri" panose="020F0502020204030204" pitchFamily="34" charset="0"/>
              </a:rPr>
              <a:t>Wskazać również należy, że zgodnie z art. 41 ust. 2 pkt 1 Karty praw podstawowych Unii Europejskiej (2007/C 303/01) </a:t>
            </a:r>
            <a:r>
              <a:rPr lang="pl-PL" sz="1400" b="1" dirty="0">
                <a:solidFill>
                  <a:schemeClr val="bg1"/>
                </a:solidFill>
                <a:latin typeface="Calibri" panose="020F0502020204030204" pitchFamily="34" charset="0"/>
                <a:cs typeface="Calibri" panose="020F0502020204030204" pitchFamily="34" charset="0"/>
              </a:rPr>
              <a:t>prawo do dobrej administracji obejmuje prawo każdego do bycia wysłuchanym, zanim zostaną podjęte indywidualne środki mogące negatywnie wpłynąć na jego sytuację</a:t>
            </a:r>
            <a:r>
              <a:rPr lang="pl-PL" sz="1400" dirty="0">
                <a:solidFill>
                  <a:schemeClr val="bg1"/>
                </a:solidFill>
                <a:latin typeface="Calibri" panose="020F0502020204030204" pitchFamily="34" charset="0"/>
                <a:cs typeface="Calibri" panose="020F0502020204030204" pitchFamily="34" charset="0"/>
              </a:rPr>
              <a:t>. Ponadto, zgodnie z art. 16 </a:t>
            </a:r>
            <a:r>
              <a:rPr lang="pl-PL" sz="1400" b="1" dirty="0">
                <a:solidFill>
                  <a:schemeClr val="bg1"/>
                </a:solidFill>
                <a:latin typeface="Calibri" panose="020F0502020204030204" pitchFamily="34" charset="0"/>
                <a:cs typeface="Calibri" panose="020F0502020204030204" pitchFamily="34" charset="0"/>
              </a:rPr>
              <a:t>Kodeksu Dobrej Praktyki Administracyjnej</a:t>
            </a:r>
            <a:r>
              <a:rPr lang="pl-PL" sz="1400" dirty="0">
                <a:solidFill>
                  <a:schemeClr val="bg1"/>
                </a:solidFill>
                <a:latin typeface="Calibri" panose="020F0502020204030204" pitchFamily="34" charset="0"/>
                <a:cs typeface="Calibri" panose="020F0502020204030204" pitchFamily="34" charset="0"/>
              </a:rPr>
              <a:t> (2011/C 285/03) w przypadkach dotyczących praw lub interesów jednostek, urzędnik zapewnia przestrzeganie prawa do obrony na każdym etapie postępowania zmierzającego do podjęcia decyzji (ust. 1). W przypadkach, w których ma zostać wydana decyzja dotycząca praw lub interesów jednostki, osoba ta ma prawo przed podjęciem decyzji przedstawić swoje uwagi na piśmie i w razie potrzeby przedstawić ustnie swoje spostrzeżenia (ust. 2).</a:t>
            </a:r>
          </a:p>
          <a:p>
            <a:r>
              <a:rPr lang="pl-PL" sz="1400" dirty="0">
                <a:solidFill>
                  <a:schemeClr val="bg1"/>
                </a:solidFill>
                <a:latin typeface="Calibri" panose="020F0502020204030204" pitchFamily="34" charset="0"/>
                <a:cs typeface="Calibri" panose="020F0502020204030204" pitchFamily="34" charset="0"/>
              </a:rPr>
              <a:t>Jak wskazał Naczelny Sąd Administracyjny w wyroku z dnia 14 września 2011 r., sygn. akt I OSK 866/11, "Należy w tym miejscu zwrócić uwagę na uchwalony w dniu 6 września 2001r. przez Parlament Europejski "Europejski Kodeks Dobrej Administracji". Otóż Karta Praw Podstawowych Unii Europejskiej przyjęta w grudniu 2000 r. w Nicei umieściła w katalogu zawartych w niej praw prawo do dobrej administracji (art. 41). Oznacza to, że </a:t>
            </a:r>
            <a:r>
              <a:rPr lang="pl-PL" sz="1400" b="1" dirty="0">
                <a:solidFill>
                  <a:schemeClr val="bg1"/>
                </a:solidFill>
                <a:latin typeface="Calibri" panose="020F0502020204030204" pitchFamily="34" charset="0"/>
                <a:cs typeface="Calibri" panose="020F0502020204030204" pitchFamily="34" charset="0"/>
              </a:rPr>
              <a:t>prawem i to podstawowym obywatela Unii Europejskiej jest domaganie się od organów i instytucji Unii bezstronnego, zgodnego z prawem rozpatrzenia, bez zbędnej zwłoki, sprawy wniesionej do danego organu lub instytucj</a:t>
            </a:r>
            <a:r>
              <a:rPr lang="pl-PL" sz="1400" dirty="0">
                <a:solidFill>
                  <a:schemeClr val="bg1"/>
                </a:solidFill>
                <a:latin typeface="Calibri" panose="020F0502020204030204" pitchFamily="34" charset="0"/>
                <a:cs typeface="Calibri" panose="020F0502020204030204" pitchFamily="34" charset="0"/>
              </a:rPr>
              <a:t>i. Prawu temu towarzyszy obowiązek organów i instytucji, a także wszystkich zatrudnionych w nich funkcjonariuszy, właściwego</a:t>
            </a:r>
            <a:r>
              <a:rPr lang="pl-PL" sz="1400" b="1" dirty="0">
                <a:solidFill>
                  <a:schemeClr val="bg1"/>
                </a:solidFill>
                <a:latin typeface="Calibri" panose="020F0502020204030204" pitchFamily="34" charset="0"/>
                <a:cs typeface="Calibri" panose="020F0502020204030204" pitchFamily="34" charset="0"/>
              </a:rPr>
              <a:t>, zgodnego z prawem obywatela załatwienia sprawy</a:t>
            </a:r>
            <a:r>
              <a:rPr lang="pl-PL" sz="1400" dirty="0">
                <a:solidFill>
                  <a:schemeClr val="bg1"/>
                </a:solidFill>
                <a:latin typeface="Calibri" panose="020F0502020204030204" pitchFamily="34" charset="0"/>
                <a:cs typeface="Calibri" panose="020F0502020204030204" pitchFamily="34" charset="0"/>
              </a:rPr>
              <a:t>. </a:t>
            </a:r>
            <a:r>
              <a:rPr lang="pl-PL" sz="1400" b="1" dirty="0">
                <a:solidFill>
                  <a:schemeClr val="accent4">
                    <a:lumMod val="50000"/>
                  </a:schemeClr>
                </a:solidFill>
                <a:latin typeface="Calibri" panose="020F0502020204030204" pitchFamily="34" charset="0"/>
                <a:cs typeface="Calibri" panose="020F0502020204030204" pitchFamily="34" charset="0"/>
              </a:rPr>
              <a:t>Nie ma przy tym żadnych powodów przemawiających przeciwko uznaniu standardów zawartych w Kodeksie za przydatne do wyznaczania obowiązków polskiej administracji, za przydatne do interpretacji zarówno prawa materialnego, jak i procesowego</a:t>
            </a:r>
            <a:r>
              <a:rPr lang="pl-PL" sz="1400" dirty="0">
                <a:solidFill>
                  <a:schemeClr val="bg1"/>
                </a:solidFill>
                <a:latin typeface="Calibri" panose="020F0502020204030204" pitchFamily="34" charset="0"/>
                <a:cs typeface="Calibri" panose="020F0502020204030204" pitchFamily="34" charset="0"/>
              </a:rPr>
              <a:t>, przy czym "dobra praktyka administracyjna", o której mówi Kodeks jest pojęciem szerszym niż przestrzeganie przepisów prawa</a:t>
            </a:r>
            <a:r>
              <a:rPr lang="pl-PL" sz="1400" dirty="0" smtClean="0">
                <a:solidFill>
                  <a:schemeClr val="bg1"/>
                </a:solidFill>
                <a:latin typeface="Calibri" panose="020F0502020204030204" pitchFamily="34" charset="0"/>
                <a:cs typeface="Calibri" panose="020F0502020204030204" pitchFamily="34" charset="0"/>
              </a:rPr>
              <a:t>."</a:t>
            </a:r>
            <a:endParaRPr lang="pl-PL" sz="1400" dirty="0">
              <a:solidFill>
                <a:schemeClr val="bg1"/>
              </a:solidFill>
              <a:latin typeface="Calibri" panose="020F0502020204030204" pitchFamily="34" charset="0"/>
              <a:cs typeface="Calibri" panose="020F0502020204030204" pitchFamily="34" charset="0"/>
            </a:endParaRP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3448449223"/>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683568" y="764705"/>
            <a:ext cx="8065145" cy="5832648"/>
          </a:xfrm>
          <a:solidFill>
            <a:srgbClr val="CCFFFF">
              <a:alpha val="39999"/>
            </a:srgbClr>
          </a:solidFill>
        </p:spPr>
        <p:txBody>
          <a:bodyPr/>
          <a:lstStyle/>
          <a:p>
            <a:pPr algn="ctr" eaLnBrk="1" hangingPunct="1">
              <a:lnSpc>
                <a:spcPct val="150000"/>
              </a:lnSpc>
              <a:buFont typeface="Wingdings" panose="05000000000000000000" pitchFamily="2" charset="2"/>
              <a:buNone/>
            </a:pPr>
            <a:r>
              <a:rPr lang="pl-PL" altLang="pl-PL" sz="1700" b="1" dirty="0" smtClean="0">
                <a:solidFill>
                  <a:schemeClr val="bg1"/>
                </a:solidFill>
                <a:latin typeface="Calibri" panose="020F0502020204030204" pitchFamily="34" charset="0"/>
                <a:cs typeface="Calibri" panose="020F0502020204030204" pitchFamily="34" charset="0"/>
              </a:rPr>
              <a:t>Wielopoziomowy system ochrony praw człowieka</a:t>
            </a:r>
          </a:p>
          <a:p>
            <a:pPr algn="just" eaLnBrk="1" hangingPunct="1">
              <a:lnSpc>
                <a:spcPct val="100000"/>
              </a:lnSpc>
              <a:buFont typeface="Wingdings" panose="05000000000000000000" pitchFamily="2" charset="2"/>
              <a:buNone/>
            </a:pPr>
            <a:endParaRPr lang="pl-PL" altLang="pl-PL" sz="500" b="1"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buFont typeface="Wingdings" panose="05000000000000000000" pitchFamily="2" charset="2"/>
              <a:buNone/>
            </a:pPr>
            <a:endParaRPr lang="pl-PL" altLang="pl-PL" sz="500" b="1"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buFont typeface="Wingdings" panose="05000000000000000000" pitchFamily="2" charset="2"/>
              <a:buNone/>
            </a:pPr>
            <a:r>
              <a:rPr lang="pl-PL" altLang="pl-PL" sz="1500" b="1" dirty="0" smtClean="0">
                <a:solidFill>
                  <a:schemeClr val="accent4">
                    <a:lumMod val="50000"/>
                  </a:schemeClr>
                </a:solidFill>
                <a:latin typeface="Calibri" panose="020F0502020204030204" pitchFamily="34" charset="0"/>
                <a:cs typeface="Calibri" panose="020F0502020204030204" pitchFamily="34" charset="0"/>
              </a:rPr>
              <a:t>poziom krajowy</a:t>
            </a:r>
            <a:r>
              <a:rPr lang="pl-PL" altLang="pl-PL" sz="1500" b="1" dirty="0" smtClean="0">
                <a:solidFill>
                  <a:schemeClr val="bg1"/>
                </a:solidFill>
                <a:latin typeface="Calibri" panose="020F0502020204030204" pitchFamily="34" charset="0"/>
                <a:cs typeface="Calibri" panose="020F0502020204030204" pitchFamily="34" charset="0"/>
              </a:rPr>
              <a:t>			Konstytucja RP</a:t>
            </a:r>
          </a:p>
          <a:p>
            <a:pPr algn="just" eaLnBrk="1" hangingPunct="1">
              <a:lnSpc>
                <a:spcPct val="100000"/>
              </a:lnSpc>
              <a:buFont typeface="Wingdings" panose="05000000000000000000" pitchFamily="2" charset="2"/>
              <a:buNone/>
            </a:pPr>
            <a:endParaRPr lang="pl-PL" altLang="pl-PL" sz="500" b="1"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buFont typeface="Wingdings" panose="05000000000000000000" pitchFamily="2" charset="2"/>
              <a:buNone/>
            </a:pPr>
            <a:endParaRPr lang="pl-PL" altLang="pl-PL" sz="500" b="1"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buFont typeface="Wingdings" panose="05000000000000000000" pitchFamily="2" charset="2"/>
              <a:buNone/>
            </a:pPr>
            <a:r>
              <a:rPr lang="pl-PL" altLang="pl-PL" sz="1500" b="1" dirty="0" smtClean="0">
                <a:solidFill>
                  <a:schemeClr val="accent4">
                    <a:lumMod val="50000"/>
                  </a:schemeClr>
                </a:solidFill>
                <a:latin typeface="Calibri" panose="020F0502020204030204" pitchFamily="34" charset="0"/>
                <a:cs typeface="Calibri" panose="020F0502020204030204" pitchFamily="34" charset="0"/>
              </a:rPr>
              <a:t>poziom europejski</a:t>
            </a:r>
          </a:p>
          <a:p>
            <a:pPr algn="just" eaLnBrk="1" hangingPunct="1">
              <a:lnSpc>
                <a:spcPct val="100000"/>
              </a:lnSpc>
              <a:spcBef>
                <a:spcPts val="0"/>
              </a:spcBef>
              <a:spcAft>
                <a:spcPts val="0"/>
              </a:spcAft>
              <a:buFont typeface="Wingdings" panose="05000000000000000000" pitchFamily="2" charset="2"/>
              <a:buNone/>
            </a:pPr>
            <a:r>
              <a:rPr lang="pl-PL" altLang="pl-PL" sz="1500" b="1" dirty="0" smtClean="0">
                <a:solidFill>
                  <a:schemeClr val="bg1"/>
                </a:solidFill>
                <a:latin typeface="Calibri" panose="020F0502020204030204" pitchFamily="34" charset="0"/>
                <a:cs typeface="Calibri" panose="020F0502020204030204" pitchFamily="34" charset="0"/>
              </a:rPr>
              <a:t>		</a:t>
            </a:r>
            <a:r>
              <a:rPr lang="pl-PL" altLang="pl-PL" sz="1500" b="1" dirty="0" smtClean="0">
                <a:solidFill>
                  <a:schemeClr val="accent2">
                    <a:lumMod val="50000"/>
                  </a:schemeClr>
                </a:solidFill>
                <a:latin typeface="Calibri" panose="020F0502020204030204" pitchFamily="34" charset="0"/>
                <a:cs typeface="Calibri" panose="020F0502020204030204" pitchFamily="34" charset="0"/>
              </a:rPr>
              <a:t>Unia Europejska</a:t>
            </a:r>
            <a:r>
              <a:rPr lang="pl-PL" altLang="pl-PL" sz="1500" b="1" dirty="0" smtClean="0">
                <a:solidFill>
                  <a:schemeClr val="bg1"/>
                </a:solidFill>
                <a:latin typeface="Calibri" panose="020F0502020204030204" pitchFamily="34" charset="0"/>
                <a:cs typeface="Calibri" panose="020F0502020204030204" pitchFamily="34" charset="0"/>
              </a:rPr>
              <a:t>		Karta Praw Podstawowych UE</a:t>
            </a:r>
          </a:p>
          <a:p>
            <a:pPr algn="just" eaLnBrk="1" hangingPunct="1">
              <a:lnSpc>
                <a:spcPct val="100000"/>
              </a:lnSpc>
              <a:spcBef>
                <a:spcPts val="0"/>
              </a:spcBef>
              <a:spcAft>
                <a:spcPts val="0"/>
              </a:spcAft>
              <a:buFont typeface="Wingdings" panose="05000000000000000000" pitchFamily="2" charset="2"/>
              <a:buNone/>
            </a:pPr>
            <a:r>
              <a:rPr lang="pl-PL" altLang="pl-PL" sz="1500" b="1" dirty="0">
                <a:solidFill>
                  <a:schemeClr val="bg1"/>
                </a:solidFill>
                <a:latin typeface="Calibri" panose="020F0502020204030204" pitchFamily="34" charset="0"/>
                <a:cs typeface="Calibri" panose="020F0502020204030204" pitchFamily="34" charset="0"/>
              </a:rPr>
              <a:t>	</a:t>
            </a:r>
            <a:r>
              <a:rPr lang="pl-PL" altLang="pl-PL" sz="1500" b="1" dirty="0" smtClean="0">
                <a:solidFill>
                  <a:schemeClr val="bg1"/>
                </a:solidFill>
                <a:latin typeface="Calibri" panose="020F0502020204030204" pitchFamily="34" charset="0"/>
                <a:cs typeface="Calibri" panose="020F0502020204030204" pitchFamily="34" charset="0"/>
              </a:rPr>
              <a:t>				i prawa podstawowe UE jako ogólne zasady prawa</a:t>
            </a:r>
          </a:p>
          <a:p>
            <a:pPr algn="just" eaLnBrk="1" hangingPunct="1">
              <a:lnSpc>
                <a:spcPct val="100000"/>
              </a:lnSpc>
              <a:buFont typeface="Wingdings" panose="05000000000000000000" pitchFamily="2" charset="2"/>
              <a:buNone/>
            </a:pPr>
            <a:endParaRPr lang="pl-PL" altLang="pl-PL" sz="500" b="1"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spcAft>
                <a:spcPts val="0"/>
              </a:spcAft>
              <a:buFont typeface="Wingdings" panose="05000000000000000000" pitchFamily="2" charset="2"/>
              <a:buNone/>
            </a:pPr>
            <a:r>
              <a:rPr lang="pl-PL" altLang="pl-PL" sz="1500" b="1" dirty="0" smtClean="0">
                <a:solidFill>
                  <a:schemeClr val="bg1"/>
                </a:solidFill>
                <a:latin typeface="Calibri" panose="020F0502020204030204" pitchFamily="34" charset="0"/>
                <a:cs typeface="Calibri" panose="020F0502020204030204" pitchFamily="34" charset="0"/>
              </a:rPr>
              <a:t>		</a:t>
            </a:r>
            <a:r>
              <a:rPr lang="pl-PL" altLang="pl-PL" sz="1500" b="1" dirty="0" smtClean="0">
                <a:solidFill>
                  <a:schemeClr val="accent2">
                    <a:lumMod val="50000"/>
                  </a:schemeClr>
                </a:solidFill>
                <a:latin typeface="Calibri" panose="020F0502020204030204" pitchFamily="34" charset="0"/>
                <a:cs typeface="Calibri" panose="020F0502020204030204" pitchFamily="34" charset="0"/>
              </a:rPr>
              <a:t>Rada Europy</a:t>
            </a:r>
            <a:r>
              <a:rPr lang="pl-PL" altLang="pl-PL" sz="1500" b="1" dirty="0" smtClean="0">
                <a:solidFill>
                  <a:schemeClr val="bg1"/>
                </a:solidFill>
                <a:latin typeface="Calibri" panose="020F0502020204030204" pitchFamily="34" charset="0"/>
                <a:cs typeface="Calibri" panose="020F0502020204030204" pitchFamily="34" charset="0"/>
              </a:rPr>
              <a:t>		Europejska konwencja o ochronie praw człowieka</a:t>
            </a:r>
          </a:p>
          <a:p>
            <a:pPr algn="just" eaLnBrk="1" hangingPunct="1">
              <a:lnSpc>
                <a:spcPct val="100000"/>
              </a:lnSpc>
              <a:spcBef>
                <a:spcPts val="0"/>
              </a:spcBef>
              <a:spcAft>
                <a:spcPts val="0"/>
              </a:spcAft>
              <a:buFont typeface="Wingdings" panose="05000000000000000000" pitchFamily="2" charset="2"/>
              <a:buNone/>
            </a:pPr>
            <a:r>
              <a:rPr lang="pl-PL" altLang="pl-PL" sz="1500" b="1" dirty="0">
                <a:solidFill>
                  <a:schemeClr val="bg1"/>
                </a:solidFill>
                <a:latin typeface="Calibri" panose="020F0502020204030204" pitchFamily="34" charset="0"/>
                <a:cs typeface="Calibri" panose="020F0502020204030204" pitchFamily="34" charset="0"/>
              </a:rPr>
              <a:t>	</a:t>
            </a:r>
            <a:r>
              <a:rPr lang="pl-PL" altLang="pl-PL" sz="1500" b="1" dirty="0" smtClean="0">
                <a:solidFill>
                  <a:schemeClr val="bg1"/>
                </a:solidFill>
                <a:latin typeface="Calibri" panose="020F0502020204030204" pitchFamily="34" charset="0"/>
                <a:cs typeface="Calibri" panose="020F0502020204030204" pitchFamily="34" charset="0"/>
              </a:rPr>
              <a:t>				i podstawowych wolności</a:t>
            </a:r>
          </a:p>
          <a:p>
            <a:pPr algn="just" eaLnBrk="1" hangingPunct="1">
              <a:lnSpc>
                <a:spcPct val="100000"/>
              </a:lnSpc>
              <a:spcBef>
                <a:spcPts val="0"/>
              </a:spcBef>
              <a:spcAft>
                <a:spcPts val="0"/>
              </a:spcAft>
              <a:buFont typeface="Wingdings" panose="05000000000000000000" pitchFamily="2" charset="2"/>
              <a:buNone/>
            </a:pPr>
            <a:r>
              <a:rPr lang="pl-PL" altLang="pl-PL" sz="1500" b="1" dirty="0">
                <a:solidFill>
                  <a:schemeClr val="bg1"/>
                </a:solidFill>
                <a:latin typeface="Calibri" panose="020F0502020204030204" pitchFamily="34" charset="0"/>
                <a:cs typeface="Calibri" panose="020F0502020204030204" pitchFamily="34" charset="0"/>
              </a:rPr>
              <a:t>	</a:t>
            </a:r>
            <a:r>
              <a:rPr lang="pl-PL" altLang="pl-PL" sz="1500" b="1" dirty="0" smtClean="0">
                <a:solidFill>
                  <a:schemeClr val="bg1"/>
                </a:solidFill>
                <a:latin typeface="Calibri" panose="020F0502020204030204" pitchFamily="34" charset="0"/>
                <a:cs typeface="Calibri" panose="020F0502020204030204" pitchFamily="34" charset="0"/>
              </a:rPr>
              <a:t>				inne konwencje</a:t>
            </a:r>
            <a:endParaRPr lang="pl-PL" altLang="pl-PL" sz="1500" b="1" dirty="0">
              <a:solidFill>
                <a:schemeClr val="bg1"/>
              </a:solidFill>
              <a:latin typeface="Calibri" panose="020F0502020204030204" pitchFamily="34" charset="0"/>
              <a:cs typeface="Calibri" panose="020F0502020204030204" pitchFamily="34" charset="0"/>
            </a:endParaRPr>
          </a:p>
          <a:p>
            <a:pPr eaLnBrk="1" hangingPunct="1">
              <a:lnSpc>
                <a:spcPct val="150000"/>
              </a:lnSpc>
              <a:buFont typeface="Wingdings" panose="05000000000000000000" pitchFamily="2" charset="2"/>
              <a:buNone/>
            </a:pPr>
            <a:endParaRPr lang="pl-PL" altLang="pl-PL" sz="500" b="1" dirty="0" smtClean="0">
              <a:solidFill>
                <a:schemeClr val="bg1"/>
              </a:solidFill>
              <a:latin typeface="Calibri" panose="020F0502020204030204" pitchFamily="34" charset="0"/>
              <a:cs typeface="Calibri" panose="020F0502020204030204" pitchFamily="34" charset="0"/>
            </a:endParaRPr>
          </a:p>
          <a:p>
            <a:pPr eaLnBrk="1" hangingPunct="1">
              <a:lnSpc>
                <a:spcPct val="150000"/>
              </a:lnSpc>
              <a:buFont typeface="Wingdings" panose="05000000000000000000" pitchFamily="2" charset="2"/>
              <a:buNone/>
            </a:pPr>
            <a:endParaRPr lang="pl-PL" altLang="pl-PL" sz="500" b="1" dirty="0" smtClean="0">
              <a:solidFill>
                <a:schemeClr val="bg1"/>
              </a:solidFill>
              <a:latin typeface="Calibri" panose="020F0502020204030204" pitchFamily="34" charset="0"/>
              <a:cs typeface="Calibri" panose="020F0502020204030204" pitchFamily="34" charset="0"/>
            </a:endParaRPr>
          </a:p>
          <a:p>
            <a:pPr eaLnBrk="1" hangingPunct="1">
              <a:lnSpc>
                <a:spcPct val="150000"/>
              </a:lnSpc>
              <a:buFont typeface="Wingdings" panose="05000000000000000000" pitchFamily="2" charset="2"/>
              <a:buNone/>
            </a:pPr>
            <a:endParaRPr lang="pl-PL" altLang="pl-PL" sz="500" b="1" dirty="0" smtClean="0">
              <a:solidFill>
                <a:schemeClr val="bg1"/>
              </a:solidFill>
              <a:latin typeface="Calibri" panose="020F0502020204030204" pitchFamily="34" charset="0"/>
              <a:cs typeface="Calibri" panose="020F0502020204030204" pitchFamily="34" charset="0"/>
            </a:endParaRPr>
          </a:p>
          <a:p>
            <a:pPr eaLnBrk="1" hangingPunct="1">
              <a:lnSpc>
                <a:spcPct val="100000"/>
              </a:lnSpc>
              <a:spcBef>
                <a:spcPts val="0"/>
              </a:spcBef>
              <a:spcAft>
                <a:spcPts val="0"/>
              </a:spcAft>
              <a:buFont typeface="Wingdings" panose="05000000000000000000" pitchFamily="2" charset="2"/>
              <a:buNone/>
            </a:pPr>
            <a:r>
              <a:rPr lang="pl-PL" altLang="pl-PL" sz="1500" b="1" dirty="0" smtClean="0">
                <a:solidFill>
                  <a:schemeClr val="accent4">
                    <a:lumMod val="50000"/>
                  </a:schemeClr>
                </a:solidFill>
                <a:latin typeface="Calibri" panose="020F0502020204030204" pitchFamily="34" charset="0"/>
                <a:cs typeface="Calibri" panose="020F0502020204030204" pitchFamily="34" charset="0"/>
              </a:rPr>
              <a:t>poziom globalny</a:t>
            </a:r>
            <a:r>
              <a:rPr lang="pl-PL" altLang="pl-PL" sz="1500" b="1" dirty="0" smtClean="0">
                <a:solidFill>
                  <a:schemeClr val="bg1"/>
                </a:solidFill>
                <a:latin typeface="Calibri" panose="020F0502020204030204" pitchFamily="34" charset="0"/>
                <a:cs typeface="Calibri" panose="020F0502020204030204" pitchFamily="34" charset="0"/>
              </a:rPr>
              <a:t>			Karta Narodów Zjednoczonych</a:t>
            </a:r>
          </a:p>
          <a:p>
            <a:pPr eaLnBrk="1" hangingPunct="1">
              <a:lnSpc>
                <a:spcPct val="100000"/>
              </a:lnSpc>
              <a:spcBef>
                <a:spcPts val="0"/>
              </a:spcBef>
              <a:spcAft>
                <a:spcPts val="0"/>
              </a:spcAft>
              <a:buFont typeface="Wingdings" panose="05000000000000000000" pitchFamily="2" charset="2"/>
              <a:buNone/>
            </a:pPr>
            <a:r>
              <a:rPr lang="pl-PL" altLang="pl-PL" sz="1500" b="1" dirty="0">
                <a:solidFill>
                  <a:schemeClr val="bg1"/>
                </a:solidFill>
                <a:latin typeface="Calibri" panose="020F0502020204030204" pitchFamily="34" charset="0"/>
                <a:cs typeface="Calibri" panose="020F0502020204030204" pitchFamily="34" charset="0"/>
              </a:rPr>
              <a:t>	</a:t>
            </a:r>
            <a:r>
              <a:rPr lang="pl-PL" altLang="pl-PL" sz="1500" b="1" dirty="0" smtClean="0">
                <a:solidFill>
                  <a:schemeClr val="bg1"/>
                </a:solidFill>
                <a:latin typeface="Calibri" panose="020F0502020204030204" pitchFamily="34" charset="0"/>
                <a:cs typeface="Calibri" panose="020F0502020204030204" pitchFamily="34" charset="0"/>
              </a:rPr>
              <a:t>				Powszechna Deklaracja Praw Człowieka</a:t>
            </a:r>
          </a:p>
          <a:p>
            <a:pPr eaLnBrk="1" hangingPunct="1">
              <a:lnSpc>
                <a:spcPct val="100000"/>
              </a:lnSpc>
              <a:spcBef>
                <a:spcPts val="0"/>
              </a:spcBef>
              <a:spcAft>
                <a:spcPts val="0"/>
              </a:spcAft>
              <a:buFont typeface="Wingdings" panose="05000000000000000000" pitchFamily="2" charset="2"/>
              <a:buNone/>
            </a:pPr>
            <a:r>
              <a:rPr lang="pl-PL" altLang="pl-PL" sz="1500" b="1" dirty="0">
                <a:solidFill>
                  <a:schemeClr val="bg1"/>
                </a:solidFill>
                <a:latin typeface="Calibri" panose="020F0502020204030204" pitchFamily="34" charset="0"/>
                <a:cs typeface="Calibri" panose="020F0502020204030204" pitchFamily="34" charset="0"/>
              </a:rPr>
              <a:t>	</a:t>
            </a:r>
            <a:r>
              <a:rPr lang="pl-PL" altLang="pl-PL" sz="1500" b="1" dirty="0" smtClean="0">
                <a:solidFill>
                  <a:schemeClr val="bg1"/>
                </a:solidFill>
                <a:latin typeface="Calibri" panose="020F0502020204030204" pitchFamily="34" charset="0"/>
                <a:cs typeface="Calibri" panose="020F0502020204030204" pitchFamily="34" charset="0"/>
              </a:rPr>
              <a:t>				Międzynarodowe Pakty Praw Człowieka</a:t>
            </a:r>
          </a:p>
          <a:p>
            <a:pPr eaLnBrk="1" hangingPunct="1">
              <a:lnSpc>
                <a:spcPct val="100000"/>
              </a:lnSpc>
              <a:spcBef>
                <a:spcPts val="0"/>
              </a:spcBef>
              <a:spcAft>
                <a:spcPts val="0"/>
              </a:spcAft>
              <a:buFont typeface="Wingdings" panose="05000000000000000000" pitchFamily="2" charset="2"/>
              <a:buNone/>
            </a:pPr>
            <a:r>
              <a:rPr lang="pl-PL" altLang="pl-PL" sz="1500" b="1" dirty="0" smtClean="0">
                <a:solidFill>
                  <a:schemeClr val="bg1"/>
                </a:solidFill>
                <a:latin typeface="Calibri" panose="020F0502020204030204" pitchFamily="34" charset="0"/>
                <a:cs typeface="Calibri" panose="020F0502020204030204" pitchFamily="34" charset="0"/>
              </a:rPr>
              <a:t>					Inne</a:t>
            </a:r>
            <a:endParaRPr lang="pl-PL" altLang="pl-PL" sz="1500" b="1" dirty="0">
              <a:solidFill>
                <a:schemeClr val="bg1"/>
              </a:solidFill>
              <a:latin typeface="Calibri" panose="020F0502020204030204" pitchFamily="34" charset="0"/>
              <a:cs typeface="Calibri" panose="020F0502020204030204" pitchFamily="34" charset="0"/>
            </a:endParaRP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683568" y="976313"/>
            <a:ext cx="8065145" cy="5549031"/>
          </a:xfrm>
          <a:solidFill>
            <a:srgbClr val="CCFFFF">
              <a:alpha val="39999"/>
            </a:srgbClr>
          </a:solidFill>
        </p:spPr>
        <p:txBody>
          <a:bodyPr/>
          <a:lstStyle/>
          <a:p>
            <a:pPr algn="ctr" eaLnBrk="1" hangingPunct="1">
              <a:lnSpc>
                <a:spcPct val="150000"/>
              </a:lnSpc>
              <a:buFont typeface="Wingdings" panose="05000000000000000000" pitchFamily="2" charset="2"/>
              <a:buNone/>
            </a:pPr>
            <a:r>
              <a:rPr lang="pl-PL" altLang="pl-PL" sz="1500" b="1" dirty="0" smtClean="0">
                <a:solidFill>
                  <a:schemeClr val="bg1"/>
                </a:solidFill>
                <a:latin typeface="Calibri" panose="020F0502020204030204" pitchFamily="34" charset="0"/>
                <a:cs typeface="Calibri" panose="020F0502020204030204" pitchFamily="34" charset="0"/>
              </a:rPr>
              <a:t>Prawa podstawowe UE jako ogólne zasady prawa</a:t>
            </a:r>
          </a:p>
          <a:p>
            <a:endParaRPr lang="pl-PL" sz="1500" b="1" dirty="0" smtClean="0">
              <a:solidFill>
                <a:schemeClr val="bg1"/>
              </a:solidFill>
              <a:latin typeface="Calibri" panose="020F0502020204030204" pitchFamily="34" charset="0"/>
              <a:cs typeface="Calibri" panose="020F0502020204030204" pitchFamily="34" charset="0"/>
            </a:endParaRPr>
          </a:p>
          <a:p>
            <a:r>
              <a:rPr lang="pl-PL" sz="1500" b="1" dirty="0" smtClean="0">
                <a:solidFill>
                  <a:schemeClr val="bg1"/>
                </a:solidFill>
                <a:latin typeface="Calibri" panose="020F0502020204030204" pitchFamily="34" charset="0"/>
                <a:cs typeface="Calibri" panose="020F0502020204030204" pitchFamily="34" charset="0"/>
              </a:rPr>
              <a:t>1. geneza ochrony praw podstawowych w prawie unijnym</a:t>
            </a:r>
          </a:p>
          <a:p>
            <a:endParaRPr lang="pl-PL" sz="1500" b="1" dirty="0">
              <a:solidFill>
                <a:schemeClr val="bg1"/>
              </a:solidFill>
              <a:latin typeface="Calibri" panose="020F0502020204030204" pitchFamily="34" charset="0"/>
              <a:cs typeface="Calibri" panose="020F0502020204030204" pitchFamily="34" charset="0"/>
            </a:endParaRPr>
          </a:p>
          <a:p>
            <a:r>
              <a:rPr lang="pl-PL" sz="1500" b="1" dirty="0" smtClean="0">
                <a:solidFill>
                  <a:schemeClr val="bg1"/>
                </a:solidFill>
                <a:latin typeface="Calibri" panose="020F0502020204030204" pitchFamily="34" charset="0"/>
                <a:cs typeface="Calibri" panose="020F0502020204030204" pitchFamily="34" charset="0"/>
              </a:rPr>
              <a:t>2. regulacja Traktatu z </a:t>
            </a:r>
            <a:r>
              <a:rPr lang="pl-PL" sz="1500" b="1" dirty="0" err="1" smtClean="0">
                <a:solidFill>
                  <a:schemeClr val="bg1"/>
                </a:solidFill>
                <a:latin typeface="Calibri" panose="020F0502020204030204" pitchFamily="34" charset="0"/>
                <a:cs typeface="Calibri" panose="020F0502020204030204" pitchFamily="34" charset="0"/>
              </a:rPr>
              <a:t>Maastricht</a:t>
            </a:r>
            <a:endParaRPr lang="pl-PL" sz="1500" b="1" dirty="0" smtClean="0">
              <a:solidFill>
                <a:schemeClr val="bg1"/>
              </a:solidFill>
              <a:latin typeface="Calibri" panose="020F0502020204030204" pitchFamily="34" charset="0"/>
              <a:cs typeface="Calibri" panose="020F0502020204030204" pitchFamily="34" charset="0"/>
            </a:endParaRPr>
          </a:p>
          <a:p>
            <a:r>
              <a:rPr lang="en-US" sz="1500" dirty="0">
                <a:solidFill>
                  <a:schemeClr val="bg1"/>
                </a:solidFill>
                <a:latin typeface="Calibri" panose="020F0502020204030204" pitchFamily="34" charset="0"/>
                <a:cs typeface="Calibri" panose="020F0502020204030204" pitchFamily="34" charset="0"/>
              </a:rPr>
              <a:t> </a:t>
            </a:r>
            <a:r>
              <a:rPr lang="en-US" sz="1500" b="1" dirty="0">
                <a:solidFill>
                  <a:schemeClr val="accent4">
                    <a:lumMod val="50000"/>
                  </a:schemeClr>
                </a:solidFill>
                <a:latin typeface="Calibri" panose="020F0502020204030204" pitchFamily="34" charset="0"/>
                <a:cs typeface="Calibri" panose="020F0502020204030204" pitchFamily="34" charset="0"/>
              </a:rPr>
              <a:t>ARTICLE 6 (ex Article F)</a:t>
            </a:r>
          </a:p>
          <a:p>
            <a:r>
              <a:rPr lang="en-US" sz="1500" dirty="0">
                <a:solidFill>
                  <a:schemeClr val="bg1"/>
                </a:solidFill>
                <a:latin typeface="Calibri" panose="020F0502020204030204" pitchFamily="34" charset="0"/>
                <a:cs typeface="Calibri" panose="020F0502020204030204" pitchFamily="34" charset="0"/>
              </a:rPr>
              <a:t>1. The Union is founded on the principles of liberty, democracy, respect for human rights and fundamental freedoms, and the rule of law, principles which are common to the Member States.</a:t>
            </a:r>
          </a:p>
          <a:p>
            <a:r>
              <a:rPr lang="en-US" sz="1500" dirty="0">
                <a:solidFill>
                  <a:schemeClr val="bg1"/>
                </a:solidFill>
                <a:latin typeface="Calibri" panose="020F0502020204030204" pitchFamily="34" charset="0"/>
                <a:cs typeface="Calibri" panose="020F0502020204030204" pitchFamily="34" charset="0"/>
              </a:rPr>
              <a:t>2. The Union shall respect fundamental rights, as guaranteed by the European Convention for the Protection of Human Rights and Fundamental Freedoms signed in Rome on 4 November 1950 and as they result from the constitutional traditions common to the Member States, as general principles of Community law.</a:t>
            </a:r>
          </a:p>
          <a:p>
            <a:endParaRPr lang="pl-PL" sz="1500" b="1" dirty="0" smtClean="0">
              <a:solidFill>
                <a:schemeClr val="bg1"/>
              </a:solidFill>
              <a:latin typeface="Calibri" panose="020F0502020204030204" pitchFamily="34" charset="0"/>
              <a:cs typeface="Calibri" panose="020F0502020204030204" pitchFamily="34" charset="0"/>
            </a:endParaRPr>
          </a:p>
          <a:p>
            <a:r>
              <a:rPr lang="pl-PL" altLang="pl-PL" sz="1500" b="1" dirty="0" smtClean="0">
                <a:solidFill>
                  <a:schemeClr val="bg1"/>
                </a:solidFill>
                <a:latin typeface="Calibri" panose="020F0502020204030204" pitchFamily="34" charset="0"/>
                <a:cs typeface="Calibri" panose="020F0502020204030204" pitchFamily="34" charset="0"/>
              </a:rPr>
              <a:t>3. regulacja Traktatu Lizbońskiego</a:t>
            </a:r>
          </a:p>
          <a:p>
            <a:r>
              <a:rPr lang="pl-PL" sz="1500" b="1" dirty="0" smtClean="0">
                <a:solidFill>
                  <a:schemeClr val="accent4">
                    <a:lumMod val="50000"/>
                  </a:schemeClr>
                </a:solidFill>
                <a:latin typeface="Calibri" panose="020F0502020204030204" pitchFamily="34" charset="0"/>
                <a:cs typeface="Calibri" panose="020F0502020204030204" pitchFamily="34" charset="0"/>
              </a:rPr>
              <a:t>Art. 6 ust. 3 TUE</a:t>
            </a:r>
            <a:r>
              <a:rPr lang="pl-PL" sz="1500" dirty="0" smtClean="0">
                <a:solidFill>
                  <a:schemeClr val="bg1"/>
                </a:solidFill>
                <a:latin typeface="Calibri" panose="020F0502020204030204" pitchFamily="34" charset="0"/>
                <a:cs typeface="Calibri" panose="020F0502020204030204" pitchFamily="34" charset="0"/>
              </a:rPr>
              <a:t>: Prawa </a:t>
            </a:r>
            <a:r>
              <a:rPr lang="pl-PL" sz="1500" dirty="0">
                <a:solidFill>
                  <a:schemeClr val="bg1"/>
                </a:solidFill>
                <a:latin typeface="Calibri" panose="020F0502020204030204" pitchFamily="34" charset="0"/>
                <a:cs typeface="Calibri" panose="020F0502020204030204" pitchFamily="34" charset="0"/>
              </a:rPr>
              <a:t>podstawowe, zagwarantowane w europejskiej Konwencji o ochronie praw człowieka i podstawowych wolności oraz wynikające z tradycji konstytucyjnych wspólnych Państwom Członkowskim, stanowią część prawa Unii jako zasady ogólne prawa</a:t>
            </a:r>
            <a:r>
              <a:rPr lang="pl-PL" sz="1500" dirty="0" smtClean="0">
                <a:solidFill>
                  <a:schemeClr val="bg1"/>
                </a:solidFill>
                <a:latin typeface="Calibri" panose="020F0502020204030204" pitchFamily="34" charset="0"/>
                <a:cs typeface="Calibri" panose="020F0502020204030204" pitchFamily="34" charset="0"/>
              </a:rPr>
              <a:t>.</a:t>
            </a:r>
            <a:endParaRPr lang="pl-PL" altLang="pl-PL" sz="1500" b="1" dirty="0">
              <a:solidFill>
                <a:schemeClr val="bg1"/>
              </a:solidFill>
              <a:latin typeface="Calibri" panose="020F0502020204030204" pitchFamily="34" charset="0"/>
              <a:cs typeface="Calibri" panose="020F0502020204030204" pitchFamily="34" charset="0"/>
            </a:endParaRP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65907743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683568" y="764705"/>
            <a:ext cx="8065145" cy="5544615"/>
          </a:xfrm>
          <a:solidFill>
            <a:srgbClr val="CCFFFF">
              <a:alpha val="39999"/>
            </a:srgbClr>
          </a:solidFill>
        </p:spPr>
        <p:txBody>
          <a:bodyPr/>
          <a:lstStyle/>
          <a:p>
            <a:pPr algn="ctr" eaLnBrk="1" hangingPunct="1">
              <a:lnSpc>
                <a:spcPct val="150000"/>
              </a:lnSpc>
              <a:buFont typeface="Wingdings" panose="05000000000000000000" pitchFamily="2" charset="2"/>
              <a:buNone/>
            </a:pPr>
            <a:r>
              <a:rPr lang="pl-PL" altLang="pl-PL" sz="1500" b="1" dirty="0" smtClean="0">
                <a:solidFill>
                  <a:schemeClr val="bg1"/>
                </a:solidFill>
                <a:latin typeface="Calibri" panose="020F0502020204030204" pitchFamily="34" charset="0"/>
                <a:cs typeface="Calibri" panose="020F0502020204030204" pitchFamily="34" charset="0"/>
              </a:rPr>
              <a:t>Status </a:t>
            </a:r>
            <a:r>
              <a:rPr lang="pl-PL" altLang="pl-PL" sz="1500" b="1" dirty="0" err="1" smtClean="0">
                <a:solidFill>
                  <a:schemeClr val="bg1"/>
                </a:solidFill>
                <a:latin typeface="Calibri" panose="020F0502020204030204" pitchFamily="34" charset="0"/>
                <a:cs typeface="Calibri" panose="020F0502020204030204" pitchFamily="34" charset="0"/>
              </a:rPr>
              <a:t>EKPCz</a:t>
            </a:r>
            <a:r>
              <a:rPr lang="pl-PL" altLang="pl-PL" sz="1500" b="1" dirty="0" smtClean="0">
                <a:solidFill>
                  <a:schemeClr val="bg1"/>
                </a:solidFill>
                <a:latin typeface="Calibri" panose="020F0502020204030204" pitchFamily="34" charset="0"/>
                <a:cs typeface="Calibri" panose="020F0502020204030204" pitchFamily="34" charset="0"/>
              </a:rPr>
              <a:t> w prawie unijnym</a:t>
            </a:r>
          </a:p>
          <a:p>
            <a:endParaRPr lang="pl-PL" sz="800" b="1" dirty="0" smtClean="0">
              <a:solidFill>
                <a:schemeClr val="bg1"/>
              </a:solidFill>
              <a:latin typeface="Calibri" panose="020F0502020204030204" pitchFamily="34" charset="0"/>
              <a:cs typeface="Calibri" panose="020F0502020204030204" pitchFamily="34" charset="0"/>
            </a:endParaRPr>
          </a:p>
          <a:p>
            <a:r>
              <a:rPr lang="pl-PL" sz="1500" b="1" dirty="0" smtClean="0">
                <a:solidFill>
                  <a:schemeClr val="bg1"/>
                </a:solidFill>
                <a:latin typeface="Calibri" panose="020F0502020204030204" pitchFamily="34" charset="0"/>
                <a:cs typeface="Calibri" panose="020F0502020204030204" pitchFamily="34" charset="0"/>
              </a:rPr>
              <a:t>art</a:t>
            </a:r>
            <a:r>
              <a:rPr lang="pl-PL" sz="1500" b="1" dirty="0">
                <a:solidFill>
                  <a:schemeClr val="bg1"/>
                </a:solidFill>
                <a:latin typeface="Calibri" panose="020F0502020204030204" pitchFamily="34" charset="0"/>
                <a:cs typeface="Calibri" panose="020F0502020204030204" pitchFamily="34" charset="0"/>
              </a:rPr>
              <a:t>. 6 ust. </a:t>
            </a:r>
            <a:r>
              <a:rPr lang="pl-PL" sz="1500" b="1" dirty="0" smtClean="0">
                <a:solidFill>
                  <a:schemeClr val="bg1"/>
                </a:solidFill>
                <a:latin typeface="Calibri" panose="020F0502020204030204" pitchFamily="34" charset="0"/>
                <a:cs typeface="Calibri" panose="020F0502020204030204" pitchFamily="34" charset="0"/>
              </a:rPr>
              <a:t>2 </a:t>
            </a:r>
            <a:r>
              <a:rPr lang="pl-PL" sz="1500" b="1" dirty="0">
                <a:solidFill>
                  <a:schemeClr val="bg1"/>
                </a:solidFill>
                <a:latin typeface="Calibri" panose="020F0502020204030204" pitchFamily="34" charset="0"/>
                <a:cs typeface="Calibri" panose="020F0502020204030204" pitchFamily="34" charset="0"/>
              </a:rPr>
              <a:t>TUE</a:t>
            </a:r>
            <a:r>
              <a:rPr lang="pl-PL" sz="1500" dirty="0">
                <a:solidFill>
                  <a:schemeClr val="bg1"/>
                </a:solidFill>
                <a:latin typeface="Calibri" panose="020F0502020204030204" pitchFamily="34" charset="0"/>
                <a:cs typeface="Calibri" panose="020F0502020204030204" pitchFamily="34" charset="0"/>
              </a:rPr>
              <a:t>: </a:t>
            </a:r>
            <a:r>
              <a:rPr lang="pl-PL" sz="1500" dirty="0" smtClean="0">
                <a:solidFill>
                  <a:schemeClr val="bg1"/>
                </a:solidFill>
                <a:latin typeface="Calibri" panose="020F0502020204030204" pitchFamily="34" charset="0"/>
                <a:cs typeface="Calibri" panose="020F0502020204030204" pitchFamily="34" charset="0"/>
              </a:rPr>
              <a:t>Unia </a:t>
            </a:r>
            <a:r>
              <a:rPr lang="pl-PL" sz="1500" dirty="0">
                <a:solidFill>
                  <a:schemeClr val="bg1"/>
                </a:solidFill>
                <a:latin typeface="Calibri" panose="020F0502020204030204" pitchFamily="34" charset="0"/>
                <a:cs typeface="Calibri" panose="020F0502020204030204" pitchFamily="34" charset="0"/>
              </a:rPr>
              <a:t>przystępuje do europejskiej Konwencji o ochronie praw człowieka i podstawowych wolności. Przystąpienie do Konwencji nie ma wpływu na kompetencje Unii określone w Traktatach.</a:t>
            </a:r>
            <a:endParaRPr lang="pl-PL" sz="1500" b="1" dirty="0" smtClean="0">
              <a:solidFill>
                <a:schemeClr val="bg1"/>
              </a:solidFill>
              <a:latin typeface="Calibri" panose="020F0502020204030204" pitchFamily="34" charset="0"/>
              <a:cs typeface="Calibri" panose="020F0502020204030204" pitchFamily="34" charset="0"/>
            </a:endParaRPr>
          </a:p>
          <a:p>
            <a:endParaRPr lang="pl-PL" sz="1500" b="1" dirty="0" smtClean="0">
              <a:solidFill>
                <a:schemeClr val="bg1"/>
              </a:solidFill>
              <a:latin typeface="Calibri" panose="020F0502020204030204" pitchFamily="34" charset="0"/>
              <a:cs typeface="Calibri" panose="020F0502020204030204" pitchFamily="34" charset="0"/>
            </a:endParaRPr>
          </a:p>
          <a:p>
            <a:r>
              <a:rPr lang="pl-PL" sz="1500" b="1" dirty="0" smtClean="0">
                <a:solidFill>
                  <a:schemeClr val="bg1"/>
                </a:solidFill>
                <a:latin typeface="Calibri" panose="020F0502020204030204" pitchFamily="34" charset="0"/>
                <a:cs typeface="Calibri" panose="020F0502020204030204" pitchFamily="34" charset="0"/>
              </a:rPr>
              <a:t>art. 6 ust. 3 TUE</a:t>
            </a:r>
            <a:r>
              <a:rPr lang="pl-PL" sz="1500" dirty="0" smtClean="0">
                <a:solidFill>
                  <a:schemeClr val="bg1"/>
                </a:solidFill>
                <a:latin typeface="Calibri" panose="020F0502020204030204" pitchFamily="34" charset="0"/>
                <a:cs typeface="Calibri" panose="020F0502020204030204" pitchFamily="34" charset="0"/>
              </a:rPr>
              <a:t>: Prawa </a:t>
            </a:r>
            <a:r>
              <a:rPr lang="pl-PL" sz="1500" dirty="0">
                <a:solidFill>
                  <a:schemeClr val="bg1"/>
                </a:solidFill>
                <a:latin typeface="Calibri" panose="020F0502020204030204" pitchFamily="34" charset="0"/>
                <a:cs typeface="Calibri" panose="020F0502020204030204" pitchFamily="34" charset="0"/>
              </a:rPr>
              <a:t>podstawowe, zagwarantowane w europejskiej Konwencji o ochronie praw człowieka i podstawowych wolności oraz wynikające z tradycji konstytucyjnych wspólnych Państwom Członkowskim, stanowią część prawa Unii jako zasady ogólne prawa</a:t>
            </a:r>
            <a:r>
              <a:rPr lang="pl-PL" sz="1500" dirty="0" smtClean="0">
                <a:solidFill>
                  <a:schemeClr val="bg1"/>
                </a:solidFill>
                <a:latin typeface="Calibri" panose="020F0502020204030204" pitchFamily="34" charset="0"/>
                <a:cs typeface="Calibri" panose="020F0502020204030204" pitchFamily="34" charset="0"/>
              </a:rPr>
              <a:t>.</a:t>
            </a:r>
          </a:p>
          <a:p>
            <a:endParaRPr lang="pl-PL" altLang="pl-PL" sz="1500" b="1" dirty="0" smtClean="0">
              <a:solidFill>
                <a:schemeClr val="bg1"/>
              </a:solidFill>
              <a:latin typeface="Calibri" panose="020F0502020204030204" pitchFamily="34" charset="0"/>
              <a:cs typeface="Calibri" panose="020F0502020204030204" pitchFamily="34" charset="0"/>
            </a:endParaRPr>
          </a:p>
          <a:p>
            <a:r>
              <a:rPr lang="pl-PL" altLang="pl-PL" sz="1500" b="1" dirty="0" smtClean="0">
                <a:solidFill>
                  <a:schemeClr val="bg1"/>
                </a:solidFill>
                <a:latin typeface="Calibri" panose="020F0502020204030204" pitchFamily="34" charset="0"/>
                <a:cs typeface="Calibri" panose="020F0502020204030204" pitchFamily="34" charset="0"/>
              </a:rPr>
              <a:t>wyrok </a:t>
            </a:r>
            <a:r>
              <a:rPr lang="pl-PL" sz="1500" b="1" dirty="0" smtClean="0">
                <a:solidFill>
                  <a:schemeClr val="bg1"/>
                </a:solidFill>
                <a:latin typeface="Calibri" panose="020F0502020204030204" pitchFamily="34" charset="0"/>
                <a:cs typeface="Calibri" panose="020F0502020204030204" pitchFamily="34" charset="0"/>
              </a:rPr>
              <a:t>TSUE z 18.07.2013</a:t>
            </a:r>
            <a:r>
              <a:rPr lang="pl-PL" sz="1500" b="1" dirty="0">
                <a:solidFill>
                  <a:schemeClr val="bg1"/>
                </a:solidFill>
                <a:latin typeface="Calibri" panose="020F0502020204030204" pitchFamily="34" charset="0"/>
                <a:cs typeface="Calibri" panose="020F0502020204030204" pitchFamily="34" charset="0"/>
              </a:rPr>
              <a:t> r</a:t>
            </a:r>
            <a:r>
              <a:rPr lang="pl-PL" sz="1500" b="1" dirty="0" smtClean="0">
                <a:solidFill>
                  <a:schemeClr val="bg1"/>
                </a:solidFill>
                <a:latin typeface="Calibri" panose="020F0502020204030204" pitchFamily="34" charset="0"/>
                <a:cs typeface="Calibri" panose="020F0502020204030204" pitchFamily="34" charset="0"/>
              </a:rPr>
              <a:t>. </a:t>
            </a:r>
            <a:r>
              <a:rPr lang="pl-PL" altLang="pl-PL" sz="1500" b="1" dirty="0" smtClean="0">
                <a:solidFill>
                  <a:schemeClr val="bg1"/>
                </a:solidFill>
                <a:latin typeface="Calibri" panose="020F0502020204030204" pitchFamily="34" charset="0"/>
                <a:cs typeface="Calibri" panose="020F0502020204030204" pitchFamily="34" charset="0"/>
              </a:rPr>
              <a:t>C-501/11 </a:t>
            </a:r>
            <a:r>
              <a:rPr lang="pl-PL" sz="1500" b="1" dirty="0" smtClean="0">
                <a:solidFill>
                  <a:schemeClr val="bg1"/>
                </a:solidFill>
                <a:latin typeface="Calibri" panose="020F0502020204030204" pitchFamily="34" charset="0"/>
                <a:cs typeface="Calibri" panose="020F0502020204030204" pitchFamily="34" charset="0"/>
              </a:rPr>
              <a:t>Schindler </a:t>
            </a:r>
            <a:r>
              <a:rPr lang="pl-PL" sz="1500" b="1" dirty="0">
                <a:solidFill>
                  <a:schemeClr val="bg1"/>
                </a:solidFill>
                <a:latin typeface="Calibri" panose="020F0502020204030204" pitchFamily="34" charset="0"/>
                <a:cs typeface="Calibri" panose="020F0502020204030204" pitchFamily="34" charset="0"/>
              </a:rPr>
              <a:t>Holding </a:t>
            </a:r>
            <a:r>
              <a:rPr lang="pl-PL" sz="1500" b="1" dirty="0" err="1">
                <a:solidFill>
                  <a:schemeClr val="bg1"/>
                </a:solidFill>
                <a:latin typeface="Calibri" panose="020F0502020204030204" pitchFamily="34" charset="0"/>
                <a:cs typeface="Calibri" panose="020F0502020204030204" pitchFamily="34" charset="0"/>
              </a:rPr>
              <a:t>Ltd</a:t>
            </a:r>
            <a:r>
              <a:rPr lang="pl-PL" sz="1500" b="1" dirty="0">
                <a:solidFill>
                  <a:schemeClr val="bg1"/>
                </a:solidFill>
                <a:latin typeface="Calibri" panose="020F0502020204030204" pitchFamily="34" charset="0"/>
                <a:cs typeface="Calibri" panose="020F0502020204030204" pitchFamily="34" charset="0"/>
              </a:rPr>
              <a:t> i in. </a:t>
            </a:r>
            <a:r>
              <a:rPr lang="pl-PL" sz="1500" b="1" dirty="0" smtClean="0">
                <a:solidFill>
                  <a:schemeClr val="bg1"/>
                </a:solidFill>
                <a:latin typeface="Calibri" panose="020F0502020204030204" pitchFamily="34" charset="0"/>
                <a:cs typeface="Calibri" panose="020F0502020204030204" pitchFamily="34" charset="0"/>
              </a:rPr>
              <a:t>przeciwko </a:t>
            </a:r>
            <a:r>
              <a:rPr lang="pl-PL" sz="1500" b="1" dirty="0">
                <a:solidFill>
                  <a:schemeClr val="bg1"/>
                </a:solidFill>
                <a:latin typeface="Calibri" panose="020F0502020204030204" pitchFamily="34" charset="0"/>
                <a:cs typeface="Calibri" panose="020F0502020204030204" pitchFamily="34" charset="0"/>
              </a:rPr>
              <a:t>Komisji </a:t>
            </a:r>
            <a:r>
              <a:rPr lang="pl-PL" sz="1500" b="1" dirty="0" smtClean="0">
                <a:solidFill>
                  <a:schemeClr val="bg1"/>
                </a:solidFill>
                <a:latin typeface="Calibri" panose="020F0502020204030204" pitchFamily="34" charset="0"/>
                <a:cs typeface="Calibri" panose="020F0502020204030204" pitchFamily="34" charset="0"/>
              </a:rPr>
              <a:t>Europejskiej</a:t>
            </a:r>
          </a:p>
          <a:p>
            <a:r>
              <a:rPr lang="pl-PL" sz="1500" dirty="0" smtClean="0">
                <a:solidFill>
                  <a:schemeClr val="bg1"/>
                </a:solidFill>
                <a:latin typeface="Calibri" panose="020F0502020204030204" pitchFamily="34" charset="0"/>
                <a:cs typeface="Calibri" panose="020F0502020204030204" pitchFamily="34" charset="0"/>
              </a:rPr>
              <a:t>jakkolwiek </a:t>
            </a:r>
            <a:r>
              <a:rPr lang="pl-PL" sz="1500" dirty="0">
                <a:solidFill>
                  <a:schemeClr val="bg1"/>
                </a:solidFill>
                <a:latin typeface="Calibri" panose="020F0502020204030204" pitchFamily="34" charset="0"/>
                <a:cs typeface="Calibri" panose="020F0502020204030204" pitchFamily="34" charset="0"/>
              </a:rPr>
              <a:t>zgodnie z art. 6 ust. 3 TUE prawa podstawowe chronione na mocy EKPC są częścią prawa Unii jako jego zasady ogólne i jakkolwiek art. 52 ust. 3 karty praw podstawowych nakazuje prawom chronionym na mocy tej karty odpowiadającym prawom chronionym na mocy EKPC przypisywać takie samo znaczenie i takie same skutki, jakie mają prawa ujęte we wspomnianej konwencji, to jednak </a:t>
            </a:r>
            <a:r>
              <a:rPr lang="pl-PL" sz="1500" b="1" dirty="0">
                <a:solidFill>
                  <a:schemeClr val="bg1"/>
                </a:solidFill>
                <a:latin typeface="Calibri" panose="020F0502020204030204" pitchFamily="34" charset="0"/>
                <a:cs typeface="Calibri" panose="020F0502020204030204" pitchFamily="34" charset="0"/>
              </a:rPr>
              <a:t>konwencja ta, do czasu przystąpienia do niej Unii, nie stanowi aktu prawnego formalnie obowiązującego w porządku prawnym Unii </a:t>
            </a:r>
            <a:r>
              <a:rPr lang="pl-PL" sz="1500" dirty="0">
                <a:solidFill>
                  <a:schemeClr val="bg1"/>
                </a:solidFill>
                <a:latin typeface="Calibri" panose="020F0502020204030204" pitchFamily="34" charset="0"/>
                <a:cs typeface="Calibri" panose="020F0502020204030204" pitchFamily="34" charset="0"/>
              </a:rPr>
              <a:t>(zob. wyroki: z dnia 24 kwietnia 2012 r. w sprawie C‑571/10 </a:t>
            </a:r>
            <a:r>
              <a:rPr lang="pl-PL" sz="1500" dirty="0" err="1">
                <a:solidFill>
                  <a:schemeClr val="bg1"/>
                </a:solidFill>
                <a:latin typeface="Calibri" panose="020F0502020204030204" pitchFamily="34" charset="0"/>
                <a:cs typeface="Calibri" panose="020F0502020204030204" pitchFamily="34" charset="0"/>
              </a:rPr>
              <a:t>Kamberaj</a:t>
            </a:r>
            <a:r>
              <a:rPr lang="pl-PL" sz="1500" dirty="0">
                <a:solidFill>
                  <a:schemeClr val="bg1"/>
                </a:solidFill>
                <a:latin typeface="Calibri" panose="020F0502020204030204" pitchFamily="34" charset="0"/>
                <a:cs typeface="Calibri" panose="020F0502020204030204" pitchFamily="34" charset="0"/>
              </a:rPr>
              <a:t>, pkt 62; z dnia 26 lutego 2013 r. w sprawie C‑617/10 </a:t>
            </a:r>
            <a:r>
              <a:rPr lang="pl-PL" sz="1500" dirty="0" err="1">
                <a:solidFill>
                  <a:schemeClr val="bg1"/>
                </a:solidFill>
                <a:latin typeface="Calibri" panose="020F0502020204030204" pitchFamily="34" charset="0"/>
                <a:cs typeface="Calibri" panose="020F0502020204030204" pitchFamily="34" charset="0"/>
              </a:rPr>
              <a:t>Åkerberg</a:t>
            </a:r>
            <a:r>
              <a:rPr lang="pl-PL" sz="1500" dirty="0">
                <a:solidFill>
                  <a:schemeClr val="bg1"/>
                </a:solidFill>
                <a:latin typeface="Calibri" panose="020F0502020204030204" pitchFamily="34" charset="0"/>
                <a:cs typeface="Calibri" panose="020F0502020204030204" pitchFamily="34" charset="0"/>
              </a:rPr>
              <a:t> </a:t>
            </a:r>
            <a:r>
              <a:rPr lang="pl-PL" sz="1500" dirty="0" err="1">
                <a:solidFill>
                  <a:schemeClr val="bg1"/>
                </a:solidFill>
                <a:latin typeface="Calibri" panose="020F0502020204030204" pitchFamily="34" charset="0"/>
                <a:cs typeface="Calibri" panose="020F0502020204030204" pitchFamily="34" charset="0"/>
              </a:rPr>
              <a:t>Fransson</a:t>
            </a:r>
            <a:r>
              <a:rPr lang="pl-PL" sz="1500" dirty="0">
                <a:solidFill>
                  <a:schemeClr val="bg1"/>
                </a:solidFill>
                <a:latin typeface="Calibri" panose="020F0502020204030204" pitchFamily="34" charset="0"/>
                <a:cs typeface="Calibri" panose="020F0502020204030204" pitchFamily="34" charset="0"/>
              </a:rPr>
              <a:t>, pkt 44).</a:t>
            </a:r>
            <a:endParaRPr lang="pl-PL" altLang="pl-PL" sz="1500" b="1" dirty="0">
              <a:solidFill>
                <a:schemeClr val="bg1"/>
              </a:solidFill>
              <a:latin typeface="Calibri" panose="020F0502020204030204" pitchFamily="34" charset="0"/>
              <a:cs typeface="Calibri" panose="020F0502020204030204" pitchFamily="34" charset="0"/>
            </a:endParaRP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1305237192"/>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849313" y="976313"/>
            <a:ext cx="8043166" cy="5188991"/>
          </a:xfrm>
          <a:solidFill>
            <a:srgbClr val="CCFFFF">
              <a:alpha val="39999"/>
            </a:srgbClr>
          </a:solidFill>
        </p:spPr>
        <p:txBody>
          <a:bodyPr/>
          <a:lstStyle/>
          <a:p>
            <a:pPr algn="ctr" eaLnBrk="1" hangingPunct="1">
              <a:lnSpc>
                <a:spcPct val="100000"/>
              </a:lnSpc>
              <a:spcBef>
                <a:spcPts val="0"/>
              </a:spcBef>
              <a:spcAft>
                <a:spcPts val="0"/>
              </a:spcAft>
              <a:buFont typeface="Wingdings" panose="05000000000000000000" pitchFamily="2" charset="2"/>
              <a:buNone/>
            </a:pPr>
            <a:r>
              <a:rPr lang="pl-PL" altLang="pl-PL" sz="1500" b="1" dirty="0" smtClean="0">
                <a:solidFill>
                  <a:schemeClr val="bg1"/>
                </a:solidFill>
                <a:latin typeface="Calibri" panose="020F0502020204030204" pitchFamily="34" charset="0"/>
                <a:cs typeface="Calibri" panose="020F0502020204030204" pitchFamily="34" charset="0"/>
              </a:rPr>
              <a:t>Znaczenie </a:t>
            </a:r>
            <a:r>
              <a:rPr lang="pl-PL" altLang="pl-PL" sz="1500" b="1" dirty="0" err="1" smtClean="0">
                <a:solidFill>
                  <a:schemeClr val="bg1"/>
                </a:solidFill>
                <a:latin typeface="Calibri" panose="020F0502020204030204" pitchFamily="34" charset="0"/>
                <a:cs typeface="Calibri" panose="020F0502020204030204" pitchFamily="34" charset="0"/>
              </a:rPr>
              <a:t>EKPCz</a:t>
            </a:r>
            <a:r>
              <a:rPr lang="pl-PL" altLang="pl-PL" sz="1500" b="1" dirty="0">
                <a:solidFill>
                  <a:schemeClr val="bg1"/>
                </a:solidFill>
                <a:latin typeface="Calibri" panose="020F0502020204030204" pitchFamily="34" charset="0"/>
                <a:cs typeface="Calibri" panose="020F0502020204030204" pitchFamily="34" charset="0"/>
              </a:rPr>
              <a:t> </a:t>
            </a:r>
            <a:r>
              <a:rPr lang="pl-PL" altLang="pl-PL" sz="1500" b="1" dirty="0" smtClean="0">
                <a:solidFill>
                  <a:schemeClr val="bg1"/>
                </a:solidFill>
                <a:latin typeface="Calibri" panose="020F0502020204030204" pitchFamily="34" charset="0"/>
                <a:cs typeface="Calibri" panose="020F0502020204030204" pitchFamily="34" charset="0"/>
              </a:rPr>
              <a:t>przy wykładni KPP</a:t>
            </a:r>
          </a:p>
          <a:p>
            <a:pPr algn="just" eaLnBrk="1" hangingPunct="1">
              <a:lnSpc>
                <a:spcPct val="100000"/>
              </a:lnSpc>
              <a:spcBef>
                <a:spcPts val="0"/>
              </a:spcBef>
              <a:spcAft>
                <a:spcPts val="0"/>
              </a:spcAft>
              <a:buFont typeface="Wingdings" panose="05000000000000000000" pitchFamily="2" charset="2"/>
              <a:buNone/>
            </a:pPr>
            <a:endParaRPr lang="pl-PL" sz="1500" b="1"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spcAft>
                <a:spcPts val="0"/>
              </a:spcAft>
              <a:buFont typeface="Wingdings" panose="05000000000000000000" pitchFamily="2" charset="2"/>
              <a:buNone/>
            </a:pPr>
            <a:r>
              <a:rPr lang="pl-PL" sz="1500" b="1" dirty="0" smtClean="0">
                <a:solidFill>
                  <a:schemeClr val="bg1"/>
                </a:solidFill>
                <a:latin typeface="Calibri" panose="020F0502020204030204" pitchFamily="34" charset="0"/>
                <a:cs typeface="Calibri" panose="020F0502020204030204" pitchFamily="34" charset="0"/>
              </a:rPr>
              <a:t>art. 52 ust. 3</a:t>
            </a:r>
            <a:r>
              <a:rPr lang="pl-PL" sz="1500" b="1" dirty="0">
                <a:solidFill>
                  <a:schemeClr val="bg1"/>
                </a:solidFill>
                <a:latin typeface="Calibri" panose="020F0502020204030204" pitchFamily="34" charset="0"/>
                <a:cs typeface="Calibri" panose="020F0502020204030204" pitchFamily="34" charset="0"/>
              </a:rPr>
              <a:t> </a:t>
            </a:r>
            <a:r>
              <a:rPr lang="pl-PL" sz="1500" b="1" dirty="0" smtClean="0">
                <a:solidFill>
                  <a:schemeClr val="bg1"/>
                </a:solidFill>
                <a:latin typeface="Calibri" panose="020F0502020204030204" pitchFamily="34" charset="0"/>
                <a:cs typeface="Calibri" panose="020F0502020204030204" pitchFamily="34" charset="0"/>
              </a:rPr>
              <a:t>KPP</a:t>
            </a:r>
          </a:p>
          <a:p>
            <a:pPr algn="just" eaLnBrk="1" hangingPunct="1">
              <a:lnSpc>
                <a:spcPct val="100000"/>
              </a:lnSpc>
              <a:spcBef>
                <a:spcPts val="0"/>
              </a:spcBef>
              <a:spcAft>
                <a:spcPts val="0"/>
              </a:spcAft>
              <a:buFont typeface="Wingdings" panose="05000000000000000000" pitchFamily="2" charset="2"/>
              <a:buNone/>
            </a:pPr>
            <a:r>
              <a:rPr lang="pl-PL" sz="1500" dirty="0">
                <a:solidFill>
                  <a:schemeClr val="bg1"/>
                </a:solidFill>
                <a:latin typeface="Calibri" panose="020F0502020204030204" pitchFamily="34" charset="0"/>
                <a:cs typeface="Calibri" panose="020F0502020204030204" pitchFamily="34" charset="0"/>
              </a:rPr>
              <a:t>   W zakresie, w jakim niniejsza Karta zawiera prawa, które odpowiadają prawom zagwarantowanym w europejskiej Konwencji o ochronie praw człowieka i podstawowych wolności, ich znaczenie i zakres są takie same jak praw przyznanych przez tę konwencję. Niniejsze postanowienie nie stanowi przeszkody, aby prawo Unii przyznawało szerszą ochronę</a:t>
            </a:r>
            <a:r>
              <a:rPr lang="pl-PL" sz="1500" dirty="0" smtClean="0">
                <a:solidFill>
                  <a:schemeClr val="bg1"/>
                </a:solidFill>
                <a:latin typeface="Calibri" panose="020F0502020204030204" pitchFamily="34" charset="0"/>
                <a:cs typeface="Calibri" panose="020F0502020204030204" pitchFamily="34" charset="0"/>
              </a:rPr>
              <a:t>.</a:t>
            </a:r>
          </a:p>
          <a:p>
            <a:pPr algn="just" eaLnBrk="1" hangingPunct="1">
              <a:lnSpc>
                <a:spcPct val="100000"/>
              </a:lnSpc>
              <a:spcBef>
                <a:spcPts val="0"/>
              </a:spcBef>
              <a:spcAft>
                <a:spcPts val="0"/>
              </a:spcAft>
              <a:buFont typeface="Wingdings" panose="05000000000000000000" pitchFamily="2" charset="2"/>
              <a:buNone/>
            </a:pPr>
            <a:endParaRPr lang="pl-PL" sz="1500" dirty="0" smtClean="0">
              <a:solidFill>
                <a:schemeClr val="bg1"/>
              </a:solidFill>
              <a:latin typeface="Calibri" panose="020F0502020204030204" pitchFamily="34" charset="0"/>
              <a:cs typeface="Calibri" panose="020F0502020204030204" pitchFamily="34" charset="0"/>
            </a:endParaRPr>
          </a:p>
          <a:p>
            <a:pPr>
              <a:lnSpc>
                <a:spcPct val="100000"/>
              </a:lnSpc>
              <a:spcBef>
                <a:spcPts val="0"/>
              </a:spcBef>
              <a:spcAft>
                <a:spcPts val="0"/>
              </a:spcAft>
            </a:pPr>
            <a:endParaRPr lang="pl-PL" sz="1500" b="1" dirty="0" smtClean="0">
              <a:solidFill>
                <a:schemeClr val="bg1"/>
              </a:solidFill>
              <a:latin typeface="Calibri" panose="020F0502020204030204" pitchFamily="34" charset="0"/>
              <a:cs typeface="Calibri" panose="020F0502020204030204" pitchFamily="34" charset="0"/>
            </a:endParaRPr>
          </a:p>
          <a:p>
            <a:pPr>
              <a:lnSpc>
                <a:spcPct val="100000"/>
              </a:lnSpc>
              <a:spcBef>
                <a:spcPts val="0"/>
              </a:spcBef>
              <a:spcAft>
                <a:spcPts val="0"/>
              </a:spcAft>
            </a:pPr>
            <a:r>
              <a:rPr lang="pl-PL" sz="1500" b="1" dirty="0" smtClean="0">
                <a:solidFill>
                  <a:schemeClr val="bg1"/>
                </a:solidFill>
                <a:latin typeface="Calibri" panose="020F0502020204030204" pitchFamily="34" charset="0"/>
                <a:cs typeface="Calibri" panose="020F0502020204030204" pitchFamily="34" charset="0"/>
              </a:rPr>
              <a:t>art. 53 KPP (Poziom ochrony)</a:t>
            </a:r>
            <a:endParaRPr lang="pl-PL" sz="1500" b="1" dirty="0">
              <a:solidFill>
                <a:schemeClr val="bg1"/>
              </a:solidFill>
              <a:latin typeface="Calibri" panose="020F0502020204030204" pitchFamily="34" charset="0"/>
              <a:cs typeface="Calibri" panose="020F0502020204030204" pitchFamily="34" charset="0"/>
            </a:endParaRPr>
          </a:p>
          <a:p>
            <a:pPr>
              <a:lnSpc>
                <a:spcPct val="100000"/>
              </a:lnSpc>
              <a:spcBef>
                <a:spcPts val="0"/>
              </a:spcBef>
              <a:spcAft>
                <a:spcPts val="0"/>
              </a:spcAft>
            </a:pPr>
            <a:r>
              <a:rPr lang="pl-PL" sz="1500" dirty="0">
                <a:solidFill>
                  <a:schemeClr val="bg1"/>
                </a:solidFill>
                <a:latin typeface="Calibri" panose="020F0502020204030204" pitchFamily="34" charset="0"/>
                <a:cs typeface="Calibri" panose="020F0502020204030204" pitchFamily="34" charset="0"/>
              </a:rPr>
              <a:t>Żadne z postanowień niniejszej Karty nie będzie interpretowane jako ograniczające lub naruszające prawa człowieka i podstawowe wolności uznane, we właściwych im obszarach zastosowania, przez prawo Unii i prawo międzynarodowe oraz konwencje międzynarodowe, których Unia lub wszystkie Państwa Członkowskie są stronami, w szczególności przez europejską Konwencję o ochronie praw człowieka i podstawowych wolności oraz przez konstytucje Państw Członkowskich.</a:t>
            </a:r>
          </a:p>
          <a:p>
            <a:pPr algn="just" eaLnBrk="1" hangingPunct="1">
              <a:lnSpc>
                <a:spcPct val="100000"/>
              </a:lnSpc>
              <a:spcBef>
                <a:spcPts val="0"/>
              </a:spcBef>
              <a:spcAft>
                <a:spcPts val="0"/>
              </a:spcAft>
              <a:buFont typeface="Wingdings" panose="05000000000000000000" pitchFamily="2" charset="2"/>
              <a:buNone/>
            </a:pPr>
            <a:endParaRPr lang="pl-PL" sz="1500"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spcAft>
                <a:spcPts val="0"/>
              </a:spcAft>
              <a:buFont typeface="Wingdings" panose="05000000000000000000" pitchFamily="2" charset="2"/>
              <a:buNone/>
            </a:pPr>
            <a:endParaRPr lang="pl-PL" altLang="pl-PL" sz="1500" b="1" dirty="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spcAft>
                <a:spcPts val="0"/>
              </a:spcAft>
              <a:buFont typeface="Wingdings" panose="05000000000000000000" pitchFamily="2" charset="2"/>
              <a:buNone/>
            </a:pPr>
            <a:r>
              <a:rPr lang="pl-PL" altLang="pl-PL" sz="1500" b="1" dirty="0" err="1" smtClean="0">
                <a:solidFill>
                  <a:schemeClr val="bg1"/>
                </a:solidFill>
                <a:latin typeface="Calibri" panose="020F0502020204030204" pitchFamily="34" charset="0"/>
                <a:cs typeface="Calibri" panose="020F0502020204030204" pitchFamily="34" charset="0"/>
              </a:rPr>
              <a:t>EKPCz</a:t>
            </a:r>
            <a:r>
              <a:rPr lang="pl-PL" altLang="pl-PL" sz="1500" b="1" dirty="0" smtClean="0">
                <a:solidFill>
                  <a:schemeClr val="bg1"/>
                </a:solidFill>
                <a:latin typeface="Calibri" panose="020F0502020204030204" pitchFamily="34" charset="0"/>
                <a:cs typeface="Calibri" panose="020F0502020204030204" pitchFamily="34" charset="0"/>
              </a:rPr>
              <a:t> – nie jest źródłem prawa UE, ale wyznacza minimalny poziom ochrony praw podstawowych wskazanych w KPP</a:t>
            </a: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600638068"/>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849312" y="1228725"/>
            <a:ext cx="8043167" cy="4936579"/>
          </a:xfrm>
          <a:solidFill>
            <a:srgbClr val="CCFFFF">
              <a:alpha val="39999"/>
            </a:srgbClr>
          </a:solidFill>
        </p:spPr>
        <p:txBody>
          <a:bodyPr/>
          <a:lstStyle/>
          <a:p>
            <a:pPr algn="ctr" eaLnBrk="1" hangingPunct="1">
              <a:lnSpc>
                <a:spcPct val="150000"/>
              </a:lnSpc>
              <a:buFont typeface="Wingdings" panose="05000000000000000000" pitchFamily="2" charset="2"/>
              <a:buNone/>
            </a:pPr>
            <a:r>
              <a:rPr lang="pl-PL" altLang="pl-PL" sz="1500" b="1" dirty="0" smtClean="0">
                <a:solidFill>
                  <a:schemeClr val="bg1"/>
                </a:solidFill>
                <a:latin typeface="Calibri" panose="020F0502020204030204" pitchFamily="34" charset="0"/>
                <a:cs typeface="Calibri" panose="020F0502020204030204" pitchFamily="34" charset="0"/>
              </a:rPr>
              <a:t>Znaczenie tradycji konstytucyjnych wspólnych dla państw członkowskich przy wykładni KPP</a:t>
            </a:r>
          </a:p>
          <a:p>
            <a:pPr algn="ctr" eaLnBrk="1" hangingPunct="1">
              <a:lnSpc>
                <a:spcPct val="150000"/>
              </a:lnSpc>
              <a:buFont typeface="Wingdings" panose="05000000000000000000" pitchFamily="2" charset="2"/>
              <a:buNone/>
            </a:pPr>
            <a:endParaRPr lang="pl-PL" altLang="pl-PL" sz="1500" b="1" dirty="0" smtClean="0">
              <a:solidFill>
                <a:schemeClr val="bg1"/>
              </a:solidFill>
              <a:latin typeface="Calibri" panose="020F0502020204030204" pitchFamily="34" charset="0"/>
              <a:cs typeface="Calibri" panose="020F0502020204030204" pitchFamily="34" charset="0"/>
            </a:endParaRPr>
          </a:p>
          <a:p>
            <a:pPr algn="just" eaLnBrk="1" hangingPunct="1">
              <a:lnSpc>
                <a:spcPct val="150000"/>
              </a:lnSpc>
              <a:buFont typeface="Wingdings" panose="05000000000000000000" pitchFamily="2" charset="2"/>
              <a:buNone/>
            </a:pPr>
            <a:r>
              <a:rPr lang="pl-PL" sz="1500" b="1" dirty="0" smtClean="0">
                <a:solidFill>
                  <a:schemeClr val="bg1"/>
                </a:solidFill>
                <a:latin typeface="Calibri" panose="020F0502020204030204" pitchFamily="34" charset="0"/>
                <a:cs typeface="Calibri" panose="020F0502020204030204" pitchFamily="34" charset="0"/>
              </a:rPr>
              <a:t>art. 52 ust. 4 KPP</a:t>
            </a:r>
          </a:p>
          <a:p>
            <a:pPr algn="just" eaLnBrk="1" hangingPunct="1">
              <a:lnSpc>
                <a:spcPct val="150000"/>
              </a:lnSpc>
              <a:buFont typeface="Wingdings" panose="05000000000000000000" pitchFamily="2" charset="2"/>
              <a:buNone/>
            </a:pPr>
            <a:r>
              <a:rPr lang="pl-PL" sz="1500" dirty="0">
                <a:solidFill>
                  <a:schemeClr val="bg1"/>
                </a:solidFill>
                <a:latin typeface="Calibri" panose="020F0502020204030204" pitchFamily="34" charset="0"/>
                <a:cs typeface="Calibri" panose="020F0502020204030204" pitchFamily="34" charset="0"/>
              </a:rPr>
              <a:t>   W zakresie, w jakim niniejsza Karta uznaje prawa podstawowe wynikające ze wspólnych tradycji konstytucyjnych Państw Członkowskich, prawa te interpretuje się zgodnie z tymi tradycjami.</a:t>
            </a:r>
            <a:endParaRPr lang="pl-PL" altLang="pl-PL" sz="1500" b="1" dirty="0" smtClean="0">
              <a:solidFill>
                <a:schemeClr val="bg1"/>
              </a:solidFill>
              <a:latin typeface="Calibri" panose="020F0502020204030204" pitchFamily="34" charset="0"/>
              <a:cs typeface="Calibri" panose="020F0502020204030204" pitchFamily="34" charset="0"/>
            </a:endParaRP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2718358351"/>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683568" y="976313"/>
            <a:ext cx="8208911" cy="5765055"/>
          </a:xfrm>
          <a:solidFill>
            <a:srgbClr val="CCFFFF">
              <a:alpha val="39999"/>
            </a:srgbClr>
          </a:solidFill>
        </p:spPr>
        <p:txBody>
          <a:bodyPr/>
          <a:lstStyle/>
          <a:p>
            <a:pPr algn="ctr" eaLnBrk="1" hangingPunct="1">
              <a:lnSpc>
                <a:spcPct val="100000"/>
              </a:lnSpc>
              <a:spcBef>
                <a:spcPts val="0"/>
              </a:spcBef>
              <a:spcAft>
                <a:spcPts val="0"/>
              </a:spcAft>
              <a:buFont typeface="Wingdings" panose="05000000000000000000" pitchFamily="2" charset="2"/>
              <a:buNone/>
            </a:pPr>
            <a:r>
              <a:rPr lang="pl-PL" altLang="pl-PL" sz="1500" b="1" dirty="0" smtClean="0">
                <a:solidFill>
                  <a:schemeClr val="bg1"/>
                </a:solidFill>
                <a:latin typeface="Calibri" panose="020F0502020204030204" pitchFamily="34" charset="0"/>
                <a:cs typeface="Calibri" panose="020F0502020204030204" pitchFamily="34" charset="0"/>
              </a:rPr>
              <a:t>Znaczenie tradycji konstytucyjnych wspólnych dla państw członkowskich przy wykładni KPP</a:t>
            </a:r>
          </a:p>
          <a:p>
            <a:pPr algn="just" eaLnBrk="1" hangingPunct="1">
              <a:lnSpc>
                <a:spcPct val="100000"/>
              </a:lnSpc>
              <a:spcBef>
                <a:spcPts val="0"/>
              </a:spcBef>
              <a:spcAft>
                <a:spcPts val="0"/>
              </a:spcAft>
              <a:buFont typeface="Wingdings" panose="05000000000000000000" pitchFamily="2" charset="2"/>
              <a:buNone/>
            </a:pPr>
            <a:endParaRPr lang="pl-PL" altLang="pl-PL" sz="1500" b="1"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spcAft>
                <a:spcPts val="0"/>
              </a:spcAft>
              <a:buFont typeface="Wingdings" panose="05000000000000000000" pitchFamily="2" charset="2"/>
              <a:buNone/>
            </a:pPr>
            <a:r>
              <a:rPr lang="pl-PL" sz="1500" dirty="0" smtClean="0">
                <a:solidFill>
                  <a:schemeClr val="bg1"/>
                </a:solidFill>
                <a:latin typeface="Calibri" panose="020F0502020204030204" pitchFamily="34" charset="0"/>
                <a:cs typeface="Calibri" panose="020F0502020204030204" pitchFamily="34" charset="0"/>
              </a:rPr>
              <a:t>Problem </a:t>
            </a:r>
            <a:r>
              <a:rPr lang="pl-PL" sz="1500" dirty="0">
                <a:solidFill>
                  <a:schemeClr val="bg1"/>
                </a:solidFill>
                <a:latin typeface="Calibri" panose="020F0502020204030204" pitchFamily="34" charset="0"/>
                <a:cs typeface="Calibri" panose="020F0502020204030204" pitchFamily="34" charset="0"/>
              </a:rPr>
              <a:t>relacji między tymi aktami w sytuacji, gdy wywodzi się z nich inne poziomy ochrony </a:t>
            </a:r>
            <a:r>
              <a:rPr lang="pl-PL" sz="1500" dirty="0" smtClean="0">
                <a:solidFill>
                  <a:schemeClr val="bg1"/>
                </a:solidFill>
                <a:latin typeface="Calibri" panose="020F0502020204030204" pitchFamily="34" charset="0"/>
                <a:cs typeface="Calibri" panose="020F0502020204030204" pitchFamily="34" charset="0"/>
              </a:rPr>
              <a:t>praw:</a:t>
            </a:r>
          </a:p>
          <a:p>
            <a:pPr algn="just" eaLnBrk="1" hangingPunct="1">
              <a:lnSpc>
                <a:spcPct val="100000"/>
              </a:lnSpc>
              <a:spcBef>
                <a:spcPts val="0"/>
              </a:spcBef>
              <a:spcAft>
                <a:spcPts val="0"/>
              </a:spcAft>
              <a:buFont typeface="Wingdings" panose="05000000000000000000" pitchFamily="2" charset="2"/>
              <a:buNone/>
            </a:pPr>
            <a:endParaRPr lang="pl-PL" sz="1500" dirty="0" smtClean="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spcAft>
                <a:spcPts val="0"/>
              </a:spcAft>
              <a:buFont typeface="Wingdings" panose="05000000000000000000" pitchFamily="2" charset="2"/>
              <a:buNone/>
            </a:pPr>
            <a:r>
              <a:rPr lang="pl-PL" sz="1500" dirty="0" smtClean="0">
                <a:solidFill>
                  <a:schemeClr val="bg1"/>
                </a:solidFill>
                <a:latin typeface="Calibri" panose="020F0502020204030204" pitchFamily="34" charset="0"/>
                <a:cs typeface="Calibri" panose="020F0502020204030204" pitchFamily="34" charset="0"/>
              </a:rPr>
              <a:t>W </a:t>
            </a:r>
            <a:r>
              <a:rPr lang="pl-PL" sz="1500" dirty="0">
                <a:solidFill>
                  <a:schemeClr val="bg1"/>
                </a:solidFill>
                <a:latin typeface="Calibri" panose="020F0502020204030204" pitchFamily="34" charset="0"/>
                <a:cs typeface="Calibri" panose="020F0502020204030204" pitchFamily="34" charset="0"/>
              </a:rPr>
              <a:t>wyroku z 9.09.2016 r., II OSK 61/15, NSA stwierdził, że jeśli podobne do Karty rozwiązania przewidują przepisy krajowe, </a:t>
            </a:r>
            <a:r>
              <a:rPr lang="pl-PL" sz="1500" b="1" dirty="0">
                <a:solidFill>
                  <a:schemeClr val="bg1"/>
                </a:solidFill>
                <a:latin typeface="Calibri" panose="020F0502020204030204" pitchFamily="34" charset="0"/>
                <a:cs typeface="Calibri" panose="020F0502020204030204" pitchFamily="34" charset="0"/>
              </a:rPr>
              <a:t>zbędne jest „sięganie do przepisów UE zbieżnych z regulacją krajową</a:t>
            </a:r>
            <a:r>
              <a:rPr lang="pl-PL" sz="1500" b="1" dirty="0" smtClean="0">
                <a:solidFill>
                  <a:schemeClr val="bg1"/>
                </a:solidFill>
                <a:latin typeface="Calibri" panose="020F0502020204030204" pitchFamily="34" charset="0"/>
                <a:cs typeface="Calibri" panose="020F0502020204030204" pitchFamily="34" charset="0"/>
              </a:rPr>
              <a:t>”</a:t>
            </a:r>
            <a:r>
              <a:rPr lang="pl-PL" sz="1500" dirty="0" smtClean="0">
                <a:solidFill>
                  <a:schemeClr val="bg1"/>
                </a:solidFill>
                <a:latin typeface="Calibri" panose="020F0502020204030204" pitchFamily="34" charset="0"/>
                <a:cs typeface="Calibri" panose="020F0502020204030204" pitchFamily="34" charset="0"/>
              </a:rPr>
              <a:t>.</a:t>
            </a:r>
          </a:p>
          <a:p>
            <a:pPr algn="just" eaLnBrk="1" hangingPunct="1">
              <a:lnSpc>
                <a:spcPct val="100000"/>
              </a:lnSpc>
              <a:spcBef>
                <a:spcPts val="0"/>
              </a:spcBef>
              <a:spcAft>
                <a:spcPts val="0"/>
              </a:spcAft>
              <a:buFont typeface="Wingdings" panose="05000000000000000000" pitchFamily="2" charset="2"/>
              <a:buNone/>
            </a:pPr>
            <a:endParaRPr lang="pl-PL" sz="1500" dirty="0">
              <a:solidFill>
                <a:schemeClr val="bg1"/>
              </a:solidFill>
              <a:latin typeface="Calibri" panose="020F0502020204030204" pitchFamily="34" charset="0"/>
              <a:cs typeface="Calibri" panose="020F0502020204030204" pitchFamily="34" charset="0"/>
            </a:endParaRPr>
          </a:p>
          <a:p>
            <a:pPr algn="just" eaLnBrk="1" hangingPunct="1">
              <a:lnSpc>
                <a:spcPct val="100000"/>
              </a:lnSpc>
              <a:spcBef>
                <a:spcPts val="0"/>
              </a:spcBef>
              <a:spcAft>
                <a:spcPts val="0"/>
              </a:spcAft>
              <a:buFont typeface="Wingdings" panose="05000000000000000000" pitchFamily="2" charset="2"/>
              <a:buNone/>
            </a:pPr>
            <a:r>
              <a:rPr lang="pl-PL" sz="1500" dirty="0" smtClean="0">
                <a:solidFill>
                  <a:schemeClr val="bg1"/>
                </a:solidFill>
                <a:latin typeface="Calibri" panose="020F0502020204030204" pitchFamily="34" charset="0"/>
                <a:cs typeface="Calibri" panose="020F0502020204030204" pitchFamily="34" charset="0"/>
              </a:rPr>
              <a:t>Takie </a:t>
            </a:r>
            <a:r>
              <a:rPr lang="pl-PL" sz="1500" dirty="0">
                <a:solidFill>
                  <a:schemeClr val="bg1"/>
                </a:solidFill>
                <a:latin typeface="Calibri" panose="020F0502020204030204" pitchFamily="34" charset="0"/>
                <a:cs typeface="Calibri" panose="020F0502020204030204" pitchFamily="34" charset="0"/>
              </a:rPr>
              <a:t>podejście mogłoby wydawać się właściwe z uwagi na art. 52 ust. 4 KPP, który przewiduje, iż w przypadku tych określonych w niej praw, które wynikają ze wspólnych tradycji konstytucyjnych państw członkowskich, „prawa te interpretuje się zgodnie z tymi tradycjami”. Jednak </a:t>
            </a:r>
            <a:r>
              <a:rPr lang="pl-PL" sz="1500" b="1" dirty="0">
                <a:solidFill>
                  <a:schemeClr val="bg1"/>
                </a:solidFill>
                <a:latin typeface="Calibri" panose="020F0502020204030204" pitchFamily="34" charset="0"/>
                <a:cs typeface="Calibri" panose="020F0502020204030204" pitchFamily="34" charset="0"/>
              </a:rPr>
              <a:t>jakkolwiek wspólne tradycje stanowią inspirację przy określaniu praw podstawowych UE jako zasad ogólnych prawa, to nie oznacza to, że odpowiada im każdy standard krajowy</a:t>
            </a:r>
            <a:r>
              <a:rPr lang="pl-PL" sz="1500" dirty="0" smtClean="0">
                <a:solidFill>
                  <a:schemeClr val="bg1"/>
                </a:solidFill>
                <a:latin typeface="Calibri" panose="020F0502020204030204" pitchFamily="34" charset="0"/>
                <a:cs typeface="Calibri" panose="020F0502020204030204" pitchFamily="34" charset="0"/>
              </a:rPr>
              <a:t>.</a:t>
            </a:r>
          </a:p>
          <a:p>
            <a:pPr algn="just" eaLnBrk="1" hangingPunct="1">
              <a:lnSpc>
                <a:spcPct val="100000"/>
              </a:lnSpc>
              <a:spcBef>
                <a:spcPts val="0"/>
              </a:spcBef>
              <a:spcAft>
                <a:spcPts val="0"/>
              </a:spcAft>
              <a:buFont typeface="Wingdings" panose="05000000000000000000" pitchFamily="2" charset="2"/>
              <a:buNone/>
            </a:pPr>
            <a:r>
              <a:rPr lang="pl-PL" sz="1500" dirty="0" smtClean="0">
                <a:solidFill>
                  <a:schemeClr val="bg1"/>
                </a:solidFill>
                <a:latin typeface="Calibri" panose="020F0502020204030204" pitchFamily="34" charset="0"/>
                <a:cs typeface="Calibri" panose="020F0502020204030204" pitchFamily="34" charset="0"/>
              </a:rPr>
              <a:t> </a:t>
            </a:r>
          </a:p>
          <a:p>
            <a:pPr algn="just" eaLnBrk="1" hangingPunct="1">
              <a:lnSpc>
                <a:spcPct val="100000"/>
              </a:lnSpc>
              <a:spcBef>
                <a:spcPts val="0"/>
              </a:spcBef>
              <a:spcAft>
                <a:spcPts val="0"/>
              </a:spcAft>
              <a:buFont typeface="Wingdings" panose="05000000000000000000" pitchFamily="2" charset="2"/>
              <a:buNone/>
            </a:pPr>
            <a:r>
              <a:rPr lang="pl-PL" altLang="pl-PL" sz="1500" dirty="0" smtClean="0">
                <a:solidFill>
                  <a:schemeClr val="bg1"/>
                </a:solidFill>
                <a:latin typeface="Calibri" panose="020F0502020204030204" pitchFamily="34" charset="0"/>
                <a:cs typeface="Calibri" panose="020F0502020204030204" pitchFamily="34" charset="0"/>
              </a:rPr>
              <a:t>O</a:t>
            </a:r>
            <a:r>
              <a:rPr lang="pl-PL" sz="1500" dirty="0" smtClean="0">
                <a:solidFill>
                  <a:schemeClr val="bg1"/>
                </a:solidFill>
                <a:latin typeface="Calibri" panose="020F0502020204030204" pitchFamily="34" charset="0"/>
                <a:cs typeface="Calibri" panose="020F0502020204030204" pitchFamily="34" charset="0"/>
              </a:rPr>
              <a:t>dnoszenie </a:t>
            </a:r>
            <a:r>
              <a:rPr lang="pl-PL" sz="1500" dirty="0">
                <a:solidFill>
                  <a:schemeClr val="bg1"/>
                </a:solidFill>
                <a:latin typeface="Calibri" panose="020F0502020204030204" pitchFamily="34" charset="0"/>
                <a:cs typeface="Calibri" panose="020F0502020204030204" pitchFamily="34" charset="0"/>
              </a:rPr>
              <a:t>się wyłącznie do przepisów krajowych z pominięciem Karty </a:t>
            </a:r>
            <a:r>
              <a:rPr lang="pl-PL" sz="1500" b="1" dirty="0">
                <a:solidFill>
                  <a:schemeClr val="bg1"/>
                </a:solidFill>
                <a:latin typeface="Calibri" panose="020F0502020204030204" pitchFamily="34" charset="0"/>
                <a:cs typeface="Calibri" panose="020F0502020204030204" pitchFamily="34" charset="0"/>
              </a:rPr>
              <a:t>jest ryzykowne </a:t>
            </a:r>
            <a:r>
              <a:rPr lang="pl-PL" sz="1500" dirty="0">
                <a:solidFill>
                  <a:schemeClr val="bg1"/>
                </a:solidFill>
                <a:latin typeface="Calibri" panose="020F0502020204030204" pitchFamily="34" charset="0"/>
                <a:cs typeface="Calibri" panose="020F0502020204030204" pitchFamily="34" charset="0"/>
              </a:rPr>
              <a:t>– może się okazać, że poziom ochrony danego prawa wynikający z </a:t>
            </a:r>
            <a:r>
              <a:rPr lang="pl-PL" sz="1500" dirty="0" smtClean="0">
                <a:solidFill>
                  <a:schemeClr val="bg1"/>
                </a:solidFill>
                <a:latin typeface="Calibri" panose="020F0502020204030204" pitchFamily="34" charset="0"/>
                <a:cs typeface="Calibri" panose="020F0502020204030204" pitchFamily="34" charset="0"/>
              </a:rPr>
              <a:t>KPP, wyznaczony przez wspólne tradycje konstytucyjne, jest wyższy niż przewidziany w prawie wewnętrznym danego państwa członkowskiego. </a:t>
            </a:r>
            <a:r>
              <a:rPr lang="pl-PL" sz="1500" dirty="0">
                <a:solidFill>
                  <a:schemeClr val="bg1"/>
                </a:solidFill>
                <a:latin typeface="Calibri" panose="020F0502020204030204" pitchFamily="34" charset="0"/>
                <a:cs typeface="Calibri" panose="020F0502020204030204" pitchFamily="34" charset="0"/>
              </a:rPr>
              <a:t>W sprawie </a:t>
            </a:r>
            <a:r>
              <a:rPr lang="pl-PL" sz="1500" dirty="0" err="1">
                <a:solidFill>
                  <a:schemeClr val="bg1"/>
                </a:solidFill>
                <a:latin typeface="Calibri" panose="020F0502020204030204" pitchFamily="34" charset="0"/>
                <a:cs typeface="Calibri" panose="020F0502020204030204" pitchFamily="34" charset="0"/>
              </a:rPr>
              <a:t>Fransson</a:t>
            </a:r>
            <a:r>
              <a:rPr lang="pl-PL" sz="1500" dirty="0">
                <a:solidFill>
                  <a:schemeClr val="bg1"/>
                </a:solidFill>
                <a:latin typeface="Calibri" panose="020F0502020204030204" pitchFamily="34" charset="0"/>
                <a:cs typeface="Calibri" panose="020F0502020204030204" pitchFamily="34" charset="0"/>
              </a:rPr>
              <a:t> TS stwierdził, że „gdy sąd państwa członkowskiego przystępuje do kontroli zgodności z prawami podstawowymi przepisu prawa krajowego lub działania organów krajowych stanowiącego akt stosowania prawa Unii w rozumieniu art. 51 ust. 1 karty – a dotyczy to sytuacji, w której działanie państw członkowskich nie jest w pełni określone przepisami prawa Unii – </a:t>
            </a:r>
            <a:r>
              <a:rPr lang="pl-PL" sz="1500" b="1" dirty="0">
                <a:solidFill>
                  <a:schemeClr val="accent3">
                    <a:lumMod val="50000"/>
                  </a:schemeClr>
                </a:solidFill>
                <a:latin typeface="Calibri" panose="020F0502020204030204" pitchFamily="34" charset="0"/>
                <a:cs typeface="Calibri" panose="020F0502020204030204" pitchFamily="34" charset="0"/>
              </a:rPr>
              <a:t>organy i sądy krajowe są uprawnione do stosowania krajowych standardów ochrony praw podstawowych, o ile zastosowanie owych standardów nie podważa poziomu ochrony wynikającego z karty stosownie do wykładni Trybunału ani pierwszeństwa, jednolitości i skuteczności prawa Unii</a:t>
            </a:r>
            <a:r>
              <a:rPr lang="pl-PL" sz="1500" dirty="0">
                <a:solidFill>
                  <a:schemeClr val="bg1"/>
                </a:solidFill>
                <a:latin typeface="Calibri" panose="020F0502020204030204" pitchFamily="34" charset="0"/>
                <a:cs typeface="Calibri" panose="020F0502020204030204" pitchFamily="34" charset="0"/>
              </a:rPr>
              <a:t>”. </a:t>
            </a:r>
            <a:endParaRPr lang="pl-PL" altLang="pl-PL" sz="1500" b="1" dirty="0" smtClean="0">
              <a:solidFill>
                <a:schemeClr val="bg1"/>
              </a:solidFill>
              <a:latin typeface="Calibri" panose="020F0502020204030204" pitchFamily="34" charset="0"/>
              <a:cs typeface="Calibri" panose="020F0502020204030204" pitchFamily="34" charset="0"/>
            </a:endParaRP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2411429503"/>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3C0C6E2C-B14C-5A58-5214-6F5C7DEC0CAF}"/>
              </a:ext>
            </a:extLst>
          </p:cNvPr>
          <p:cNvSpPr>
            <a:spLocks noGrp="1" noChangeArrowheads="1"/>
          </p:cNvSpPr>
          <p:nvPr>
            <p:ph idx="1"/>
          </p:nvPr>
        </p:nvSpPr>
        <p:spPr>
          <a:xfrm>
            <a:off x="539552" y="554039"/>
            <a:ext cx="8352928" cy="6115322"/>
          </a:xfrm>
          <a:solidFill>
            <a:srgbClr val="CCFFFF">
              <a:alpha val="39999"/>
            </a:srgbClr>
          </a:solidFill>
        </p:spPr>
        <p:txBody>
          <a:bodyPr/>
          <a:lstStyle/>
          <a:p>
            <a:pPr algn="ctr" eaLnBrk="1" hangingPunct="1">
              <a:lnSpc>
                <a:spcPct val="150000"/>
              </a:lnSpc>
              <a:buFont typeface="Wingdings" panose="05000000000000000000" pitchFamily="2" charset="2"/>
              <a:buNone/>
            </a:pPr>
            <a:r>
              <a:rPr lang="pl-PL" altLang="pl-PL" sz="1400" b="1" dirty="0" smtClean="0">
                <a:solidFill>
                  <a:schemeClr val="bg1"/>
                </a:solidFill>
                <a:latin typeface="Calibri" panose="020F0502020204030204" pitchFamily="34" charset="0"/>
                <a:cs typeface="Calibri" panose="020F0502020204030204" pitchFamily="34" charset="0"/>
              </a:rPr>
              <a:t>Prawa podstawowe jako ogólne zasady prawa</a:t>
            </a:r>
          </a:p>
          <a:p>
            <a:pPr algn="ctr" eaLnBrk="1" hangingPunct="1">
              <a:lnSpc>
                <a:spcPct val="150000"/>
              </a:lnSpc>
              <a:buFont typeface="Wingdings" panose="05000000000000000000" pitchFamily="2" charset="2"/>
              <a:buNone/>
            </a:pPr>
            <a:endParaRPr lang="pl-PL" altLang="pl-PL" sz="1400" b="1" dirty="0" smtClean="0">
              <a:solidFill>
                <a:schemeClr val="bg1"/>
              </a:solidFill>
              <a:latin typeface="Calibri" panose="020F0502020204030204" pitchFamily="34" charset="0"/>
              <a:cs typeface="Calibri" panose="020F0502020204030204" pitchFamily="34" charset="0"/>
            </a:endParaRPr>
          </a:p>
          <a:p>
            <a:r>
              <a:rPr lang="pl-PL" sz="1400" b="1" dirty="0" smtClean="0">
                <a:solidFill>
                  <a:schemeClr val="bg1"/>
                </a:solidFill>
                <a:latin typeface="Calibri" panose="020F0502020204030204" pitchFamily="34" charset="0"/>
                <a:cs typeface="Calibri" panose="020F0502020204030204" pitchFamily="34" charset="0"/>
              </a:rPr>
              <a:t>W jaki sposób TSUE powołuje te prawa oraz </a:t>
            </a:r>
            <a:r>
              <a:rPr lang="pl-PL" sz="1400" b="1" dirty="0" err="1" smtClean="0">
                <a:solidFill>
                  <a:schemeClr val="bg1"/>
                </a:solidFill>
                <a:latin typeface="Calibri" panose="020F0502020204030204" pitchFamily="34" charset="0"/>
                <a:cs typeface="Calibri" panose="020F0502020204030204" pitchFamily="34" charset="0"/>
              </a:rPr>
              <a:t>EKPCz</a:t>
            </a:r>
            <a:r>
              <a:rPr lang="pl-PL" sz="1400" b="1" dirty="0" smtClean="0">
                <a:solidFill>
                  <a:schemeClr val="bg1"/>
                </a:solidFill>
                <a:latin typeface="Calibri" panose="020F0502020204030204" pitchFamily="34" charset="0"/>
                <a:cs typeface="Calibri" panose="020F0502020204030204" pitchFamily="34" charset="0"/>
              </a:rPr>
              <a:t> w swoim orzeczeniach w obecnym stanie prawnym (przykłady):</a:t>
            </a:r>
          </a:p>
          <a:p>
            <a:endParaRPr lang="pl-PL" sz="1400" b="1" dirty="0" smtClean="0">
              <a:solidFill>
                <a:schemeClr val="bg1"/>
              </a:solidFill>
              <a:latin typeface="Calibri" panose="020F0502020204030204" pitchFamily="34" charset="0"/>
              <a:cs typeface="Calibri" panose="020F0502020204030204" pitchFamily="34" charset="0"/>
            </a:endParaRPr>
          </a:p>
          <a:p>
            <a:r>
              <a:rPr lang="pl-PL" sz="1400" b="1" dirty="0" smtClean="0">
                <a:solidFill>
                  <a:schemeClr val="bg1"/>
                </a:solidFill>
                <a:latin typeface="Calibri" panose="020F0502020204030204" pitchFamily="34" charset="0"/>
                <a:cs typeface="Calibri" panose="020F0502020204030204" pitchFamily="34" charset="0"/>
              </a:rPr>
              <a:t>     </a:t>
            </a:r>
            <a:r>
              <a:rPr lang="pl-PL" sz="1400" dirty="0" smtClean="0">
                <a:solidFill>
                  <a:schemeClr val="bg1"/>
                </a:solidFill>
                <a:latin typeface="Calibri" panose="020F0502020204030204" pitchFamily="34" charset="0"/>
                <a:cs typeface="Calibri" panose="020F0502020204030204" pitchFamily="34" charset="0"/>
              </a:rPr>
              <a:t>W </a:t>
            </a:r>
            <a:r>
              <a:rPr lang="pl-PL" sz="1400" b="1" dirty="0" smtClean="0">
                <a:solidFill>
                  <a:schemeClr val="bg1"/>
                </a:solidFill>
                <a:latin typeface="Calibri" panose="020F0502020204030204" pitchFamily="34" charset="0"/>
                <a:cs typeface="Calibri" panose="020F0502020204030204" pitchFamily="34" charset="0"/>
              </a:rPr>
              <a:t>wyroku </a:t>
            </a:r>
            <a:r>
              <a:rPr lang="pl-PL" sz="1400" b="1" dirty="0">
                <a:solidFill>
                  <a:schemeClr val="bg1"/>
                </a:solidFill>
                <a:latin typeface="Calibri" panose="020F0502020204030204" pitchFamily="34" charset="0"/>
                <a:cs typeface="Calibri" panose="020F0502020204030204" pitchFamily="34" charset="0"/>
              </a:rPr>
              <a:t>z 18.07.2013 r. </a:t>
            </a:r>
            <a:r>
              <a:rPr lang="pl-PL" altLang="pl-PL" sz="1400" b="1" dirty="0">
                <a:solidFill>
                  <a:schemeClr val="bg1"/>
                </a:solidFill>
                <a:latin typeface="Calibri" panose="020F0502020204030204" pitchFamily="34" charset="0"/>
                <a:cs typeface="Calibri" panose="020F0502020204030204" pitchFamily="34" charset="0"/>
              </a:rPr>
              <a:t>C-501/11 </a:t>
            </a:r>
            <a:r>
              <a:rPr lang="pl-PL" sz="1400" b="1" dirty="0">
                <a:solidFill>
                  <a:schemeClr val="bg1"/>
                </a:solidFill>
                <a:latin typeface="Calibri" panose="020F0502020204030204" pitchFamily="34" charset="0"/>
                <a:cs typeface="Calibri" panose="020F0502020204030204" pitchFamily="34" charset="0"/>
              </a:rPr>
              <a:t>Schindler Holding </a:t>
            </a:r>
            <a:r>
              <a:rPr lang="pl-PL" sz="1400" b="1" dirty="0" err="1">
                <a:solidFill>
                  <a:schemeClr val="bg1"/>
                </a:solidFill>
                <a:latin typeface="Calibri" panose="020F0502020204030204" pitchFamily="34" charset="0"/>
                <a:cs typeface="Calibri" panose="020F0502020204030204" pitchFamily="34" charset="0"/>
              </a:rPr>
              <a:t>Ltd</a:t>
            </a:r>
            <a:r>
              <a:rPr lang="pl-PL" sz="1400" b="1" dirty="0">
                <a:solidFill>
                  <a:schemeClr val="bg1"/>
                </a:solidFill>
                <a:latin typeface="Calibri" panose="020F0502020204030204" pitchFamily="34" charset="0"/>
                <a:cs typeface="Calibri" panose="020F0502020204030204" pitchFamily="34" charset="0"/>
              </a:rPr>
              <a:t> i in. przeciwko Komisji </a:t>
            </a:r>
            <a:r>
              <a:rPr lang="pl-PL" sz="1400" b="1" dirty="0" smtClean="0">
                <a:solidFill>
                  <a:schemeClr val="bg1"/>
                </a:solidFill>
                <a:latin typeface="Calibri" panose="020F0502020204030204" pitchFamily="34" charset="0"/>
                <a:cs typeface="Calibri" panose="020F0502020204030204" pitchFamily="34" charset="0"/>
              </a:rPr>
              <a:t>Europejskiej TSUE </a:t>
            </a:r>
            <a:r>
              <a:rPr lang="pl-PL" sz="1400" dirty="0" smtClean="0">
                <a:solidFill>
                  <a:schemeClr val="bg1"/>
                </a:solidFill>
                <a:latin typeface="Calibri" panose="020F0502020204030204" pitchFamily="34" charset="0"/>
                <a:cs typeface="Calibri" panose="020F0502020204030204" pitchFamily="34" charset="0"/>
              </a:rPr>
              <a:t>odniósł się do zasady </a:t>
            </a:r>
            <a:r>
              <a:rPr lang="pl-PL" sz="1400" dirty="0">
                <a:solidFill>
                  <a:schemeClr val="bg1"/>
                </a:solidFill>
                <a:latin typeface="Calibri" panose="020F0502020204030204" pitchFamily="34" charset="0"/>
                <a:cs typeface="Calibri" panose="020F0502020204030204" pitchFamily="34" charset="0"/>
              </a:rPr>
              <a:t>skutecznej ochrony </a:t>
            </a:r>
            <a:r>
              <a:rPr lang="pl-PL" sz="1400" dirty="0" smtClean="0">
                <a:solidFill>
                  <a:schemeClr val="bg1"/>
                </a:solidFill>
                <a:latin typeface="Calibri" panose="020F0502020204030204" pitchFamily="34" charset="0"/>
                <a:cs typeface="Calibri" panose="020F0502020204030204" pitchFamily="34" charset="0"/>
              </a:rPr>
              <a:t>prawnej jako</a:t>
            </a:r>
            <a:r>
              <a:rPr lang="pl-PL" sz="1400" dirty="0">
                <a:solidFill>
                  <a:schemeClr val="bg1"/>
                </a:solidFill>
                <a:latin typeface="Calibri" panose="020F0502020204030204" pitchFamily="34" charset="0"/>
                <a:cs typeface="Calibri" panose="020F0502020204030204" pitchFamily="34" charset="0"/>
              </a:rPr>
              <a:t> </a:t>
            </a:r>
            <a:r>
              <a:rPr lang="pl-PL" sz="1400" dirty="0" smtClean="0">
                <a:solidFill>
                  <a:schemeClr val="bg1"/>
                </a:solidFill>
                <a:latin typeface="Calibri" panose="020F0502020204030204" pitchFamily="34" charset="0"/>
                <a:cs typeface="Calibri" panose="020F0502020204030204" pitchFamily="34" charset="0"/>
              </a:rPr>
              <a:t>”ogólnej </a:t>
            </a:r>
            <a:r>
              <a:rPr lang="pl-PL" sz="1400" dirty="0">
                <a:solidFill>
                  <a:schemeClr val="bg1"/>
                </a:solidFill>
                <a:latin typeface="Calibri" panose="020F0502020204030204" pitchFamily="34" charset="0"/>
                <a:cs typeface="Calibri" panose="020F0502020204030204" pitchFamily="34" charset="0"/>
              </a:rPr>
              <a:t>zasady prawa Unii, która jest wyrażona obecnie w art. 47 karty praw podstawowych i która w prawie Unii odpowiada art. 6 ust. 1 </a:t>
            </a:r>
            <a:r>
              <a:rPr lang="pl-PL" sz="1400" dirty="0" smtClean="0">
                <a:solidFill>
                  <a:schemeClr val="bg1"/>
                </a:solidFill>
                <a:latin typeface="Calibri" panose="020F0502020204030204" pitchFamily="34" charset="0"/>
                <a:cs typeface="Calibri" panose="020F0502020204030204" pitchFamily="34" charset="0"/>
              </a:rPr>
              <a:t>EKPC”.</a:t>
            </a:r>
          </a:p>
          <a:p>
            <a:endParaRPr lang="pl-PL" sz="1400" dirty="0" smtClean="0">
              <a:solidFill>
                <a:schemeClr val="bg1"/>
              </a:solidFill>
              <a:latin typeface="Calibri" panose="020F0502020204030204" pitchFamily="34" charset="0"/>
              <a:cs typeface="Calibri" panose="020F0502020204030204" pitchFamily="34" charset="0"/>
            </a:endParaRPr>
          </a:p>
          <a:p>
            <a:r>
              <a:rPr lang="pl-PL" sz="1400" dirty="0">
                <a:solidFill>
                  <a:schemeClr val="bg1"/>
                </a:solidFill>
                <a:latin typeface="Calibri" panose="020F0502020204030204" pitchFamily="34" charset="0"/>
                <a:cs typeface="Calibri" panose="020F0502020204030204" pitchFamily="34" charset="0"/>
              </a:rPr>
              <a:t> </a:t>
            </a:r>
            <a:r>
              <a:rPr lang="pl-PL" sz="1400" dirty="0" smtClean="0">
                <a:solidFill>
                  <a:schemeClr val="bg1"/>
                </a:solidFill>
                <a:latin typeface="Calibri" panose="020F0502020204030204" pitchFamily="34" charset="0"/>
                <a:cs typeface="Calibri" panose="020F0502020204030204" pitchFamily="34" charset="0"/>
              </a:rPr>
              <a:t>     W </a:t>
            </a:r>
            <a:r>
              <a:rPr lang="pl-PL" sz="1400" b="1" dirty="0" smtClean="0">
                <a:solidFill>
                  <a:schemeClr val="bg1"/>
                </a:solidFill>
                <a:latin typeface="Calibri" panose="020F0502020204030204" pitchFamily="34" charset="0"/>
                <a:cs typeface="Calibri" panose="020F0502020204030204" pitchFamily="34" charset="0"/>
              </a:rPr>
              <a:t>wyroku z 15.09.2022 r. C-420/20 Postępowanie </a:t>
            </a:r>
            <a:r>
              <a:rPr lang="pl-PL" sz="1400" b="1" dirty="0">
                <a:solidFill>
                  <a:schemeClr val="bg1"/>
                </a:solidFill>
                <a:latin typeface="Calibri" panose="020F0502020204030204" pitchFamily="34" charset="0"/>
                <a:cs typeface="Calibri" panose="020F0502020204030204" pitchFamily="34" charset="0"/>
              </a:rPr>
              <a:t>karne przeciwko </a:t>
            </a:r>
            <a:r>
              <a:rPr lang="pl-PL" sz="1400" b="1" dirty="0" smtClean="0">
                <a:solidFill>
                  <a:schemeClr val="bg1"/>
                </a:solidFill>
                <a:latin typeface="Calibri" panose="020F0502020204030204" pitchFamily="34" charset="0"/>
                <a:cs typeface="Calibri" panose="020F0502020204030204" pitchFamily="34" charset="0"/>
              </a:rPr>
              <a:t>HN TSUE orzekł:</a:t>
            </a:r>
            <a:endParaRPr lang="pl-PL" sz="1400" dirty="0">
              <a:solidFill>
                <a:schemeClr val="bg1"/>
              </a:solidFill>
              <a:latin typeface="Calibri" panose="020F0502020204030204" pitchFamily="34" charset="0"/>
              <a:cs typeface="Calibri" panose="020F0502020204030204" pitchFamily="34" charset="0"/>
            </a:endParaRPr>
          </a:p>
          <a:p>
            <a:r>
              <a:rPr lang="pl-PL" sz="1400" dirty="0">
                <a:solidFill>
                  <a:schemeClr val="bg1"/>
                </a:solidFill>
                <a:latin typeface="Calibri" panose="020F0502020204030204" pitchFamily="34" charset="0"/>
                <a:cs typeface="Calibri" panose="020F0502020204030204" pitchFamily="34" charset="0"/>
              </a:rPr>
              <a:t>W tym względzie należy przypomnieć, że prawo do obecności na rozprawie w postępowaniu karnym stanowi istotny element prawa do zapewnienia rzetelnego procesu ustanowionego w</a:t>
            </a:r>
            <a:r>
              <a:rPr lang="pl-PL" sz="1400" b="1" dirty="0">
                <a:solidFill>
                  <a:schemeClr val="bg1"/>
                </a:solidFill>
                <a:latin typeface="Calibri" panose="020F0502020204030204" pitchFamily="34" charset="0"/>
                <a:cs typeface="Calibri" panose="020F0502020204030204" pitchFamily="34" charset="0"/>
              </a:rPr>
              <a:t> art. 47 akapity drugi i trzeci oraz w art. 48 karty praw podstawowych, które to artykuły, jak wynika z wyjaśnień dotyczących karty praw podstawowych </a:t>
            </a:r>
            <a:r>
              <a:rPr lang="pl-PL" sz="1400" b="1" dirty="0" smtClean="0">
                <a:solidFill>
                  <a:schemeClr val="bg1"/>
                </a:solidFill>
                <a:latin typeface="Calibri" panose="020F0502020204030204" pitchFamily="34" charset="0"/>
                <a:cs typeface="Calibri" panose="020F0502020204030204" pitchFamily="34" charset="0"/>
              </a:rPr>
              <a:t>(…), </a:t>
            </a:r>
            <a:r>
              <a:rPr lang="pl-PL" sz="1400" b="1" dirty="0">
                <a:solidFill>
                  <a:schemeClr val="bg1"/>
                </a:solidFill>
                <a:latin typeface="Calibri" panose="020F0502020204030204" pitchFamily="34" charset="0"/>
                <a:cs typeface="Calibri" panose="020F0502020204030204" pitchFamily="34" charset="0"/>
              </a:rPr>
              <a:t>są odpowiednikami art. 6 europejskiej Konwencji o ochronie praw człowieka i podstawowych wolności</a:t>
            </a:r>
            <a:r>
              <a:rPr lang="pl-PL" sz="1400" dirty="0">
                <a:solidFill>
                  <a:schemeClr val="bg1"/>
                </a:solidFill>
                <a:latin typeface="Calibri" panose="020F0502020204030204" pitchFamily="34" charset="0"/>
                <a:cs typeface="Calibri" panose="020F0502020204030204" pitchFamily="34" charset="0"/>
              </a:rPr>
              <a:t> (zwanej dalej „EKPC”) [zob. podobnie wyroki: z dnia 24 maja 2016 r., </a:t>
            </a:r>
            <a:r>
              <a:rPr lang="pl-PL" sz="1400" dirty="0" err="1">
                <a:solidFill>
                  <a:schemeClr val="bg1"/>
                </a:solidFill>
                <a:latin typeface="Calibri" panose="020F0502020204030204" pitchFamily="34" charset="0"/>
                <a:cs typeface="Calibri" panose="020F0502020204030204" pitchFamily="34" charset="0"/>
              </a:rPr>
              <a:t>Dworzecki</a:t>
            </a:r>
            <a:r>
              <a:rPr lang="pl-PL" sz="1400" dirty="0">
                <a:solidFill>
                  <a:schemeClr val="bg1"/>
                </a:solidFill>
                <a:latin typeface="Calibri" panose="020F0502020204030204" pitchFamily="34" charset="0"/>
                <a:cs typeface="Calibri" panose="020F0502020204030204" pitchFamily="34" charset="0"/>
              </a:rPr>
              <a:t>, </a:t>
            </a:r>
            <a:r>
              <a:rPr lang="pl-PL" sz="1400" dirty="0" smtClean="0">
                <a:solidFill>
                  <a:schemeClr val="bg1"/>
                </a:solidFill>
                <a:latin typeface="Calibri" panose="020F0502020204030204" pitchFamily="34" charset="0"/>
                <a:cs typeface="Calibri" panose="020F0502020204030204" pitchFamily="34" charset="0"/>
              </a:rPr>
              <a:t> C-108/16 (…), pkt 42</a:t>
            </a:r>
            <a:r>
              <a:rPr lang="pl-PL" sz="1400" dirty="0">
                <a:solidFill>
                  <a:schemeClr val="bg1"/>
                </a:solidFill>
                <a:latin typeface="Calibri" panose="020F0502020204030204" pitchFamily="34" charset="0"/>
                <a:cs typeface="Calibri" panose="020F0502020204030204" pitchFamily="34" charset="0"/>
              </a:rPr>
              <a:t> </a:t>
            </a:r>
            <a:r>
              <a:rPr lang="pl-PL" sz="1400" dirty="0" smtClean="0">
                <a:solidFill>
                  <a:schemeClr val="bg1"/>
                </a:solidFill>
                <a:latin typeface="Calibri" panose="020F0502020204030204" pitchFamily="34" charset="0"/>
                <a:cs typeface="Calibri" panose="020F0502020204030204" pitchFamily="34" charset="0"/>
              </a:rPr>
              <a:t>; </a:t>
            </a:r>
            <a:r>
              <a:rPr lang="pl-PL" sz="1400" dirty="0">
                <a:solidFill>
                  <a:schemeClr val="bg1"/>
                </a:solidFill>
                <a:latin typeface="Calibri" panose="020F0502020204030204" pitchFamily="34" charset="0"/>
                <a:cs typeface="Calibri" panose="020F0502020204030204" pitchFamily="34" charset="0"/>
              </a:rPr>
              <a:t>z dnia 19 maja 2022 r., </a:t>
            </a:r>
            <a:r>
              <a:rPr lang="pl-PL" sz="1400" dirty="0" err="1">
                <a:solidFill>
                  <a:schemeClr val="bg1"/>
                </a:solidFill>
                <a:latin typeface="Calibri" panose="020F0502020204030204" pitchFamily="34" charset="0"/>
                <a:cs typeface="Calibri" panose="020F0502020204030204" pitchFamily="34" charset="0"/>
              </a:rPr>
              <a:t>Spetsializirana</a:t>
            </a:r>
            <a:r>
              <a:rPr lang="pl-PL" sz="1400" dirty="0">
                <a:solidFill>
                  <a:schemeClr val="bg1"/>
                </a:solidFill>
                <a:latin typeface="Calibri" panose="020F0502020204030204" pitchFamily="34" charset="0"/>
                <a:cs typeface="Calibri" panose="020F0502020204030204" pitchFamily="34" charset="0"/>
              </a:rPr>
              <a:t> prokuratura (Proces zbiegłego oskarżonego</a:t>
            </a:r>
            <a:r>
              <a:rPr lang="pl-PL" sz="1400" dirty="0" smtClean="0">
                <a:solidFill>
                  <a:schemeClr val="bg1"/>
                </a:solidFill>
                <a:latin typeface="Calibri" panose="020F0502020204030204" pitchFamily="34" charset="0"/>
                <a:cs typeface="Calibri" panose="020F0502020204030204" pitchFamily="34" charset="0"/>
              </a:rPr>
              <a:t>), C-569/20 (…), pkt 51].</a:t>
            </a:r>
          </a:p>
          <a:p>
            <a:r>
              <a:rPr lang="pl-PL" sz="1400" b="1" dirty="0">
                <a:solidFill>
                  <a:schemeClr val="bg1"/>
                </a:solidFill>
                <a:latin typeface="Calibri" panose="020F0502020204030204" pitchFamily="34" charset="0"/>
                <a:cs typeface="Calibri" panose="020F0502020204030204" pitchFamily="34" charset="0"/>
              </a:rPr>
              <a:t>Trybunał powinien zatem dbać o to, aby dokonywana przez niego wykładnia art. 47 akapity drugi i trzeci oraz art. 48 karty praw podstawowych zapewniała poziom ochrony, który nie narusza poziomu ochrony gwarantowanego przez art. 6 EKPC zgodnie z jego wykładnią dokonaną przez Europejski Trybunał Praw Człowieka</a:t>
            </a:r>
            <a:r>
              <a:rPr lang="pl-PL" sz="1400" dirty="0">
                <a:solidFill>
                  <a:schemeClr val="bg1"/>
                </a:solidFill>
                <a:latin typeface="Calibri" panose="020F0502020204030204" pitchFamily="34" charset="0"/>
                <a:cs typeface="Calibri" panose="020F0502020204030204" pitchFamily="34" charset="0"/>
              </a:rPr>
              <a:t> [zob. podobnie wyrok z dnia 23 listopada 2021 r., IS (Niezgodność z prawem postanowienia odsyłającego</a:t>
            </a:r>
            <a:r>
              <a:rPr lang="pl-PL" sz="1400" dirty="0" smtClean="0">
                <a:solidFill>
                  <a:schemeClr val="bg1"/>
                </a:solidFill>
                <a:latin typeface="Calibri" panose="020F0502020204030204" pitchFamily="34" charset="0"/>
                <a:cs typeface="Calibri" panose="020F0502020204030204" pitchFamily="34" charset="0"/>
              </a:rPr>
              <a:t>), C-564/19 (…), pkt</a:t>
            </a:r>
            <a:r>
              <a:rPr lang="pl-PL" sz="1400" dirty="0">
                <a:solidFill>
                  <a:schemeClr val="bg1"/>
                </a:solidFill>
                <a:latin typeface="Calibri" panose="020F0502020204030204" pitchFamily="34" charset="0"/>
                <a:cs typeface="Calibri" panose="020F0502020204030204" pitchFamily="34" charset="0"/>
              </a:rPr>
              <a:t> </a:t>
            </a:r>
            <a:r>
              <a:rPr lang="pl-PL" sz="1400" dirty="0" smtClean="0">
                <a:solidFill>
                  <a:schemeClr val="bg1"/>
                </a:solidFill>
                <a:latin typeface="Calibri" panose="020F0502020204030204" pitchFamily="34" charset="0"/>
                <a:cs typeface="Calibri" panose="020F0502020204030204" pitchFamily="34" charset="0"/>
              </a:rPr>
              <a:t>101].</a:t>
            </a:r>
          </a:p>
        </p:txBody>
      </p:sp>
      <p:pic>
        <p:nvPicPr>
          <p:cNvPr id="11267" name="Picture 6">
            <a:extLst>
              <a:ext uri="{FF2B5EF4-FFF2-40B4-BE49-F238E27FC236}">
                <a16:creationId xmlns:a16="http://schemas.microsoft.com/office/drawing/2014/main" xmlns="" id="{DFFE86D8-D9C8-1771-EAB3-5F5A1F79D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242888"/>
            <a:ext cx="1741488" cy="121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a16="http://schemas.microsoft.com/office/drawing/2014/main" xmlns="" id="{823D22FA-CEC0-D878-9FCB-7C4ED4D1C837}"/>
              </a:ext>
            </a:extLst>
          </p:cNvPr>
          <p:cNvSpPr txBox="1"/>
          <p:nvPr/>
        </p:nvSpPr>
        <p:spPr>
          <a:xfrm>
            <a:off x="849313" y="9525"/>
            <a:ext cx="1741487" cy="292100"/>
          </a:xfrm>
          <a:prstGeom prst="rect">
            <a:avLst/>
          </a:prstGeom>
          <a:noFill/>
        </p:spPr>
        <p:txBody>
          <a:bodyPr>
            <a:spAutoFit/>
          </a:bodyPr>
          <a:lstStyle/>
          <a:p>
            <a:pPr eaLnBrk="1" fontAlgn="auto" hangingPunct="1">
              <a:lnSpc>
                <a:spcPct val="90000"/>
              </a:lnSpc>
              <a:spcBef>
                <a:spcPts val="0"/>
              </a:spcBef>
              <a:spcAft>
                <a:spcPts val="0"/>
              </a:spcAft>
              <a:defRPr/>
            </a:pPr>
            <a:r>
              <a:rPr lang="pl-PL" altLang="pl-PL" sz="1400" b="1" i="1" dirty="0">
                <a:solidFill>
                  <a:schemeClr val="accent2">
                    <a:lumMod val="75000"/>
                  </a:schemeClr>
                </a:solidFill>
                <a:latin typeface="+mn-lt"/>
              </a:rPr>
              <a:t>Jean </a:t>
            </a:r>
            <a:r>
              <a:rPr lang="pl-PL" altLang="pl-PL" sz="1400" b="1" i="1" dirty="0" err="1">
                <a:solidFill>
                  <a:schemeClr val="accent2">
                    <a:lumMod val="75000"/>
                  </a:schemeClr>
                </a:solidFill>
                <a:latin typeface="+mn-lt"/>
              </a:rPr>
              <a:t>Monnet</a:t>
            </a:r>
            <a:r>
              <a:rPr lang="pl-PL" altLang="pl-PL" sz="1400" b="1" i="1" dirty="0">
                <a:solidFill>
                  <a:schemeClr val="accent2">
                    <a:lumMod val="75000"/>
                  </a:schemeClr>
                </a:solidFill>
                <a:latin typeface="+mn-lt"/>
              </a:rPr>
              <a:t> Module</a:t>
            </a:r>
          </a:p>
        </p:txBody>
      </p:sp>
    </p:spTree>
    <p:extLst>
      <p:ext uri="{BB962C8B-B14F-4D97-AF65-F5344CB8AC3E}">
        <p14:creationId xmlns:p14="http://schemas.microsoft.com/office/powerpoint/2010/main" val="2587432490"/>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Niestandardowy 2">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7EC492"/>
      </a:accent5>
      <a:accent6>
        <a:srgbClr val="62A39F"/>
      </a:accent6>
      <a:hlink>
        <a:srgbClr val="6EAC1C"/>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4825F1AF-8DBC-4E3D-9F3D-688338DA83FC}"/>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EB518B8C3E371041A506921C49FB115A" ma:contentTypeVersion="2" ma:contentTypeDescription="Utwórz nowy dokument." ma:contentTypeScope="" ma:versionID="3e4de6c335f452ae195404cc84dd61e1">
  <xsd:schema xmlns:xsd="http://www.w3.org/2001/XMLSchema" xmlns:xs="http://www.w3.org/2001/XMLSchema" xmlns:p="http://schemas.microsoft.com/office/2006/metadata/properties" xmlns:ns2="9b0e8d00-36bd-4a0a-95bf-808c2cd1cb73" targetNamespace="http://schemas.microsoft.com/office/2006/metadata/properties" ma:root="true" ma:fieldsID="d5c74e8a037b78262922aaecb3c349cf" ns2:_="">
    <xsd:import namespace="9b0e8d00-36bd-4a0a-95bf-808c2cd1cb73"/>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0e8d00-36bd-4a0a-95bf-808c2cd1cb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zawartości"/>
        <xsd:element ref="dc:title" minOccurs="0" maxOccurs="1" ma:index="4" ma:displayName="Tytu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99C8763-15F1-48A6-816C-EDD06595B502}">
  <ds:schemaRefs>
    <ds:schemaRef ds:uri="http://schemas.microsoft.com/sharepoint/v3/contenttype/forms"/>
  </ds:schemaRefs>
</ds:datastoreItem>
</file>

<file path=customXml/itemProps2.xml><?xml version="1.0" encoding="utf-8"?>
<ds:datastoreItem xmlns:ds="http://schemas.openxmlformats.org/officeDocument/2006/customXml" ds:itemID="{83F8E116-4FA6-4BE6-9F33-821413890B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0e8d00-36bd-4a0a-95bf-808c2cd1cb7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1C87197-26A2-41E9-8A59-A8113B4EFF96}">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9b0e8d00-36bd-4a0a-95bf-808c2cd1cb73"/>
    <ds:schemaRef ds:uri="http://purl.org/dc/term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Integral</Template>
  <TotalTime>7899</TotalTime>
  <Words>1792</Words>
  <Application>Microsoft Office PowerPoint</Application>
  <PresentationFormat>Pokaz na ekranie (4:3)</PresentationFormat>
  <Paragraphs>303</Paragraphs>
  <Slides>27</Slides>
  <Notes>1</Notes>
  <HiddenSlides>0</HiddenSlides>
  <MMClips>0</MMClips>
  <ScaleCrop>false</ScaleCrop>
  <HeadingPairs>
    <vt:vector size="6" baseType="variant">
      <vt:variant>
        <vt:lpstr>Używane czcionki</vt:lpstr>
      </vt:variant>
      <vt:variant>
        <vt:i4>8</vt:i4>
      </vt:variant>
      <vt:variant>
        <vt:lpstr>Motyw</vt:lpstr>
      </vt:variant>
      <vt:variant>
        <vt:i4>1</vt:i4>
      </vt:variant>
      <vt:variant>
        <vt:lpstr>Tytuły slajdów</vt:lpstr>
      </vt:variant>
      <vt:variant>
        <vt:i4>27</vt:i4>
      </vt:variant>
    </vt:vector>
  </HeadingPairs>
  <TitlesOfParts>
    <vt:vector size="36" baseType="lpstr">
      <vt:lpstr>Arial</vt:lpstr>
      <vt:lpstr>Calibri</vt:lpstr>
      <vt:lpstr>Tahoma</vt:lpstr>
      <vt:lpstr>Times New Roman</vt:lpstr>
      <vt:lpstr>Tw Cen MT</vt:lpstr>
      <vt:lpstr>Tw Cen MT Condensed</vt:lpstr>
      <vt:lpstr>Wingdings</vt:lpstr>
      <vt:lpstr>Wingdings 3</vt:lpstr>
      <vt:lpstr>Integralny</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Struktura instytucjonalna Unii Europejskiej</dc:title>
  <dc:creator>Kancelaria</dc:creator>
  <cp:lastModifiedBy>IPiE-DELL11</cp:lastModifiedBy>
  <cp:revision>875</cp:revision>
  <cp:lastPrinted>2021-02-24T23:17:13Z</cp:lastPrinted>
  <dcterms:created xsi:type="dcterms:W3CDTF">2010-10-03T11:54:19Z</dcterms:created>
  <dcterms:modified xsi:type="dcterms:W3CDTF">2023-01-27T12:56:49Z</dcterms:modified>
</cp:coreProperties>
</file>