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9"/>
  </p:notesMasterIdLst>
  <p:sldIdLst>
    <p:sldId id="497" r:id="rId3"/>
    <p:sldId id="257" r:id="rId4"/>
    <p:sldId id="456" r:id="rId5"/>
    <p:sldId id="457" r:id="rId6"/>
    <p:sldId id="454" r:id="rId7"/>
    <p:sldId id="453" r:id="rId8"/>
    <p:sldId id="416" r:id="rId9"/>
    <p:sldId id="394" r:id="rId10"/>
    <p:sldId id="426" r:id="rId11"/>
    <p:sldId id="458" r:id="rId12"/>
    <p:sldId id="417" r:id="rId13"/>
    <p:sldId id="460" r:id="rId14"/>
    <p:sldId id="461" r:id="rId15"/>
    <p:sldId id="462" r:id="rId16"/>
    <p:sldId id="464" r:id="rId17"/>
    <p:sldId id="425" r:id="rId18"/>
    <p:sldId id="315" r:id="rId19"/>
    <p:sldId id="467" r:id="rId20"/>
    <p:sldId id="429" r:id="rId21"/>
    <p:sldId id="435" r:id="rId22"/>
    <p:sldId id="433" r:id="rId23"/>
    <p:sldId id="434" r:id="rId24"/>
    <p:sldId id="437" r:id="rId25"/>
    <p:sldId id="438" r:id="rId26"/>
    <p:sldId id="455" r:id="rId27"/>
    <p:sldId id="498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/>
    <p:restoredTop sz="94444"/>
  </p:normalViewPr>
  <p:slideViewPr>
    <p:cSldViewPr snapToGrid="0" snapToObjects="1">
      <p:cViewPr varScale="1">
        <p:scale>
          <a:sx n="69" d="100"/>
          <a:sy n="69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F45E-B24B-E649-8B69-A30AA8C54207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3787-C354-8F45-B3EA-D7EBBA96C0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7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3787-C354-8F45-B3EA-D7EBBA96C07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7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3787-C354-8F45-B3EA-D7EBBA96C07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84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3787-C354-8F45-B3EA-D7EBBA96C07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36274-F2B9-4C45-BBB4-0EDF4CD651A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3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AEFBB-74D9-784D-87D2-5C8B2ED05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730D52-F574-A744-B8EB-4A58A69C4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F3244A-4D9E-474D-B2D5-F2C654C1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269C27-BC70-594C-AB81-2F73F871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679063-A2F0-6A4B-A65D-A84BBBAC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46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86B4EF-0711-1E48-BFFE-8B2B11B1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6528A0-0FFF-A54D-8ACB-1CF38BD5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B16A1B-1489-8A48-9423-5BE3B2CD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EC6D01-FC85-E24E-8304-0C826E47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ACF1A4-6F1D-CF40-A93E-D86493DB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3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3A38F07-F7FB-DC4D-A4D5-C411CD7D5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C1CAD5-11A9-B248-83FA-8231FCD4C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4632C8-6AAE-3B4D-82C6-D2A4DEA5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29AFB0-807F-A749-9997-B1569305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BB2C72-FB51-0F4B-ABCE-1183E4D1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44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4AD02D-FDFF-4DE0-AEED-C6AC83351967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8A881E-E802-402B-AB14-3F308169329F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2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4B620D-F535-4892-B7C6-4A46DB542E05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E7D48D-3D01-47A3-819D-CD20F83C98D8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4FC098-C51E-4210-A4F2-260AAD40FA17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26DD8C-B1F2-44AB-803C-3ECC855ACF0B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DAC313-CCC1-4762-9451-3FB895B0BA1F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61746A-8ADD-4C7E-A290-689322F0FDE7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37E43-374B-5340-9123-DDD12BEB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BDF469-3033-744F-8F2D-257BF08C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610A83-1531-CC4C-BCCF-AE2F95DB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3EE868-34EE-5B40-9D84-F1AB0804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F6780D-AFFA-154A-B505-72ACF31D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636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3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9" name="Obraz 4" descr="Pusty symbol zastępczy pozwalający dodać obraz. Kliknij symbol zastępczy i wybierz obraz, który chcesz doda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6FBFDE-A9EC-440D-A34E-8A3B6FCFC8BE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CA1833-87B1-401C-9E97-0ECEC25BC921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BBBF9-9450-F449-8134-AC12C5CC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D648B2-4765-6646-8DE5-1BA551F7D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3F0E9F-4329-1142-BFFC-F319E6BD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037E9A-4756-134E-A3B3-FFE357EE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524DFE-F977-794F-836E-EEEA4599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46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6E528-099F-CD46-A026-AAEC60EC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27F494-58FC-F946-8D51-2B8034A43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BEE46C-207B-8A41-B538-412F35E2B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497CC-7D0F-2F4D-A59C-5F84AC07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70DD7D-AA74-7448-B958-6D0665ED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D2E181-A952-0C4B-9093-E193C383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08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1D607-8F8E-0441-9D78-72A2F544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4378E4-BD41-6C47-A95D-93A357F2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DE4338-6FF4-5444-959B-768E8AC98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3405815-3831-E24A-8B71-5F021C52B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3BC44B-7A21-D84C-8384-22EF1C1FD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D188337-17A3-CD45-A072-81560F68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8D073D8-DB69-7544-8ECF-1A73647B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AC359A-12CA-7D4B-9270-E565BE2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76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7C0C9-914C-AB40-9D2C-7F7835AE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39C4E5-BAF5-5F46-82BE-51A855CA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9E615D-3634-D041-9C49-ACED4BB3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9728123-2CD2-D849-BE19-A7D0C591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65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E817AB7-B4C1-8240-93AF-A96F880E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023CA7-72B8-3E49-88D9-1EC0B5C3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82960B-60EA-B14D-8EE0-28B63005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3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FE9C0-7B57-E14F-907C-1F57C4A3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4F076-A284-A840-B3A6-802528011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C239F4-550D-AB49-924C-74F3BA37D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E6091E-F41D-964D-9119-B0044B5A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FB2FE7-6D59-8747-8B11-0E4A7BF8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C318F6-78D7-6545-8C1E-EF0EE492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78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40F512-6477-2347-8BD4-B480A832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95A66F-8F63-7947-B882-2DEF7DA5E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F377F5-F335-6844-81F2-030605A60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579F17-12C5-174E-8A3F-45ADAAF3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9B2F11-F190-8749-B543-2543C0D9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805343-D504-4C42-9D2D-D9D8F465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68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573133-D8A1-3C4F-A9E1-99FCD5CA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67AC02-E126-F743-B80D-63F60B0E2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A2FF35-DF25-394B-B218-2115AAB25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EAAA-4683-D944-B7DC-8DD9A0DEDDD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76C86C-92DC-2F4F-8E75-3B166AF86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49715F-0371-0F47-B400-135761338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8FA0-1590-074B-B7C5-32FAB116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5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 poziom</a:t>
            </a:r>
          </a:p>
          <a:p>
            <a:pPr lvl="6" rtl="0"/>
            <a:r>
              <a:rPr lang="pl-PL" dirty="0"/>
              <a:t>Siódmy poziom</a:t>
            </a:r>
          </a:p>
          <a:p>
            <a:pPr lvl="7" rtl="0"/>
            <a:r>
              <a:rPr lang="pl-PL" dirty="0"/>
              <a:t>Ósmy poziom</a:t>
            </a:r>
          </a:p>
          <a:p>
            <a:pPr lvl="8" rtl="0"/>
            <a:r>
              <a:rPr lang="pl-PL" dirty="0"/>
              <a:t>Dziewiąty poziom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741C5F7-D0ED-4536-849E-3FC5144BF7CC}" type="datetime1">
              <a:rPr lang="pl-PL" smtClean="0">
                <a:solidFill>
                  <a:prstClr val="black"/>
                </a:solidFill>
              </a:rPr>
              <a:pPr/>
              <a:t>16.06.2021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policies/european-policy-cooperation/inclusive-education_pl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european-agenc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v.pl/web/edukacja-i-nauka/edukacja-wlaczajaca-w-praktyce" TargetMode="External"/><Relationship Id="rId4" Type="http://schemas.openxmlformats.org/officeDocument/2006/relationships/hyperlink" Target="https://www.un.org/development/desa/disabilities/convention-on-the-rights-of-persons-with-disabiliti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kEyjlqixq9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0D965-1DB7-E646-92AF-41C42DBFD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515073"/>
            <a:ext cx="11369748" cy="2387600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/>
              <a:t>UDL W PRAKTYCE SZKOLNEJ</a:t>
            </a:r>
            <a:br>
              <a:rPr lang="pl-PL" sz="4000" b="1" dirty="0"/>
            </a:br>
            <a:r>
              <a:rPr lang="pl-PL" sz="4000" b="1" dirty="0"/>
              <a:t>MODUŁ 1:</a:t>
            </a:r>
            <a:br>
              <a:rPr lang="pl-PL" sz="4000" b="1" dirty="0"/>
            </a:br>
            <a:r>
              <a:rPr lang="pl-PL" sz="4000" b="1" dirty="0">
                <a:solidFill>
                  <a:srgbClr val="0070C0"/>
                </a:solidFill>
              </a:rPr>
              <a:t>WPROWADZENIE DO UDL</a:t>
            </a:r>
            <a:r>
              <a:rPr lang="pl-PL" sz="4000" b="1" dirty="0"/>
              <a:t/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21D743-2FC7-6B44-8943-69DEB83CA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616" y="4515046"/>
            <a:ext cx="9144000" cy="165576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pl-PL" dirty="0"/>
              <a:t>Dr hab. Jolanta Baran, prof. UP</a:t>
            </a:r>
          </a:p>
          <a:p>
            <a:pPr algn="r"/>
            <a:r>
              <a:rPr lang="pl-PL" dirty="0"/>
              <a:t>Dr hab. Tamara Cierpiałowska, prof. UP</a:t>
            </a:r>
          </a:p>
          <a:p>
            <a:pPr algn="r"/>
            <a:r>
              <a:rPr lang="pl-PL" dirty="0"/>
              <a:t>Dr Ewa Dyduch</a:t>
            </a:r>
          </a:p>
          <a:p>
            <a:pPr algn="r"/>
            <a:r>
              <a:rPr lang="pl-PL" dirty="0"/>
              <a:t>INSTYTUT PEDAGOGIKI SPECJALNEJ UNIWERSYTETU PEDAGOGICZNEGO W KRAKOWIE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7D8D0B2-0E8A-FE4B-997D-F3EE8D12D79C}"/>
              </a:ext>
            </a:extLst>
          </p:cNvPr>
          <p:cNvCxnSpPr/>
          <p:nvPr/>
        </p:nvCxnSpPr>
        <p:spPr>
          <a:xfrm>
            <a:off x="822251" y="1266215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AE79B691-D0D9-2746-ADA1-4003A62D8D60}"/>
              </a:ext>
            </a:extLst>
          </p:cNvPr>
          <p:cNvCxnSpPr/>
          <p:nvPr/>
        </p:nvCxnSpPr>
        <p:spPr>
          <a:xfrm>
            <a:off x="822251" y="4137110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02047EDC-5D58-0042-99B3-BD761BAB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5" y="4515046"/>
            <a:ext cx="1557712" cy="1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U flag-Erasmus+_vect_POS_4">
            <a:extLst>
              <a:ext uri="{FF2B5EF4-FFF2-40B4-BE49-F238E27FC236}">
                <a16:creationId xmlns:a16="http://schemas.microsoft.com/office/drawing/2014/main" id="{C7663E33-6DB5-384F-9AB2-362084CB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9756"/>
            <a:ext cx="3790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8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Każda klasa jest zbiorem różnych jednostek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fontAlgn="base">
              <a:buNone/>
            </a:pPr>
            <a:r>
              <a:rPr lang="pl-PL" dirty="0"/>
              <a:t>Poszczególni członkowie klasy różnią się od siebie - jako ludzie i jako uczniowie. Różnice można zaobserwować w trzech obszarach: 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/>
              <a:t>dydaktycznym – poziom wiadomości, kompetencje, przebieg procesów poznawczych, inteligencja, style uczenia się 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/>
              <a:t>osobowym – zainteresowania, motywacja, umiejętności, </a:t>
            </a:r>
          </a:p>
          <a:p>
            <a:pPr fontAlgn="base">
              <a:buFont typeface="Wingdings" pitchFamily="2" charset="2"/>
              <a:buChar char="ü"/>
            </a:pPr>
            <a:r>
              <a:rPr lang="pl-PL" dirty="0"/>
              <a:t>społecznym – funkcjonowanie w roli ucznia i członka klasy, komunikowanie się, współpraca. 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6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46393-9445-F347-8949-21390843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3610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Jak realizować proces nauczania - uczenia się</a:t>
            </a:r>
            <a:br>
              <a:rPr lang="pl-PL" sz="4000" dirty="0"/>
            </a:br>
            <a:r>
              <a:rPr lang="pl-PL" sz="4000" dirty="0"/>
              <a:t> w zróżnicowanych zespołach klasowych?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AED1D1-5512-7847-B47A-2FDA56E63B52}"/>
              </a:ext>
            </a:extLst>
          </p:cNvPr>
          <p:cNvCxnSpPr>
            <a:cxnSpLocks/>
          </p:cNvCxnSpPr>
          <p:nvPr/>
        </p:nvCxnSpPr>
        <p:spPr>
          <a:xfrm>
            <a:off x="857714" y="2525694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E4782CE-E4B7-F946-B407-DC1433D695EA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EU flag-Erasmus+_vect_POS_4">
            <a:extLst>
              <a:ext uri="{FF2B5EF4-FFF2-40B4-BE49-F238E27FC236}">
                <a16:creationId xmlns:a16="http://schemas.microsoft.com/office/drawing/2014/main" id="{A4237988-A0D3-034E-8D73-1839D0DF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zawartości 5" descr="logoUP_en.jpg">
            <a:extLst>
              <a:ext uri="{FF2B5EF4-FFF2-40B4-BE49-F238E27FC236}">
                <a16:creationId xmlns:a16="http://schemas.microsoft.com/office/drawing/2014/main" id="{5B490B78-EABF-B64E-A805-6E02DF2C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6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Zróżnicowanie uczniów jako wyzwanie dla nauczycieli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/>
              <a:t>Różnorodność jest pozytywna, bo może zainspirować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W obszarze dydaktyki może jednak stanowić nie lada wyzwanie.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Z jednej strony mamy programy nauczania, wymagania i egzaminy końcowe, z drugiej - zajęcia, które trzeba przygotowywać i prowadzić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Obecnie szkoła stawia na </a:t>
            </a:r>
            <a:r>
              <a:rPr lang="pl-PL" b="1" dirty="0"/>
              <a:t>kształcenie zróżnicowane </a:t>
            </a:r>
            <a:r>
              <a:rPr lang="pl-PL" dirty="0"/>
              <a:t>i </a:t>
            </a:r>
            <a:r>
              <a:rPr lang="pl-PL" b="1" dirty="0"/>
              <a:t>indywidualizację nauczania (co łącznie służy zaspokajaniu indywidualnych potrzeb edukacyjnych)</a:t>
            </a:r>
            <a:r>
              <a:rPr lang="pl-PL" dirty="0"/>
              <a:t>. 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      </a:t>
            </a: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2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Kształcenie zróżnicowane</a:t>
            </a:r>
            <a:r>
              <a:rPr lang="pl-PL" sz="3600" dirty="0"/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/>
              <a:t>Polega na organizacji procesu kształcenia w taki sposób, aby dostosować go do indywidualnych różnic psychofizycznych podopiecznych.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Różnicowanie obejmuje treści nauczania, metody pracy, środki dydaktyczne, organizację pracy itp.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Działania nauczyciela muszą uwzględniać zainteresowania, zdolności, predyspozycje, aktualne możliwości i tempo pracy poszczególnych uczniów.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W praktyce oznacza to konieczność aktywnego angażowania wszystkich uczniów w proces dydaktyczny. 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6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Indywidualizacja nauczania</a:t>
            </a:r>
            <a:r>
              <a:rPr lang="pl-PL" sz="3600" dirty="0"/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/>
              <a:t>Polega na uwzględnianiu różnic w rozwoju uczniów i dostosowywaniu do nich treści, metod i organizacji działań dydaktycznych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Jest niezbędna w procesie planowania pracy.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Umożliwia dostosowanie zadań do aktualnych potrzeb, umiejętności i możliwości poszczególnych uczniów.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Jest alternatywą dla nauczania ujednoliconego, uśredniającego (wrzucającego wszystkich uczniów </a:t>
            </a:r>
            <a:r>
              <a:rPr lang="pl-PL" i="1" dirty="0"/>
              <a:t>do jednego worka</a:t>
            </a:r>
            <a:r>
              <a:rPr lang="pl-PL" dirty="0"/>
              <a:t>).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8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Złudny postulat ….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Indywidualizacja materiału i metod nauczania odpowiednio do specjalnych potrzeb  uczniów nie jest łatwa. </a:t>
            </a:r>
          </a:p>
          <a:p>
            <a:pPr marL="0" indent="0">
              <a:buNone/>
            </a:pPr>
            <a:r>
              <a:rPr lang="pl-PL" dirty="0"/>
              <a:t>Jak podkreśla E. Domagała-</a:t>
            </a:r>
            <a:r>
              <a:rPr lang="pl-PL" dirty="0" err="1"/>
              <a:t>Zyśk</a:t>
            </a:r>
            <a:r>
              <a:rPr lang="pl-PL" dirty="0"/>
              <a:t> (2017) „niestety, w 25-osobowych klasach nauczyciel najczęściej nie jest w stanie tak  zindywidualizować swojej pracy, aby wesprzeć każdego ucznia. Indywidualizacja staje się  zatem </a:t>
            </a:r>
            <a:r>
              <a:rPr lang="pl-PL" i="1" dirty="0"/>
              <a:t>złudnym postulatem dydaktyki”</a:t>
            </a: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64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46393-9445-F347-8949-21390843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5723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 Skutecznym sposobem czynienia edukacji inkluzyjną jest opieranie się w procesie nauczania-uczenia się</a:t>
            </a:r>
            <a:br>
              <a:rPr lang="pl-PL" sz="4000" dirty="0"/>
            </a:br>
            <a:r>
              <a:rPr lang="pl-PL" sz="4000" dirty="0"/>
              <a:t> w heterogenicznych zespołach  na podejściu UDL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AED1D1-5512-7847-B47A-2FDA56E63B52}"/>
              </a:ext>
            </a:extLst>
          </p:cNvPr>
          <p:cNvCxnSpPr>
            <a:cxnSpLocks/>
          </p:cNvCxnSpPr>
          <p:nvPr/>
        </p:nvCxnSpPr>
        <p:spPr>
          <a:xfrm>
            <a:off x="870879" y="1594360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E4782CE-E4B7-F946-B407-DC1433D695EA}"/>
              </a:ext>
            </a:extLst>
          </p:cNvPr>
          <p:cNvCxnSpPr>
            <a:cxnSpLocks/>
          </p:cNvCxnSpPr>
          <p:nvPr/>
        </p:nvCxnSpPr>
        <p:spPr>
          <a:xfrm>
            <a:off x="857714" y="4037541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EU flag-Erasmus+_vect_POS_4">
            <a:extLst>
              <a:ext uri="{FF2B5EF4-FFF2-40B4-BE49-F238E27FC236}">
                <a16:creationId xmlns:a16="http://schemas.microsoft.com/office/drawing/2014/main" id="{A4237988-A0D3-034E-8D73-1839D0DF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zawartości 5" descr="logoUP_en.jpg">
            <a:extLst>
              <a:ext uri="{FF2B5EF4-FFF2-40B4-BE49-F238E27FC236}">
                <a16:creationId xmlns:a16="http://schemas.microsoft.com/office/drawing/2014/main" id="{5B490B78-EABF-B64E-A805-6E02DF2C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02D01-3E17-7F4A-B6FB-83E5116D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UDL - Universal Design for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40F3B-8713-A84F-8BA8-813A65A2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/>
              <a:t>Projektowanie uniwersalne proponuje rozwiązanie alternatywne i skuteczne.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O ile w  modelu indywidualizacji koniecznie jest ciągłe dostosowanie usług i produktów do  indywidualnych potrzeb ucznia (</a:t>
            </a:r>
            <a:r>
              <a:rPr lang="pl-PL" i="1" dirty="0" err="1"/>
              <a:t>different</a:t>
            </a:r>
            <a:r>
              <a:rPr lang="pl-PL" i="1" dirty="0"/>
              <a:t> design for </a:t>
            </a:r>
            <a:r>
              <a:rPr lang="pl-PL" i="1" dirty="0" err="1"/>
              <a:t>different</a:t>
            </a:r>
            <a:r>
              <a:rPr lang="pl-PL" i="1" dirty="0"/>
              <a:t> </a:t>
            </a:r>
            <a:r>
              <a:rPr lang="pl-PL" i="1" dirty="0" err="1"/>
              <a:t>persons</a:t>
            </a:r>
            <a:r>
              <a:rPr lang="pl-PL" i="1" dirty="0"/>
              <a:t>), </a:t>
            </a:r>
            <a:r>
              <a:rPr lang="pl-PL" dirty="0"/>
              <a:t>o tyle </a:t>
            </a:r>
            <a:r>
              <a:rPr lang="pl-PL" b="1" dirty="0"/>
              <a:t>w projektowaniu uniwersalnym zakłada się takie projektowanie usług i produktów, aby mogły  służyć różnym osobom bez konieczności dostosowania</a:t>
            </a:r>
            <a:r>
              <a:rPr lang="pl-PL" dirty="0"/>
              <a:t> (</a:t>
            </a:r>
            <a:r>
              <a:rPr lang="pl-PL" dirty="0" err="1"/>
              <a:t>e</a:t>
            </a:r>
            <a:r>
              <a:rPr lang="pl-PL" i="1" dirty="0" err="1"/>
              <a:t>qual</a:t>
            </a:r>
            <a:r>
              <a:rPr lang="pl-PL" i="1" dirty="0"/>
              <a:t> design for </a:t>
            </a:r>
            <a:r>
              <a:rPr lang="pl-PL" i="1" dirty="0" err="1"/>
              <a:t>different</a:t>
            </a:r>
            <a:r>
              <a:rPr lang="pl-PL" i="1" dirty="0"/>
              <a:t> </a:t>
            </a:r>
            <a:r>
              <a:rPr lang="pl-PL" i="1" dirty="0" err="1"/>
              <a:t>persons</a:t>
            </a:r>
            <a:r>
              <a:rPr lang="pl-PL" dirty="0"/>
              <a:t>).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225DDF1-1584-F348-A662-B8E3977782E4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EU flag-Erasmus+_vect_POS_4">
            <a:extLst>
              <a:ext uri="{FF2B5EF4-FFF2-40B4-BE49-F238E27FC236}">
                <a16:creationId xmlns:a16="http://schemas.microsoft.com/office/drawing/2014/main" id="{BD27BADE-6526-954C-A853-6752E5E9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ymbol zastępczy zawartości 5" descr="logoUP_en.jpg">
            <a:extLst>
              <a:ext uri="{FF2B5EF4-FFF2-40B4-BE49-F238E27FC236}">
                <a16:creationId xmlns:a16="http://schemas.microsoft.com/office/drawing/2014/main" id="{EBE37151-C89B-B142-B1D7-32F1674D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4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02D01-3E17-7F4A-B6FB-83E5116D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UDL - Universal Design for Learning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40F3B-8713-A84F-8BA8-813A65A2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 err="1"/>
              <a:t>Pl</a:t>
            </a:r>
            <a:r>
              <a:rPr lang="pl-PL" dirty="0"/>
              <a:t>: projektowanie uniwersalne w uczeniu (się)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szeroko rozumiany </a:t>
            </a:r>
            <a:r>
              <a:rPr lang="pl-PL" b="1" dirty="0"/>
              <a:t>model</a:t>
            </a:r>
            <a:r>
              <a:rPr lang="pl-PL" dirty="0"/>
              <a:t>, a raczej </a:t>
            </a:r>
            <a:r>
              <a:rPr lang="pl-PL" b="1" dirty="0"/>
              <a:t>filozofia edukacji</a:t>
            </a:r>
            <a:r>
              <a:rPr lang="pl-PL" dirty="0"/>
              <a:t>,  w myśl której, w oparciu o wyniki badań psychologicznych, pedagogicznych i neurobiologicznych </a:t>
            </a:r>
            <a:r>
              <a:rPr lang="pl-PL" b="1" dirty="0"/>
              <a:t>proponuje się rozwijanie elastycznego środowiska uczenia się, tak, aby odpowiadało ono rozmaitym, w tym specjalnym potrzebom edukacyjnym różnych grup uczniów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						(</a:t>
            </a:r>
            <a:r>
              <a:rPr lang="pl-PL" dirty="0" err="1"/>
              <a:t>Rose</a:t>
            </a:r>
            <a:r>
              <a:rPr lang="pl-PL" dirty="0"/>
              <a:t>, Meyer, Hitchcock, 2005)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225DDF1-1584-F348-A662-B8E3977782E4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EU flag-Erasmus+_vect_POS_4">
            <a:extLst>
              <a:ext uri="{FF2B5EF4-FFF2-40B4-BE49-F238E27FC236}">
                <a16:creationId xmlns:a16="http://schemas.microsoft.com/office/drawing/2014/main" id="{BD27BADE-6526-954C-A853-6752E5E9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ymbol zastępczy zawartości 5" descr="logoUP_en.jpg">
            <a:extLst>
              <a:ext uri="{FF2B5EF4-FFF2-40B4-BE49-F238E27FC236}">
                <a16:creationId xmlns:a16="http://schemas.microsoft.com/office/drawing/2014/main" id="{EBE37151-C89B-B142-B1D7-32F1674D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3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Z czego wywodzi się UDL?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51" y="160780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UDL (</a:t>
            </a:r>
            <a:r>
              <a:rPr lang="pl-PL" dirty="0"/>
              <a:t>Universal Learning Design </a:t>
            </a:r>
            <a:r>
              <a:rPr lang="en-US" dirty="0"/>
              <a:t> - </a:t>
            </a:r>
            <a:r>
              <a:rPr lang="en-US" dirty="0" err="1"/>
              <a:t>projektowanie</a:t>
            </a:r>
            <a:r>
              <a:rPr lang="en-US" dirty="0"/>
              <a:t> </a:t>
            </a:r>
            <a:r>
              <a:rPr lang="en-US" dirty="0" err="1"/>
              <a:t>uniwersalne</a:t>
            </a:r>
            <a:r>
              <a:rPr lang="en-US" dirty="0"/>
              <a:t> w </a:t>
            </a:r>
            <a:r>
              <a:rPr lang="en-US" dirty="0" err="1"/>
              <a:t>uczeniu</a:t>
            </a:r>
            <a:r>
              <a:rPr lang="en-US" dirty="0"/>
              <a:t> (</a:t>
            </a:r>
            <a:r>
              <a:rPr lang="en-US" dirty="0" err="1"/>
              <a:t>się</a:t>
            </a:r>
            <a:r>
              <a:rPr lang="en-US" dirty="0"/>
              <a:t>) </a:t>
            </a:r>
            <a:r>
              <a:rPr lang="en-US" dirty="0" err="1"/>
              <a:t>wywodzi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od UD (universal design: accessible design, barrier-free design,  design for all, inclusive design  / </a:t>
            </a:r>
            <a:r>
              <a:rPr lang="en-US" dirty="0" err="1"/>
              <a:t>projektowania</a:t>
            </a:r>
            <a:r>
              <a:rPr lang="en-US" dirty="0"/>
              <a:t> </a:t>
            </a:r>
            <a:r>
              <a:rPr lang="en-US" dirty="0" err="1"/>
              <a:t>uniwersalnego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UD to </a:t>
            </a:r>
            <a:r>
              <a:rPr lang="en-US" dirty="0" err="1"/>
              <a:t>takie</a:t>
            </a:r>
            <a:r>
              <a:rPr lang="en-US" dirty="0"/>
              <a:t> </a:t>
            </a:r>
            <a:r>
              <a:rPr lang="en-US" dirty="0" err="1"/>
              <a:t>projektowanie</a:t>
            </a:r>
            <a:r>
              <a:rPr lang="en-US" dirty="0"/>
              <a:t> </a:t>
            </a:r>
            <a:r>
              <a:rPr lang="en-US" dirty="0" err="1"/>
              <a:t>usług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produktów</a:t>
            </a:r>
            <a:r>
              <a:rPr lang="en-US" dirty="0"/>
              <a:t>, aby </a:t>
            </a:r>
            <a:r>
              <a:rPr lang="en-US" dirty="0" err="1"/>
              <a:t>mogły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 </a:t>
            </a:r>
            <a:r>
              <a:rPr lang="en-US" dirty="0" err="1"/>
              <a:t>używane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różne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, bez </a:t>
            </a:r>
            <a:r>
              <a:rPr lang="en-US" dirty="0" err="1"/>
              <a:t>potrzeby</a:t>
            </a:r>
            <a:r>
              <a:rPr lang="en-US" dirty="0"/>
              <a:t> ich </a:t>
            </a:r>
            <a:r>
              <a:rPr lang="en-US" dirty="0" err="1"/>
              <a:t>specjalnej</a:t>
            </a:r>
            <a:r>
              <a:rPr lang="en-US" dirty="0"/>
              <a:t> </a:t>
            </a:r>
            <a:r>
              <a:rPr lang="en-US" dirty="0" err="1"/>
              <a:t>adaptacji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pl-PL" dirty="0"/>
              <a:t>termin UD został  wprowadzony w 1985 roku przez architekta - Ronalda Mace (USA)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projektowanie uniwersalne  promowane jest przez wiele organizacji działających na rzecz osób z niepełnosprawnościami i  osób w podeszłym wieku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4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Plan modułu 1.: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/>
              <a:t>Inkluzja jako tendencja w systemie edukacji uczniów ze specjalnymi potrzebami edukacyjnymi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Różne uwarunkowania specjalnych/indywidualnych potrzeb edukacyjnych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Cel edukacji inkluzyjnej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Jak realizować proces nauczania-uczenia się w zróżnicowanych zespołach klasowych?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Pojęcie i źródło UDL</a:t>
            </a:r>
          </a:p>
          <a:p>
            <a:pPr>
              <a:buFont typeface="Wingdings" pitchFamily="2" charset="2"/>
              <a:buChar char="q"/>
            </a:pPr>
            <a:r>
              <a:rPr lang="pl-PL" dirty="0"/>
              <a:t> Ogólna charakterystyka UDL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9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Regulacje prawne sankcjonujące UD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&amp;1.3. „Stosowanie zasady </a:t>
            </a:r>
            <a:r>
              <a:rPr lang="pl-PL" u="sng" dirty="0"/>
              <a:t>uniwersalnego projektowania </a:t>
            </a:r>
            <a:r>
              <a:rPr lang="pl-PL" dirty="0"/>
              <a:t>umożliwia kształtowanie  środowiska dostępnego dla osób niepełnosprawnych i uniknięcie tworzenia nowych  barier.” </a:t>
            </a:r>
          </a:p>
          <a:p>
            <a:pPr marL="0" indent="0">
              <a:buNone/>
            </a:pPr>
            <a:r>
              <a:rPr lang="pl-PL" dirty="0"/>
              <a:t>&amp;1.5. „Zgodnie z podstawowymi zasadami leżącymi u podstaw kierunków polityki i  aspektów przekrojowych, głównymi elementami strategii wdrażania Planu Działań…  są </a:t>
            </a:r>
            <a:r>
              <a:rPr lang="pl-PL" u="sng" dirty="0"/>
              <a:t>zasady uniwersalnego projektowania</a:t>
            </a:r>
            <a:r>
              <a:rPr lang="pl-PL" dirty="0"/>
              <a:t>, jakość, szkolenie i podejście zintegrowane.  Stosowanie zasad uniwersalnego projektowania ma zasadnicze znaczenie dla  zwiększenia dostępności środowiska i użyteczności produktów.” </a:t>
            </a:r>
          </a:p>
          <a:p>
            <a:pPr marL="0" indent="0">
              <a:buNone/>
            </a:pPr>
            <a:r>
              <a:rPr lang="pl-PL" sz="2200" dirty="0"/>
              <a:t>(Plan Działań Rady Europy w celu promocji praw i pełnego uczestnictwa osób  niepełnosprawnych w społeczeństwie: podnoszenie jakości życia osób niepełnosprawnych w  Europie 2006-2015; dokument przyjęty przez Komitet Ministrów w dniu 5 kwietnia 2006) 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5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369" y="1556792"/>
            <a:ext cx="3707432" cy="2958058"/>
          </a:xfrm>
        </p:spPr>
        <p:txBody>
          <a:bodyPr rtlCol="0">
            <a:normAutofit/>
          </a:bodyPr>
          <a:lstStyle/>
          <a:p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73" y="5449774"/>
            <a:ext cx="883997" cy="877900"/>
          </a:xfrm>
          <a:prstGeom prst="rect">
            <a:avLst/>
          </a:prstGeom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02883" y="286019"/>
            <a:ext cx="3277453" cy="5602705"/>
          </a:xfrm>
        </p:spPr>
        <p:txBody>
          <a:bodyPr rtlCol="0">
            <a:normAutofit/>
          </a:bodyPr>
          <a:lstStyle/>
          <a:p>
            <a:pPr rtl="0"/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PRZYKŁAD UD W ARCHITEKTURZE</a:t>
            </a:r>
          </a:p>
          <a:p>
            <a:pPr rtl="0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 rtl="0">
              <a:buFont typeface="Wingdings" pitchFamily="2" charset="2"/>
              <a:buChar char="ü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ROZWIĄŻĄNIE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UNIVERSALNE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DOBRE DLA KAŻDEGO</a:t>
            </a:r>
          </a:p>
          <a:p>
            <a:pPr marL="342900" indent="-342900" rtl="0">
              <a:buFont typeface="Wingdings" pitchFamily="2" charset="2"/>
              <a:buChar char="ü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UŻYTKOWNIK MA PRAWO WYBORU</a:t>
            </a:r>
          </a:p>
        </p:txBody>
      </p:sp>
      <p:sp>
        <p:nvSpPr>
          <p:cNvPr id="5" name="Prostokąt 4"/>
          <p:cNvSpPr/>
          <p:nvPr/>
        </p:nvSpPr>
        <p:spPr>
          <a:xfrm>
            <a:off x="5278583" y="564926"/>
            <a:ext cx="6262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946" y="5711925"/>
            <a:ext cx="2158171" cy="61574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71D948-A8B5-134D-8EB5-17964EC24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37" y="1109472"/>
            <a:ext cx="6395346" cy="42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Charakterystyka UDL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/>
              <a:t>Zgodnie z podejściem UDL organizacja procesu nauczania- uczenia się zakłada wykorzystanie zróżnicowanych środków nauczania i różne sposoby prezentacji materiału uczniowi i przez ucznia, a także wykorzystanie różnorodnych środków pedagogicznych i technologicznych wspierających  motywację, tak aby każdy uczeń mógł być zaangażowany w proces nauczania-uczenia się i we współpracę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Umożliwia wspólne uczenie się osób o zróżnicowanych potrzebach, nie  tylko związanych z niepełnosprawnością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7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Charakterystyka UDL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Opiera się na współczesnych  osiągnięciach naukowych; są to: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wyniki badań neurobiologicznych  (m.in. dotyczących znaczenia zróżnicowanej aktywności prawej i lewej półkuli  mózgowej w procesach uczenia się</a:t>
            </a:r>
            <a:r>
              <a:rPr lang="pl-PL" baseline="30000" dirty="0"/>
              <a:t> </a:t>
            </a:r>
            <a:r>
              <a:rPr lang="pl-PL" dirty="0"/>
              <a:t>czy funkcjonowania neuronów lustrzanych w procesie uczenia się komunikacji_</a:t>
            </a:r>
            <a:endParaRPr lang="pl-PL" baseline="30000" dirty="0"/>
          </a:p>
          <a:p>
            <a:pPr>
              <a:buFont typeface="Wingdings" pitchFamily="2" charset="2"/>
              <a:buChar char="ü"/>
            </a:pPr>
            <a:r>
              <a:rPr lang="pl-PL" dirty="0"/>
              <a:t>wyniki badań edukacyjnych (dotyczące zróżnicowania stylów uczenia się,  różnorodności funkcjonowania procesów motywacji u poszczególnych grup uczniów</a:t>
            </a:r>
            <a:r>
              <a:rPr lang="pl-PL" baseline="30000" dirty="0"/>
              <a:t> </a:t>
            </a:r>
            <a:r>
              <a:rPr lang="pl-PL" dirty="0"/>
              <a:t>oraz  zróżnicowania strategii uczenia się)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rozwój ULD wiąże się także bezpośrednio z szerokim  wprowadzeniem urządzeń technologicznych do procesu edukacji</a:t>
            </a:r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7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Charakterystyka UDL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771710"/>
            <a:ext cx="10515600" cy="427882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sz="3600" dirty="0"/>
              <a:t>Planowanie, przeprowadzenie i ewaluacja lekcji zgodnie z podejściem UDL stwarza możliwość pełnej inkluzji  edukacyjnej dla uczniów z różnymi potrzebami i na różnych etapach edukacji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/>
              <a:t>Zróżnicowane i uniwersalne środki dydaktyczne przygotowane w modelu ULD mogą być stosowane przez wszystkich  uczniów, a nie tylko przez uczniów Ze SPE i w ten sposób umożliwiać wszystkim udział w  interesującym i skutecznym procesie edukacyjnym. 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/>
              <a:t>Dzięki takim rozwiązaniom uczniowie ze SPE (a przede wszystkim ich rodzice) nie muszą spędzać tak wiele czasu jak dotychczas na  przystosowaniu materiałów do uczenia się (np. na przepisywaniu treści wykładów z  dyktafonu).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Charakterystyka UDL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90688"/>
            <a:ext cx="10515600" cy="427882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sz="3600" dirty="0"/>
              <a:t>Rodzice nie muszą także starać się o uwzględnienie  przez nauczyciela SPE swojego dziecka, ponieważ każdy nauczyciel  ma świadomość, że jego zadaniem  jest przygotowanie materiałów dostępnych dla każdego i zaproponowanie  / stworzenie warunków takich form pracy lekcyjnej czy domowej, by zaangażowany był każdy uczeń. 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/>
              <a:t>Środki dydaktyczne przygotowane w modelu ULD są  także łatwiej dostępne i atrakcyjne dla uczniów bez SPE, co podnosi motywację do uczenia  się także dla nich. 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/>
              <a:t>W edukacji ULD uczniowie z niepełnosprawnością nie są  „wyróżniani”, mają podobne możliwości jak ich rówieśnicy, znika także problem  „niesprawiedliwego” traktowania</a:t>
            </a:r>
          </a:p>
          <a:p>
            <a:pPr>
              <a:buFont typeface="Wingdings" pitchFamily="2" charset="2"/>
              <a:buChar char="ü"/>
            </a:pPr>
            <a:r>
              <a:rPr lang="pl-PL" sz="3600" dirty="0"/>
              <a:t>Odstraszająca „inność” czy też „nienormalność” zostaje  zastąpiona „różnorodnością”, w której każdy z nas ma swój udział.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46393-9445-F347-8949-21390843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/>
              <a:t>Dziękujemy za uwagę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3ED2D8-9A2E-A44B-84D4-BD0187897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AED1D1-5512-7847-B47A-2FDA56E63B52}"/>
              </a:ext>
            </a:extLst>
          </p:cNvPr>
          <p:cNvCxnSpPr>
            <a:cxnSpLocks/>
          </p:cNvCxnSpPr>
          <p:nvPr/>
        </p:nvCxnSpPr>
        <p:spPr>
          <a:xfrm>
            <a:off x="870879" y="3311912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E4782CE-E4B7-F946-B407-DC1433D695EA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2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Edukacja uczniów z niepełnosprawnością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lat 90-tych XX wieku: głównie w systemie segregacyjnym – </a:t>
            </a:r>
            <a:r>
              <a:rPr lang="pl-PL" b="1" dirty="0"/>
              <a:t>w placówkach specjalnych</a:t>
            </a:r>
            <a:r>
              <a:rPr lang="pl-PL" dirty="0"/>
              <a:t> (dla dzieci z niepełnosprawnością intelektualną, z uszkodzonym słuchem, z uszkodzonym wzrokiem, w szkołach sanatoryjnych i przyszpitalnych)</a:t>
            </a:r>
          </a:p>
          <a:p>
            <a:r>
              <a:rPr lang="pl-PL" dirty="0"/>
              <a:t>Dnia 7 września 1991r. wprowadzono Ustawę z o systemie oświaty (Dz. U. z 2004 r. Nr 256, poz. 2572 ze zmianami). Dokument ten dał możliwość edukacji uczniów z niepełnosprawnością we wszystkich typach szkół zgodnie z indywidualnymi potrzebami. Zaczęto tworzyć na terenie przedszkoli i szkół ogólnodostępnych </a:t>
            </a:r>
            <a:r>
              <a:rPr lang="pl-PL" b="1" dirty="0"/>
              <a:t>oddziały / klasy integracyjne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5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2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Edukacja uczniów z niepełnosprawnością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Mimo, że kształcenie integracyjne jest rozwiązaniem, które w Polsce „zdało egzamin” uważa się, że jest to tylko etap przejściowy, a rozwiązaniem docelowym ma być dominacja kształcenia w </a:t>
            </a:r>
            <a:r>
              <a:rPr lang="pl-PL" b="1" dirty="0"/>
              <a:t>systemie inkluzyjnym</a:t>
            </a:r>
            <a:r>
              <a:rPr lang="pl-PL" dirty="0"/>
              <a:t>, polegającym na pełnym </a:t>
            </a:r>
            <a:r>
              <a:rPr lang="pl-PL" b="1" dirty="0"/>
              <a:t>włączeniu</a:t>
            </a:r>
            <a:r>
              <a:rPr lang="pl-PL" dirty="0"/>
              <a:t> różnych uczniów ze specjalnymi potrzebami rozwojowymi i edukacyjnymi do wszystkich placówek ogólnodostępnych</a:t>
            </a:r>
          </a:p>
          <a:p>
            <a:r>
              <a:rPr lang="pl-PL" dirty="0"/>
              <a:t>W celu realizacji tej idei w Polsce zmianie ulegają przepisy prawne</a:t>
            </a:r>
          </a:p>
          <a:p>
            <a:r>
              <a:rPr lang="pl-PL" dirty="0"/>
              <a:t>W ten sposób polski system edukacji dostosowuje się także do regulacji prawnych obowiązujących z tytułu członkostwa w Unii Europejskiej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3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Regulacje prawne promujące edukację włączającą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/>
              <a:t>European Agency for Special Needs and Inclusive Education </a:t>
            </a:r>
            <a:r>
              <a:rPr lang="pl-PL" b="1" dirty="0"/>
              <a:t> - </a:t>
            </a:r>
            <a:r>
              <a:rPr lang="pl-PL" b="1" dirty="0">
                <a:hlinkClick r:id="rId2"/>
              </a:rPr>
              <a:t>https://www.european-agency.org/</a:t>
            </a:r>
            <a:endParaRPr lang="pl-PL" b="1" dirty="0"/>
          </a:p>
          <a:p>
            <a:pPr>
              <a:buFont typeface="Wingdings" pitchFamily="2" charset="2"/>
              <a:buChar char="ü"/>
            </a:pPr>
            <a:r>
              <a:rPr lang="pl-PL" b="1" dirty="0"/>
              <a:t>Komisja Europejska -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https://ec.europa.eu/education/policies/european-policy-cooperation/inclusive-education_pl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Department of Economic and Social Affairs</a:t>
            </a:r>
            <a:r>
              <a:rPr lang="pl-PL" b="1" dirty="0"/>
              <a:t> </a:t>
            </a:r>
            <a:r>
              <a:rPr lang="en-US" b="1" dirty="0"/>
              <a:t>Disability</a:t>
            </a:r>
            <a:r>
              <a:rPr lang="pl-PL" b="1" dirty="0"/>
              <a:t> - </a:t>
            </a:r>
            <a:r>
              <a:rPr lang="pl-PL" dirty="0">
                <a:hlinkClick r:id="rId4"/>
              </a:rPr>
              <a:t>https://www.un.org/development/desa/disabilities/convention-on-the-rights-of-persons-with-disabilities.html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b="1" dirty="0"/>
              <a:t>Edukacja włączająca w praktyce </a:t>
            </a:r>
            <a:r>
              <a:rPr lang="pl-PL" b="1" dirty="0">
                <a:hlinkClick r:id="rId5"/>
              </a:rPr>
              <a:t>–</a:t>
            </a:r>
            <a:r>
              <a:rPr lang="pl-PL" dirty="0">
                <a:hlinkClick r:id="rId5"/>
              </a:rPr>
              <a:t>https://www.gov.pl/web/edukacja-i-nauka/edukacja-wlaczajaca-w-praktyce</a:t>
            </a: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9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Trzy ścieżki edukacji obowiązujące obecnie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BB05D62-F50A-6640-801D-3FE6677DE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42" y="1522362"/>
            <a:ext cx="10026316" cy="463538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CFB12B-1E26-0B4D-8750-F2A4F70A592B}"/>
              </a:ext>
            </a:extLst>
          </p:cNvPr>
          <p:cNvSpPr txBox="1"/>
          <p:nvPr/>
        </p:nvSpPr>
        <p:spPr>
          <a:xfrm>
            <a:off x="1717831" y="5849157"/>
            <a:ext cx="9119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INKLUZJĘ PROMUJE SIĘ JAKO KIERUNEK ZMIAN W EDUKACJI</a:t>
            </a:r>
          </a:p>
        </p:txBody>
      </p:sp>
    </p:spTree>
    <p:extLst>
      <p:ext uri="{BB962C8B-B14F-4D97-AF65-F5344CB8AC3E}">
        <p14:creationId xmlns:p14="http://schemas.microsoft.com/office/powerpoint/2010/main" val="151863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46393-9445-F347-8949-21390843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Co jest istotą edukacji inkluzyjnej?</a:t>
            </a:r>
            <a:br>
              <a:rPr lang="pl-PL" sz="4000" dirty="0"/>
            </a:br>
            <a:endParaRPr lang="pl-PL" sz="40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AED1D1-5512-7847-B47A-2FDA56E63B52}"/>
              </a:ext>
            </a:extLst>
          </p:cNvPr>
          <p:cNvCxnSpPr>
            <a:cxnSpLocks/>
          </p:cNvCxnSpPr>
          <p:nvPr/>
        </p:nvCxnSpPr>
        <p:spPr>
          <a:xfrm>
            <a:off x="870879" y="3311912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E4782CE-E4B7-F946-B407-DC1433D695EA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476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EU flag-Erasmus+_vect_POS_4">
            <a:extLst>
              <a:ext uri="{FF2B5EF4-FFF2-40B4-BE49-F238E27FC236}">
                <a16:creationId xmlns:a16="http://schemas.microsoft.com/office/drawing/2014/main" id="{A4237988-A0D3-034E-8D73-1839D0DF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ymbol zastępczy zawartości 5" descr="logoUP_en.jpg">
            <a:extLst>
              <a:ext uri="{FF2B5EF4-FFF2-40B4-BE49-F238E27FC236}">
                <a16:creationId xmlns:a16="http://schemas.microsoft.com/office/drawing/2014/main" id="{6CB7EB04-E5E8-5343-BB7E-32E9AF43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>
            <a:extLst>
              <a:ext uri="{FF2B5EF4-FFF2-40B4-BE49-F238E27FC236}">
                <a16:creationId xmlns:a16="http://schemas.microsoft.com/office/drawing/2014/main" id="{64232D35-7F83-5943-807E-8BFC95C6C6D1}"/>
              </a:ext>
            </a:extLst>
          </p:cNvPr>
          <p:cNvSpPr/>
          <p:nvPr/>
        </p:nvSpPr>
        <p:spPr>
          <a:xfrm>
            <a:off x="4943475" y="2708275"/>
            <a:ext cx="2305050" cy="1081088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/>
              <a:t>Uwarunkowania  potrzeb  edukacyjnych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FA200C2-C9D7-BA4B-8B6A-AF15B908B986}"/>
              </a:ext>
            </a:extLst>
          </p:cNvPr>
          <p:cNvSpPr/>
          <p:nvPr/>
        </p:nvSpPr>
        <p:spPr>
          <a:xfrm>
            <a:off x="3792539" y="1052514"/>
            <a:ext cx="1704975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Choroba przewlekła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E75986-135E-2C46-A082-4363BB688339}"/>
              </a:ext>
            </a:extLst>
          </p:cNvPr>
          <p:cNvSpPr/>
          <p:nvPr/>
        </p:nvSpPr>
        <p:spPr>
          <a:xfrm>
            <a:off x="3143251" y="1916114"/>
            <a:ext cx="1706563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Sytuacje kryzysowe lub traumatyczne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A193F54-9140-3C4A-8A13-22EDA420FD6C}"/>
              </a:ext>
            </a:extLst>
          </p:cNvPr>
          <p:cNvSpPr/>
          <p:nvPr/>
        </p:nvSpPr>
        <p:spPr>
          <a:xfrm>
            <a:off x="2782888" y="2852739"/>
            <a:ext cx="1706562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Niepowodzenia edukacyjne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D43D07-EDBD-F848-B2DA-5F3845FE8ADE}"/>
              </a:ext>
            </a:extLst>
          </p:cNvPr>
          <p:cNvSpPr/>
          <p:nvPr/>
        </p:nvSpPr>
        <p:spPr>
          <a:xfrm>
            <a:off x="3432176" y="4221164"/>
            <a:ext cx="2016125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Zaniedbania środowiskowe związane z: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BF9F5CD-3A45-E549-99F5-4DA05AF841E6}"/>
              </a:ext>
            </a:extLst>
          </p:cNvPr>
          <p:cNvSpPr/>
          <p:nvPr/>
        </p:nvSpPr>
        <p:spPr>
          <a:xfrm>
            <a:off x="4511676" y="5805489"/>
            <a:ext cx="1800225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Trudności adaptacyjne wynikające z :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C8E1809-E202-264C-92EB-674274B52E52}"/>
              </a:ext>
            </a:extLst>
          </p:cNvPr>
          <p:cNvSpPr/>
          <p:nvPr/>
        </p:nvSpPr>
        <p:spPr>
          <a:xfrm>
            <a:off x="1703389" y="3716339"/>
            <a:ext cx="1584325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Sytuacją bytową ucznia i jego rodziny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4C8BD84-EDC6-4C40-BC79-DE1E2DC48C31}"/>
              </a:ext>
            </a:extLst>
          </p:cNvPr>
          <p:cNvSpPr/>
          <p:nvPr/>
        </p:nvSpPr>
        <p:spPr>
          <a:xfrm>
            <a:off x="1703389" y="4724401"/>
            <a:ext cx="1584325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Kontaktami środowiskowymi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F1BE1D5-8C4D-3D42-8F80-D48FA10C6571}"/>
              </a:ext>
            </a:extLst>
          </p:cNvPr>
          <p:cNvSpPr/>
          <p:nvPr/>
        </p:nvSpPr>
        <p:spPr>
          <a:xfrm>
            <a:off x="1703389" y="4221164"/>
            <a:ext cx="1584325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Sposobem spędzania czasu wolnego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9F148E7-087E-C94D-BE0D-6E76C5AF6D46}"/>
              </a:ext>
            </a:extLst>
          </p:cNvPr>
          <p:cNvSpPr/>
          <p:nvPr/>
        </p:nvSpPr>
        <p:spPr>
          <a:xfrm>
            <a:off x="3216276" y="5445126"/>
            <a:ext cx="1166813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Różnic kulturowych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1BF8685-E8B9-4449-A6B9-BDD01757F1B1}"/>
              </a:ext>
            </a:extLst>
          </p:cNvPr>
          <p:cNvSpPr/>
          <p:nvPr/>
        </p:nvSpPr>
        <p:spPr>
          <a:xfrm>
            <a:off x="3216276" y="5949950"/>
            <a:ext cx="1166813" cy="719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Zmiany środowiska edukacyjnego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32A92B4E-0364-534A-A408-F5678269A7F6}"/>
              </a:ext>
            </a:extLst>
          </p:cNvPr>
          <p:cNvSpPr/>
          <p:nvPr/>
        </p:nvSpPr>
        <p:spPr>
          <a:xfrm>
            <a:off x="1774825" y="5445126"/>
            <a:ext cx="1239838" cy="1223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W tym związane z wcześniejszym kształceniem za granicą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C05FC5A-38FF-7E40-BBC9-94BB228C0A8D}"/>
              </a:ext>
            </a:extLst>
          </p:cNvPr>
          <p:cNvCxnSpPr/>
          <p:nvPr/>
        </p:nvCxnSpPr>
        <p:spPr>
          <a:xfrm flipH="1" flipV="1">
            <a:off x="5232400" y="1557339"/>
            <a:ext cx="647700" cy="115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4E87FCD2-7919-854C-ABEF-FBDC26869479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4849814" y="2168525"/>
            <a:ext cx="454025" cy="53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62A3BBF9-A9D0-C442-8A53-E1EB3A5FD64D}"/>
              </a:ext>
            </a:extLst>
          </p:cNvPr>
          <p:cNvCxnSpPr>
            <a:stCxn id="2" idx="1"/>
            <a:endCxn id="6" idx="3"/>
          </p:cNvCxnSpPr>
          <p:nvPr/>
        </p:nvCxnSpPr>
        <p:spPr>
          <a:xfrm flipH="1" flipV="1">
            <a:off x="4489451" y="3105151"/>
            <a:ext cx="454025" cy="144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26660A10-31F5-274F-956E-37DDE741FFFC}"/>
              </a:ext>
            </a:extLst>
          </p:cNvPr>
          <p:cNvCxnSpPr/>
          <p:nvPr/>
        </p:nvCxnSpPr>
        <p:spPr>
          <a:xfrm flipH="1">
            <a:off x="4872038" y="37893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EFB218AD-E411-A64D-B4CE-5449F3D56378}"/>
              </a:ext>
            </a:extLst>
          </p:cNvPr>
          <p:cNvCxnSpPr>
            <a:endCxn id="8" idx="0"/>
          </p:cNvCxnSpPr>
          <p:nvPr/>
        </p:nvCxnSpPr>
        <p:spPr>
          <a:xfrm flipH="1">
            <a:off x="5411788" y="3789364"/>
            <a:ext cx="53975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1B45C171-027F-2A40-82C6-D7024BD24902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3287713" y="4473575"/>
            <a:ext cx="14446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Nawias klamrowy otwierający 32">
            <a:extLst>
              <a:ext uri="{FF2B5EF4-FFF2-40B4-BE49-F238E27FC236}">
                <a16:creationId xmlns:a16="http://schemas.microsoft.com/office/drawing/2014/main" id="{CA6DD7B3-686A-A248-BA46-A5BBBEE28C64}"/>
              </a:ext>
            </a:extLst>
          </p:cNvPr>
          <p:cNvSpPr/>
          <p:nvPr/>
        </p:nvSpPr>
        <p:spPr>
          <a:xfrm>
            <a:off x="3071814" y="5445126"/>
            <a:ext cx="71437" cy="1223963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310440BE-C499-D841-A34D-E89EFD90452B}"/>
              </a:ext>
            </a:extLst>
          </p:cNvPr>
          <p:cNvCxnSpPr/>
          <p:nvPr/>
        </p:nvCxnSpPr>
        <p:spPr>
          <a:xfrm>
            <a:off x="4367213" y="6165850"/>
            <a:ext cx="1444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rostokąt 35">
            <a:extLst>
              <a:ext uri="{FF2B5EF4-FFF2-40B4-BE49-F238E27FC236}">
                <a16:creationId xmlns:a16="http://schemas.microsoft.com/office/drawing/2014/main" id="{5CB4CEF5-BA62-A94E-9D84-A42A2D76BE1D}"/>
              </a:ext>
            </a:extLst>
          </p:cNvPr>
          <p:cNvSpPr/>
          <p:nvPr/>
        </p:nvSpPr>
        <p:spPr>
          <a:xfrm>
            <a:off x="7464426" y="1125539"/>
            <a:ext cx="1706563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Niepełnosprawność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BD8FD3E3-1E2E-8446-A109-1767234FF52A}"/>
              </a:ext>
            </a:extLst>
          </p:cNvPr>
          <p:cNvSpPr/>
          <p:nvPr/>
        </p:nvSpPr>
        <p:spPr>
          <a:xfrm>
            <a:off x="8256588" y="1989139"/>
            <a:ext cx="1706562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Niedostosowanie społeczne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3859ABCB-434A-9341-A644-A4C6A0A49A22}"/>
              </a:ext>
            </a:extLst>
          </p:cNvPr>
          <p:cNvSpPr/>
          <p:nvPr/>
        </p:nvSpPr>
        <p:spPr>
          <a:xfrm>
            <a:off x="8543926" y="2924176"/>
            <a:ext cx="1706563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Zagrożenie niedostosowaniem społecznym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004F8225-BF73-7F4C-85C1-AE0556603DDF}"/>
              </a:ext>
            </a:extLst>
          </p:cNvPr>
          <p:cNvSpPr/>
          <p:nvPr/>
        </p:nvSpPr>
        <p:spPr>
          <a:xfrm>
            <a:off x="8256588" y="3860801"/>
            <a:ext cx="1706562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Szczególne uzdolnienia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B2E95C0E-9D96-E14B-B2FC-A3370701A183}"/>
              </a:ext>
            </a:extLst>
          </p:cNvPr>
          <p:cNvSpPr/>
          <p:nvPr/>
        </p:nvSpPr>
        <p:spPr>
          <a:xfrm>
            <a:off x="7751763" y="4868864"/>
            <a:ext cx="1873250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Specyficzne trudności</a:t>
            </a:r>
          </a:p>
          <a:p>
            <a:pPr algn="ctr">
              <a:defRPr/>
            </a:pPr>
            <a:r>
              <a:rPr lang="pl-PL" sz="1100" b="1" dirty="0"/>
              <a:t> w uczeniu się 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309AD374-7C63-6043-BDB5-09DA48628B7F}"/>
              </a:ext>
            </a:extLst>
          </p:cNvPr>
          <p:cNvSpPr/>
          <p:nvPr/>
        </p:nvSpPr>
        <p:spPr>
          <a:xfrm>
            <a:off x="6888163" y="5805489"/>
            <a:ext cx="1871662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/>
              <a:t>Zaburzenia komunikacji językowej</a:t>
            </a: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4C039CEB-D1FC-204C-96EA-F31A9B1B496A}"/>
              </a:ext>
            </a:extLst>
          </p:cNvPr>
          <p:cNvCxnSpPr/>
          <p:nvPr/>
        </p:nvCxnSpPr>
        <p:spPr>
          <a:xfrm flipV="1">
            <a:off x="6743700" y="1628775"/>
            <a:ext cx="865188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62B7C1F8-EFDF-9349-9C34-4306C29C82A2}"/>
              </a:ext>
            </a:extLst>
          </p:cNvPr>
          <p:cNvCxnSpPr>
            <a:endCxn id="38" idx="1"/>
          </p:cNvCxnSpPr>
          <p:nvPr/>
        </p:nvCxnSpPr>
        <p:spPr>
          <a:xfrm flipV="1">
            <a:off x="7104064" y="2241551"/>
            <a:ext cx="1152525" cy="46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8C1C2221-D0AF-FD48-AE64-5A0D79D3F15F}"/>
              </a:ext>
            </a:extLst>
          </p:cNvPr>
          <p:cNvCxnSpPr>
            <a:stCxn id="2" idx="3"/>
            <a:endCxn id="39" idx="1"/>
          </p:cNvCxnSpPr>
          <p:nvPr/>
        </p:nvCxnSpPr>
        <p:spPr>
          <a:xfrm flipV="1">
            <a:off x="7248525" y="3176589"/>
            <a:ext cx="1295400" cy="7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3EF207E3-BF61-3D4B-8427-69DBF96F4916}"/>
              </a:ext>
            </a:extLst>
          </p:cNvPr>
          <p:cNvCxnSpPr>
            <a:endCxn id="40" idx="1"/>
          </p:cNvCxnSpPr>
          <p:nvPr/>
        </p:nvCxnSpPr>
        <p:spPr>
          <a:xfrm>
            <a:off x="7248526" y="3500439"/>
            <a:ext cx="1008063" cy="612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3DA83EC5-DDE5-3F41-B0B3-5AA235353ECC}"/>
              </a:ext>
            </a:extLst>
          </p:cNvPr>
          <p:cNvCxnSpPr/>
          <p:nvPr/>
        </p:nvCxnSpPr>
        <p:spPr>
          <a:xfrm>
            <a:off x="7032625" y="3789363"/>
            <a:ext cx="935038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998F1062-F54E-2B4E-A152-4FF131DC90F2}"/>
              </a:ext>
            </a:extLst>
          </p:cNvPr>
          <p:cNvCxnSpPr/>
          <p:nvPr/>
        </p:nvCxnSpPr>
        <p:spPr>
          <a:xfrm>
            <a:off x="6672263" y="3789364"/>
            <a:ext cx="86360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37" name="Picture 2" descr="EU flag-Erasmus+_vect_POS_4">
            <a:extLst>
              <a:ext uri="{FF2B5EF4-FFF2-40B4-BE49-F238E27FC236}">
                <a16:creationId xmlns:a16="http://schemas.microsoft.com/office/drawing/2014/main" id="{89A7180C-79B8-8049-B7FB-96331D29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Symbol zastępczy zawartości 5" descr="logoUP_en.jpg">
            <a:extLst>
              <a:ext uri="{FF2B5EF4-FFF2-40B4-BE49-F238E27FC236}">
                <a16:creationId xmlns:a16="http://schemas.microsoft.com/office/drawing/2014/main" id="{08696D9B-9BF3-B945-99D2-672072E9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39DFC5-CC50-7046-825F-9854E3CBFE8A}"/>
              </a:ext>
            </a:extLst>
          </p:cNvPr>
          <p:cNvSpPr txBox="1"/>
          <p:nvPr/>
        </p:nvSpPr>
        <p:spPr>
          <a:xfrm>
            <a:off x="231648" y="187326"/>
            <a:ext cx="1175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Istnieją różne uwarunkowania specjalnych/indywidualnych  potrzeb edukacyjnych</a:t>
            </a:r>
          </a:p>
        </p:txBody>
      </p:sp>
    </p:spTree>
    <p:extLst>
      <p:ext uri="{BB962C8B-B14F-4D97-AF65-F5344CB8AC3E}">
        <p14:creationId xmlns:p14="http://schemas.microsoft.com/office/powerpoint/2010/main" val="404766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E2E8C-774D-954C-B47B-D1C71677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Inkluzja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DAC0-2630-3248-A461-B1A8571E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600" dirty="0"/>
              <a:t>„Celem inkluzji jest zrównoważona edukacja, odpowiadająca indywidualnym potrzebom                       i wspierająca budowanie wspólnoty.”</a:t>
            </a:r>
          </a:p>
          <a:p>
            <a:pPr marL="0" indent="0">
              <a:buNone/>
            </a:pPr>
            <a:r>
              <a:rPr lang="pl-PL" dirty="0"/>
              <a:t>								(Szumski, 2019:23)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https://www.youtube.com/watch?v=kEyjlqixq9c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806E449-0B45-594E-813B-854CDD4D1A45}"/>
              </a:ext>
            </a:extLst>
          </p:cNvPr>
          <p:cNvCxnSpPr/>
          <p:nvPr/>
        </p:nvCxnSpPr>
        <p:spPr>
          <a:xfrm>
            <a:off x="806302" y="1435396"/>
            <a:ext cx="105474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EU flag-Erasmus+_vect_POS_4">
            <a:extLst>
              <a:ext uri="{FF2B5EF4-FFF2-40B4-BE49-F238E27FC236}">
                <a16:creationId xmlns:a16="http://schemas.microsoft.com/office/drawing/2014/main" id="{027046B3-459A-2741-961F-D0A1A9F9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71" y="6131555"/>
            <a:ext cx="2159000" cy="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ymbol zastępczy zawartości 5" descr="logoUP_en.jpg">
            <a:extLst>
              <a:ext uri="{FF2B5EF4-FFF2-40B4-BE49-F238E27FC236}">
                <a16:creationId xmlns:a16="http://schemas.microsoft.com/office/drawing/2014/main" id="{8F1B431E-389F-FB49-A2EE-C093D8CF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4" y="5849157"/>
            <a:ext cx="879631" cy="8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42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kw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17_TF02886637_TF02886637.potx" id="{3A0D9524-68D2-4621-BA1D-4EAE25E227FF}" vid="{2CDE80DB-0C1F-4BD7-AE6F-EF8038EB2202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1375</Words>
  <Application>Microsoft Office PowerPoint</Application>
  <PresentationFormat>Panoramiczny</PresentationFormat>
  <Paragraphs>131</Paragraphs>
  <Slides>26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Palatino Linotype</vt:lpstr>
      <vt:lpstr>Wingdings</vt:lpstr>
      <vt:lpstr>Motyw pakietu Office</vt:lpstr>
      <vt:lpstr>1_Akwarela_16x9</vt:lpstr>
      <vt:lpstr>   UDL W PRAKTYCE SZKOLNEJ MODUŁ 1: WPROWADZENIE DO UDL </vt:lpstr>
      <vt:lpstr>Plan modułu 1.:</vt:lpstr>
      <vt:lpstr>Edukacja uczniów z niepełnosprawnością w Polsce</vt:lpstr>
      <vt:lpstr>Edukacja uczniów z niepełnosprawnością w Polsce</vt:lpstr>
      <vt:lpstr>Regulacje prawne promujące edukację włączającą</vt:lpstr>
      <vt:lpstr>Trzy ścieżki edukacji obowiązujące obecnie w Polsce</vt:lpstr>
      <vt:lpstr>      Co jest istotą edukacji inkluzyjnej? </vt:lpstr>
      <vt:lpstr>Prezentacja programu PowerPoint</vt:lpstr>
      <vt:lpstr>Inkluzja</vt:lpstr>
      <vt:lpstr>Każda klasa jest zbiorem różnych jednostek</vt:lpstr>
      <vt:lpstr>        Jak realizować proces nauczania - uczenia się  w zróżnicowanych zespołach klasowych?    </vt:lpstr>
      <vt:lpstr>Zróżnicowanie uczniów jako wyzwanie dla nauczycieli </vt:lpstr>
      <vt:lpstr>Kształcenie zróżnicowane </vt:lpstr>
      <vt:lpstr>Indywidualizacja nauczania </vt:lpstr>
      <vt:lpstr>Złudny postulat ….</vt:lpstr>
      <vt:lpstr>          Skutecznym sposobem czynienia edukacji inkluzyjną jest opieranie się w procesie nauczania-uczenia się  w heterogenicznych zespołach  na podejściu UDL   </vt:lpstr>
      <vt:lpstr>UDL - Universal Design for Learning</vt:lpstr>
      <vt:lpstr>UDL - Universal Design for Learning</vt:lpstr>
      <vt:lpstr>Z czego wywodzi się UDL?</vt:lpstr>
      <vt:lpstr>Regulacje prawne sankcjonujące UD</vt:lpstr>
      <vt:lpstr> </vt:lpstr>
      <vt:lpstr>Charakterystyka UDL (1)</vt:lpstr>
      <vt:lpstr>Charakterystyka UDL (2)</vt:lpstr>
      <vt:lpstr>Charakterystyka UDL (3)</vt:lpstr>
      <vt:lpstr>Charakterystyka UDL (4)</vt:lpstr>
      <vt:lpstr>Dziękujemy za uwagę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Przełamywanie barier  a mechanizmy i czynniki zmiany  procesu nauczania-uczenia się  z wykorzystaniem podejścia UDL</dc:title>
  <dc:creator>Tamara Cierpiałowska</dc:creator>
  <cp:lastModifiedBy>IPS N01</cp:lastModifiedBy>
  <cp:revision>131</cp:revision>
  <dcterms:created xsi:type="dcterms:W3CDTF">2021-05-19T06:24:26Z</dcterms:created>
  <dcterms:modified xsi:type="dcterms:W3CDTF">2021-06-16T09:02:26Z</dcterms:modified>
</cp:coreProperties>
</file>