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7" r:id="rId2"/>
    <p:sldId id="260" r:id="rId3"/>
    <p:sldId id="280" r:id="rId4"/>
    <p:sldId id="281" r:id="rId5"/>
    <p:sldId id="282" r:id="rId6"/>
    <p:sldId id="283" r:id="rId7"/>
    <p:sldId id="28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AF00BC-9E59-CB5B-B147-EACCCB743A13}"/>
              </a:ext>
            </a:extLst>
          </p:cNvPr>
          <p:cNvSpPr>
            <a:spLocks noGrp="1"/>
          </p:cNvSpPr>
          <p:nvPr>
            <p:ph type="hdr" sz="quarter"/>
          </p:nvPr>
        </p:nvSpPr>
        <p:spPr>
          <a:xfrm>
            <a:off x="0" y="0"/>
            <a:ext cx="2972547" cy="45771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2675C40-F98F-2C9B-C22F-5ADE4E5962E3}"/>
              </a:ext>
            </a:extLst>
          </p:cNvPr>
          <p:cNvSpPr>
            <a:spLocks noGrp="1"/>
          </p:cNvSpPr>
          <p:nvPr>
            <p:ph type="dt" sz="quarter" idx="1"/>
          </p:nvPr>
        </p:nvSpPr>
        <p:spPr>
          <a:xfrm>
            <a:off x="3883852" y="0"/>
            <a:ext cx="2972547" cy="457712"/>
          </a:xfrm>
          <a:prstGeom prst="rect">
            <a:avLst/>
          </a:prstGeom>
        </p:spPr>
        <p:txBody>
          <a:bodyPr vert="horz" lIns="91440" tIns="45720" rIns="91440" bIns="45720" rtlCol="0"/>
          <a:lstStyle>
            <a:lvl1pPr algn="r">
              <a:defRPr sz="1200"/>
            </a:lvl1pPr>
          </a:lstStyle>
          <a:p>
            <a:fld id="{C1762793-CCB5-4A1E-9FB0-787233154F31}" type="datetimeFigureOut">
              <a:rPr lang="en-GB" smtClean="0"/>
              <a:t>02/05/2023</a:t>
            </a:fld>
            <a:endParaRPr lang="en-GB"/>
          </a:p>
        </p:txBody>
      </p:sp>
      <p:sp>
        <p:nvSpPr>
          <p:cNvPr id="4" name="Footer Placeholder 3">
            <a:extLst>
              <a:ext uri="{FF2B5EF4-FFF2-40B4-BE49-F238E27FC236}">
                <a16:creationId xmlns:a16="http://schemas.microsoft.com/office/drawing/2014/main" id="{1402C581-FDA8-5197-77B2-FF7444308941}"/>
              </a:ext>
            </a:extLst>
          </p:cNvPr>
          <p:cNvSpPr>
            <a:spLocks noGrp="1"/>
          </p:cNvSpPr>
          <p:nvPr>
            <p:ph type="ftr" sz="quarter" idx="2"/>
          </p:nvPr>
        </p:nvSpPr>
        <p:spPr>
          <a:xfrm>
            <a:off x="0" y="8686288"/>
            <a:ext cx="2972547" cy="457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4F008A-9681-3167-D630-7B05607845A1}"/>
              </a:ext>
            </a:extLst>
          </p:cNvPr>
          <p:cNvSpPr>
            <a:spLocks noGrp="1"/>
          </p:cNvSpPr>
          <p:nvPr>
            <p:ph type="sldNum" sz="quarter" idx="3"/>
          </p:nvPr>
        </p:nvSpPr>
        <p:spPr>
          <a:xfrm>
            <a:off x="3883852" y="8686288"/>
            <a:ext cx="2972547" cy="457712"/>
          </a:xfrm>
          <a:prstGeom prst="rect">
            <a:avLst/>
          </a:prstGeom>
        </p:spPr>
        <p:txBody>
          <a:bodyPr vert="horz" lIns="91440" tIns="45720" rIns="91440" bIns="45720" rtlCol="0" anchor="b"/>
          <a:lstStyle>
            <a:lvl1pPr algn="r">
              <a:defRPr sz="1200"/>
            </a:lvl1pPr>
          </a:lstStyle>
          <a:p>
            <a:fld id="{BEFF1F6D-CA89-4288-9AA0-262905717231}" type="slidenum">
              <a:rPr lang="en-GB" smtClean="0"/>
              <a:t>‹#›</a:t>
            </a:fld>
            <a:endParaRPr lang="en-GB"/>
          </a:p>
        </p:txBody>
      </p:sp>
    </p:spTree>
    <p:extLst>
      <p:ext uri="{BB962C8B-B14F-4D97-AF65-F5344CB8AC3E}">
        <p14:creationId xmlns:p14="http://schemas.microsoft.com/office/powerpoint/2010/main" val="269500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57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3852" y="0"/>
            <a:ext cx="2972547" cy="457712"/>
          </a:xfrm>
          <a:prstGeom prst="rect">
            <a:avLst/>
          </a:prstGeom>
        </p:spPr>
        <p:txBody>
          <a:bodyPr vert="horz" lIns="91440" tIns="45720" rIns="91440" bIns="45720" rtlCol="0"/>
          <a:lstStyle>
            <a:lvl1pPr algn="r">
              <a:defRPr sz="1200"/>
            </a:lvl1pPr>
          </a:lstStyle>
          <a:p>
            <a:fld id="{D794855F-4A5D-4A14-8CBE-BB0F48899C8C}" type="datetimeFigureOut">
              <a:rPr lang="en-GB" smtClean="0"/>
              <a:t>02/05/2023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480" y="4400176"/>
            <a:ext cx="5487041" cy="36002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6288"/>
            <a:ext cx="2972547" cy="457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3852" y="8686288"/>
            <a:ext cx="2972547" cy="457712"/>
          </a:xfrm>
          <a:prstGeom prst="rect">
            <a:avLst/>
          </a:prstGeom>
        </p:spPr>
        <p:txBody>
          <a:bodyPr vert="horz" lIns="91440" tIns="45720" rIns="91440" bIns="45720" rtlCol="0" anchor="b"/>
          <a:lstStyle>
            <a:lvl1pPr algn="r">
              <a:defRPr sz="1200"/>
            </a:lvl1pPr>
          </a:lstStyle>
          <a:p>
            <a:fld id="{0E9377D4-9766-4DDF-83C7-30CFC73C79B3}" type="slidenum">
              <a:rPr lang="en-GB" smtClean="0"/>
              <a:t>‹#›</a:t>
            </a:fld>
            <a:endParaRPr lang="en-GB"/>
          </a:p>
        </p:txBody>
      </p:sp>
    </p:spTree>
    <p:extLst>
      <p:ext uri="{BB962C8B-B14F-4D97-AF65-F5344CB8AC3E}">
        <p14:creationId xmlns:p14="http://schemas.microsoft.com/office/powerpoint/2010/main" val="565932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302A-5084-4533-9DC9-4CA3AFB73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A7C43-86E1-4AE9-BDE2-0AC2E739B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A4B86-5BD1-4BCE-88C8-0C2262C44D42}"/>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5AC702BA-226C-4162-A3C7-E5222D3B7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16D2-258E-408D-82CA-97B37D5D0F18}"/>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425148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03B3-6F5F-48C9-B68C-9750EC7C5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40FCC-3497-466C-BA3C-277B49A658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761B8-CA09-49C5-A4EA-C18A7B7B6FAC}"/>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B78A4A31-677E-4B4D-8267-1DA245132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37D5F-CBF7-443D-99F4-F01F6C748FD2}"/>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6412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DFA6D-AD29-4E27-8B34-18CC1D2F4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4555C6-1CE7-480E-9394-7DBBFBE0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69B4B-0428-4BE0-A469-FB1EC4B27D56}"/>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CBDA12D7-2FDD-432E-893D-5E5DED3E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43A4E-767D-482F-A49C-937A81987A0B}"/>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4865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6614-599C-400E-8CA9-3699648A5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20B67-39F6-42AB-9ADB-1523C36E4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D5CD1-5295-47BE-A239-129A558F6CD3}"/>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EB1FDD2B-686C-484A-B27D-603E9375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FA48-4355-4E7A-AE2E-6B378459A93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3985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5FC6-C0F1-4B68-9B9D-FA364B065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477CA4-D3B9-426B-A155-EA99366CE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A3876-52B8-4D75-AF1E-1856CF539D6E}"/>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CB6FFF3C-90B0-4AB8-B804-A90BCA3AA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1ED0F-6FF6-45F7-8293-44B853ED9944}"/>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28922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806B-E34A-47DE-B03F-E72EDDDB0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0DC4E-6627-4850-BF76-6A6EDB3CF9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624E54-4C5B-42B0-9727-7CF45166D4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7B2A-8B8A-4B32-9D21-618440C25D24}"/>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6" name="Footer Placeholder 5">
            <a:extLst>
              <a:ext uri="{FF2B5EF4-FFF2-40B4-BE49-F238E27FC236}">
                <a16:creationId xmlns:a16="http://schemas.microsoft.com/office/drawing/2014/main" id="{505D1612-021D-45E4-94FC-B5202BBC7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445A4-A855-46C6-B700-E14825E9B5F5}"/>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4819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82EA-BD61-49C0-B4D7-F97A1C4F6E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A0100-D204-418C-9D4F-9BD1E64CE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04DB35-F168-40F4-97A8-DA116922D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EF07B3-5CB0-4F02-B449-7EF4C71F1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AE508-BA3B-417E-9F61-F3E9251FD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83CFD-F158-4976-A322-D93D136ECD6A}"/>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8" name="Footer Placeholder 7">
            <a:extLst>
              <a:ext uri="{FF2B5EF4-FFF2-40B4-BE49-F238E27FC236}">
                <a16:creationId xmlns:a16="http://schemas.microsoft.com/office/drawing/2014/main" id="{A7D83CE3-8065-47AD-B5EA-B1DED62A7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799CCE-EACE-48FD-954F-D8FFF22175FC}"/>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9587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4D20-D6A8-4A75-A4C6-824468D4D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1AAB9-F2DB-4BCC-8079-BEF9534F773F}"/>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4" name="Footer Placeholder 3">
            <a:extLst>
              <a:ext uri="{FF2B5EF4-FFF2-40B4-BE49-F238E27FC236}">
                <a16:creationId xmlns:a16="http://schemas.microsoft.com/office/drawing/2014/main" id="{BAFB00E1-9B4F-4CAB-A907-8565D69239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3606A-B187-44D0-81E5-AD04E3FB9D47}"/>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82653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B453B-CFA4-49FA-8BD8-43B0EF564524}"/>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3" name="Footer Placeholder 2">
            <a:extLst>
              <a:ext uri="{FF2B5EF4-FFF2-40B4-BE49-F238E27FC236}">
                <a16:creationId xmlns:a16="http://schemas.microsoft.com/office/drawing/2014/main" id="{A0D72B8F-EE88-4CA5-82A0-8900A71EA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D936B1-B27F-44FA-8468-E0CCDB4E547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194610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9EF2-7EDA-4785-A9C0-F0603148A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FA8861-04CC-48A2-BDE1-940FB233B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3168D-72C3-4C29-AE2F-37154022C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1D638-544A-401D-8639-DD7D343329CD}"/>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6" name="Footer Placeholder 5">
            <a:extLst>
              <a:ext uri="{FF2B5EF4-FFF2-40B4-BE49-F238E27FC236}">
                <a16:creationId xmlns:a16="http://schemas.microsoft.com/office/drawing/2014/main" id="{3B71C130-D40A-4BAD-92E4-4ACA87679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BCFFE-4F58-44B5-8358-2BB68F58E696}"/>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374916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1349-CB26-4679-83B8-B5AF202F7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1D1EB-B664-47AA-A3F4-8CFC0138A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70251-6778-4CD9-B6B4-4EB07ABEE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D03DC-88BB-4A30-9D52-00945FC4609A}"/>
              </a:ext>
            </a:extLst>
          </p:cNvPr>
          <p:cNvSpPr>
            <a:spLocks noGrp="1"/>
          </p:cNvSpPr>
          <p:nvPr>
            <p:ph type="dt" sz="half" idx="10"/>
          </p:nvPr>
        </p:nvSpPr>
        <p:spPr/>
        <p:txBody>
          <a:bodyPr/>
          <a:lstStyle/>
          <a:p>
            <a:fld id="{B2B0D56A-828B-4070-A44C-2CD0141DFF4B}" type="datetimeFigureOut">
              <a:rPr lang="en-US" smtClean="0"/>
              <a:t>5/2/2023</a:t>
            </a:fld>
            <a:endParaRPr lang="en-US"/>
          </a:p>
        </p:txBody>
      </p:sp>
      <p:sp>
        <p:nvSpPr>
          <p:cNvPr id="6" name="Footer Placeholder 5">
            <a:extLst>
              <a:ext uri="{FF2B5EF4-FFF2-40B4-BE49-F238E27FC236}">
                <a16:creationId xmlns:a16="http://schemas.microsoft.com/office/drawing/2014/main" id="{91BB5B7C-9EB9-4885-8287-FC317D91D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6BC1B-D3B6-4E45-8FFB-7FC75BA503EE}"/>
              </a:ext>
            </a:extLst>
          </p:cNvPr>
          <p:cNvSpPr>
            <a:spLocks noGrp="1"/>
          </p:cNvSpPr>
          <p:nvPr>
            <p:ph type="sldNum" sz="quarter" idx="12"/>
          </p:nvPr>
        </p:nvSpPr>
        <p:spPr/>
        <p:txBody>
          <a:bodyPr/>
          <a:lstStyle/>
          <a:p>
            <a:fld id="{47E1B686-27FB-452E-982D-B140F2B4B3B0}" type="slidenum">
              <a:rPr lang="en-US" smtClean="0"/>
              <a:t>‹#›</a:t>
            </a:fld>
            <a:endParaRPr lang="en-US"/>
          </a:p>
        </p:txBody>
      </p:sp>
    </p:spTree>
    <p:extLst>
      <p:ext uri="{BB962C8B-B14F-4D97-AF65-F5344CB8AC3E}">
        <p14:creationId xmlns:p14="http://schemas.microsoft.com/office/powerpoint/2010/main" val="213791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FB111-D886-4C38-BE1D-1D66DA575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48B695-8F55-4359-8801-6221ACB8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9D71E-BB28-46B0-8D54-59C441D0A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0D56A-828B-4070-A44C-2CD0141DFF4B}" type="datetimeFigureOut">
              <a:rPr lang="en-US" smtClean="0"/>
              <a:t>5/2/2023</a:t>
            </a:fld>
            <a:endParaRPr lang="en-US"/>
          </a:p>
        </p:txBody>
      </p:sp>
      <p:sp>
        <p:nvSpPr>
          <p:cNvPr id="5" name="Footer Placeholder 4">
            <a:extLst>
              <a:ext uri="{FF2B5EF4-FFF2-40B4-BE49-F238E27FC236}">
                <a16:creationId xmlns:a16="http://schemas.microsoft.com/office/drawing/2014/main" id="{EE20CAA3-6483-493D-95A6-1A6D3F206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F0061-4612-4FB7-8E05-BB2C2A48C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1B686-27FB-452E-982D-B140F2B4B3B0}" type="slidenum">
              <a:rPr lang="en-US" smtClean="0"/>
              <a:t>‹#›</a:t>
            </a:fld>
            <a:endParaRPr lang="en-US"/>
          </a:p>
        </p:txBody>
      </p:sp>
    </p:spTree>
    <p:extLst>
      <p:ext uri="{BB962C8B-B14F-4D97-AF65-F5344CB8AC3E}">
        <p14:creationId xmlns:p14="http://schemas.microsoft.com/office/powerpoint/2010/main" val="309302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onlife.up.krakow.pl/wp-content/uploads/sites/82/2022/03/O1-Guidebook-Patterns-for-enhancing-digital-technologies-in-School-Education-Bookle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projectsmoodle.up.krakow.pl/login/index.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onlife.up.krakow.pl/te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onlife.up.krakow.pl/wp-content/uploads/sites/82/2023/04/IO4-Recommendations-and-guidelines-for-School-System-Bodies.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png"/><Relationship Id="rId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Subtitle 9">
            <a:extLst>
              <a:ext uri="{FF2B5EF4-FFF2-40B4-BE49-F238E27FC236}">
                <a16:creationId xmlns:a16="http://schemas.microsoft.com/office/drawing/2014/main" id="{12B52C84-EF62-49D9-B058-5CA4EDDAC167}"/>
              </a:ext>
            </a:extLst>
          </p:cNvPr>
          <p:cNvSpPr txBox="1">
            <a:spLocks/>
          </p:cNvSpPr>
          <p:nvPr/>
        </p:nvSpPr>
        <p:spPr>
          <a:xfrm>
            <a:off x="361243" y="4119950"/>
            <a:ext cx="11532093" cy="8853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Title: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ONLIFE-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Final Event -  Belgium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Presenter: Prof. Gregory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Makrides</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European Association of Career Guidance - EACG</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pic>
        <p:nvPicPr>
          <p:cNvPr id="3" name="Picture 2">
            <a:extLst>
              <a:ext uri="{FF2B5EF4-FFF2-40B4-BE49-F238E27FC236}">
                <a16:creationId xmlns:a16="http://schemas.microsoft.com/office/drawing/2014/main" id="{29FFED3E-5E71-C62C-51FF-4558FC3ACC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7622" y="195768"/>
            <a:ext cx="1396756" cy="1391246"/>
          </a:xfrm>
          <a:prstGeom prst="rect">
            <a:avLst/>
          </a:prstGeom>
        </p:spPr>
      </p:pic>
      <p:sp>
        <p:nvSpPr>
          <p:cNvPr id="2" name="Title 1">
            <a:extLst>
              <a:ext uri="{FF2B5EF4-FFF2-40B4-BE49-F238E27FC236}">
                <a16:creationId xmlns:a16="http://schemas.microsoft.com/office/drawing/2014/main" id="{157E8E47-BD9D-00F6-A4E6-FB0919B92A3B}"/>
              </a:ext>
            </a:extLst>
          </p:cNvPr>
          <p:cNvSpPr txBox="1">
            <a:spLocks/>
          </p:cNvSpPr>
          <p:nvPr/>
        </p:nvSpPr>
        <p:spPr>
          <a:xfrm>
            <a:off x="541266" y="1337884"/>
            <a:ext cx="11282798" cy="288622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ONLIFE: Empower hybrid Competences for </a:t>
            </a:r>
            <a:r>
              <a:rPr kumimoji="0" lang="en-US" sz="3600" b="0" i="0" u="none" strike="noStrike" kern="1200" cap="none" spc="0" normalizeH="0" baseline="0" noProof="0" dirty="0" err="1">
                <a:ln>
                  <a:noFill/>
                </a:ln>
                <a:solidFill>
                  <a:prstClr val="black"/>
                </a:solidFill>
                <a:effectLst/>
                <a:uLnTx/>
                <a:uFillTx/>
                <a:latin typeface="Calibri Light" panose="020F0302020204030204"/>
                <a:ea typeface="+mj-ea"/>
                <a:cs typeface="+mj-cs"/>
              </a:rPr>
              <a:t>Onlife</a:t>
            </a: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Adaptable Teaching in School Education in times of pandemic</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ONLIFE-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Final Event -  Brussels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3 May 2023, European Parliament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Calibri Light" panose="020F0302020204030204"/>
                <a:ea typeface="+mj-ea"/>
                <a:cs typeface="+mj-cs"/>
              </a:rPr>
              <a:t>Reference Number: 2020-1-PL01-KA226-SCH-095529</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000" b="1" i="1" dirty="0">
                <a:solidFill>
                  <a:srgbClr val="0000FF"/>
                </a:solidFill>
                <a:latin typeface="Calibri Light" panose="020F0302020204030204"/>
              </a:rPr>
              <a:t>Hosted by Costas </a:t>
            </a:r>
            <a:r>
              <a:rPr lang="en-US" sz="2000" b="1" i="1" dirty="0" err="1">
                <a:solidFill>
                  <a:srgbClr val="0000FF"/>
                </a:solidFill>
                <a:latin typeface="Calibri Light" panose="020F0302020204030204"/>
              </a:rPr>
              <a:t>Mavrides</a:t>
            </a:r>
            <a:r>
              <a:rPr lang="en-US" sz="2000" b="1" i="1" dirty="0">
                <a:solidFill>
                  <a:srgbClr val="0000FF"/>
                </a:solidFill>
                <a:latin typeface="Calibri Light" panose="020F0302020204030204"/>
              </a:rPr>
              <a:t>, Member of the European Parliament</a:t>
            </a:r>
            <a:endParaRPr kumimoji="0" lang="en-US" sz="2000" b="1" i="1" u="none" strike="noStrike" kern="1200" cap="none" spc="0" normalizeH="0" baseline="0" noProof="0" dirty="0">
              <a:ln>
                <a:noFill/>
              </a:ln>
              <a:solidFill>
                <a:srgbClr val="0000FF"/>
              </a:solidFill>
              <a:effectLst/>
              <a:uLnTx/>
              <a:uFillTx/>
              <a:latin typeface="Calibri Light" panose="020F0302020204030204"/>
            </a:endParaRPr>
          </a:p>
        </p:txBody>
      </p:sp>
      <p:sp>
        <p:nvSpPr>
          <p:cNvPr id="25" name="Rectangle 24">
            <a:extLst>
              <a:ext uri="{FF2B5EF4-FFF2-40B4-BE49-F238E27FC236}">
                <a16:creationId xmlns:a16="http://schemas.microsoft.com/office/drawing/2014/main" id="{BF35BDE9-1236-F4B5-7EFF-2B8D90E16FF9}"/>
              </a:ext>
            </a:extLst>
          </p:cNvPr>
          <p:cNvSpPr/>
          <p:nvPr/>
        </p:nvSpPr>
        <p:spPr>
          <a:xfrm>
            <a:off x="0" y="5245705"/>
            <a:ext cx="12192001" cy="1631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593CBA28-4EA4-3820-A356-5E9E6A4E6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232" y="5138779"/>
            <a:ext cx="2092516" cy="1479557"/>
          </a:xfrm>
          <a:prstGeom prst="rect">
            <a:avLst/>
          </a:prstGeom>
        </p:spPr>
      </p:pic>
      <p:pic>
        <p:nvPicPr>
          <p:cNvPr id="5" name="Picture 4" descr="Graphical user interface, application, PowerPoint&#10;&#10;Description automatically generated">
            <a:extLst>
              <a:ext uri="{FF2B5EF4-FFF2-40B4-BE49-F238E27FC236}">
                <a16:creationId xmlns:a16="http://schemas.microsoft.com/office/drawing/2014/main" id="{745814F2-4A99-C910-1ABA-475CF1144110}"/>
              </a:ext>
            </a:extLst>
          </p:cNvPr>
          <p:cNvPicPr/>
          <p:nvPr/>
        </p:nvPicPr>
        <p:blipFill rotWithShape="1">
          <a:blip r:embed="rId4">
            <a:extLst>
              <a:ext uri="{28A0092B-C50C-407E-A947-70E740481C1C}">
                <a14:useLocalDpi xmlns:a14="http://schemas.microsoft.com/office/drawing/2010/main" val="0"/>
              </a:ext>
            </a:extLst>
          </a:blip>
          <a:srcRect l="32583" t="23253" r="55917" b="61630"/>
          <a:stretch/>
        </p:blipFill>
        <p:spPr>
          <a:xfrm>
            <a:off x="2233545" y="5464661"/>
            <a:ext cx="856808" cy="814860"/>
          </a:xfrm>
          <a:prstGeom prst="rect">
            <a:avLst/>
          </a:prstGeom>
        </p:spPr>
      </p:pic>
      <p:pic>
        <p:nvPicPr>
          <p:cNvPr id="10" name="Picture 9" descr="Universitat de Barcelona">
            <a:extLst>
              <a:ext uri="{FF2B5EF4-FFF2-40B4-BE49-F238E27FC236}">
                <a16:creationId xmlns:a16="http://schemas.microsoft.com/office/drawing/2014/main" id="{DBAD7051-1AC1-465A-87B2-8909FDDBE1A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61243" y="5664783"/>
            <a:ext cx="1652294" cy="390505"/>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D898ABD0-EA18-94F6-8979-C1EA818DF0D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99105" y="5317969"/>
            <a:ext cx="864432" cy="1026688"/>
          </a:xfrm>
          <a:prstGeom prst="rect">
            <a:avLst/>
          </a:prstGeom>
        </p:spPr>
      </p:pic>
      <p:pic>
        <p:nvPicPr>
          <p:cNvPr id="24" name="Picture 23">
            <a:extLst>
              <a:ext uri="{FF2B5EF4-FFF2-40B4-BE49-F238E27FC236}">
                <a16:creationId xmlns:a16="http://schemas.microsoft.com/office/drawing/2014/main" id="{F26328F2-44C7-267D-23C1-FD37B0C5FD2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63674" y="5458459"/>
            <a:ext cx="1781838" cy="635230"/>
          </a:xfrm>
          <a:prstGeom prst="rect">
            <a:avLst/>
          </a:prstGeom>
        </p:spPr>
      </p:pic>
      <p:pic>
        <p:nvPicPr>
          <p:cNvPr id="12" name="Picture 11" descr="Logo&#10;&#10;Description automatically generated">
            <a:extLst>
              <a:ext uri="{FF2B5EF4-FFF2-40B4-BE49-F238E27FC236}">
                <a16:creationId xmlns:a16="http://schemas.microsoft.com/office/drawing/2014/main" id="{FF267CDE-A3CA-8E80-8640-9A960CD584AF}"/>
              </a:ext>
            </a:extLst>
          </p:cNvPr>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58460" y="5361059"/>
            <a:ext cx="1078874" cy="798514"/>
          </a:xfrm>
          <a:prstGeom prst="rect">
            <a:avLst/>
          </a:prstGeom>
        </p:spPr>
      </p:pic>
      <p:pic>
        <p:nvPicPr>
          <p:cNvPr id="19" name="Picture 8">
            <a:extLst>
              <a:ext uri="{FF2B5EF4-FFF2-40B4-BE49-F238E27FC236}">
                <a16:creationId xmlns:a16="http://schemas.microsoft.com/office/drawing/2014/main" id="{218318E2-DA7C-757D-96FA-D8C58F21568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853174" y="5326913"/>
            <a:ext cx="898322" cy="898322"/>
          </a:xfrm>
          <a:prstGeom prst="rect">
            <a:avLst/>
          </a:prstGeom>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EEB374A-3CB2-CFD7-C025-26FDAAD60CA9}"/>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0345793" y="5486090"/>
            <a:ext cx="1370158" cy="569198"/>
          </a:xfrm>
          <a:prstGeom prst="rect">
            <a:avLst/>
          </a:prstGeom>
        </p:spPr>
      </p:pic>
      <p:pic>
        <p:nvPicPr>
          <p:cNvPr id="27" name="Picture 26">
            <a:extLst>
              <a:ext uri="{FF2B5EF4-FFF2-40B4-BE49-F238E27FC236}">
                <a16:creationId xmlns:a16="http://schemas.microsoft.com/office/drawing/2014/main" id="{A492C47C-F0C9-D6C7-DDF6-CEC618869A7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8799" y="332733"/>
            <a:ext cx="2768272" cy="635954"/>
          </a:xfrm>
          <a:prstGeom prst="rect">
            <a:avLst/>
          </a:prstGeom>
        </p:spPr>
      </p:pic>
      <p:sp>
        <p:nvSpPr>
          <p:cNvPr id="22" name="TextBox 21">
            <a:extLst>
              <a:ext uri="{FF2B5EF4-FFF2-40B4-BE49-F238E27FC236}">
                <a16:creationId xmlns:a16="http://schemas.microsoft.com/office/drawing/2014/main" id="{304BFC80-EB90-494E-88F9-8E6C86008CC6}"/>
              </a:ext>
            </a:extLst>
          </p:cNvPr>
          <p:cNvSpPr txBox="1"/>
          <p:nvPr/>
        </p:nvSpPr>
        <p:spPr>
          <a:xfrm>
            <a:off x="292621" y="6298707"/>
            <a:ext cx="11384450"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This project has been funded with support from the European Commission. This PowerPoint reflects the views only of the author, and the Commission cannot be held responsible for any use which may be made of the information contained herein.</a:t>
            </a:r>
          </a:p>
        </p:txBody>
      </p:sp>
      <p:cxnSp>
        <p:nvCxnSpPr>
          <p:cNvPr id="29" name="Straight Connector 28">
            <a:extLst>
              <a:ext uri="{FF2B5EF4-FFF2-40B4-BE49-F238E27FC236}">
                <a16:creationId xmlns:a16="http://schemas.microsoft.com/office/drawing/2014/main" id="{D08F037A-6BE9-E4E0-1F7A-F8143F47F557}"/>
              </a:ext>
            </a:extLst>
          </p:cNvPr>
          <p:cNvCxnSpPr>
            <a:cxnSpLocks/>
          </p:cNvCxnSpPr>
          <p:nvPr/>
        </p:nvCxnSpPr>
        <p:spPr>
          <a:xfrm>
            <a:off x="0" y="5245705"/>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55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EC30F05B-3256-48E5-A895-FCB14D4E1D41}"/>
              </a:ext>
            </a:extLst>
          </p:cNvPr>
          <p:cNvSpPr>
            <a:spLocks noGrp="1"/>
          </p:cNvSpPr>
          <p:nvPr>
            <p:ph idx="1"/>
          </p:nvPr>
        </p:nvSpPr>
        <p:spPr>
          <a:xfrm>
            <a:off x="510767" y="3428999"/>
            <a:ext cx="11226964" cy="3006969"/>
          </a:xfrm>
        </p:spPr>
        <p:txBody>
          <a:bodyPr>
            <a:normAutofit fontScale="92500" lnSpcReduction="20000"/>
          </a:bodyPr>
          <a:lstStyle/>
          <a:p>
            <a:pPr marL="0" indent="0" algn="just">
              <a:buNone/>
            </a:pPr>
            <a:r>
              <a:rPr lang="en-US" sz="2100" dirty="0">
                <a:solidFill>
                  <a:schemeClr val="tx2"/>
                </a:solidFill>
              </a:rPr>
              <a:t>In order to help address this, The ONLIFE project proposed to:</a:t>
            </a:r>
          </a:p>
          <a:p>
            <a:pPr algn="just"/>
            <a:r>
              <a:rPr lang="en-US" sz="2100" dirty="0">
                <a:solidFill>
                  <a:schemeClr val="tx2"/>
                </a:solidFill>
              </a:rPr>
              <a:t>develop a methodology that will support the </a:t>
            </a:r>
            <a:r>
              <a:rPr lang="en-US" sz="2100" b="1" dirty="0">
                <a:solidFill>
                  <a:schemeClr val="tx2"/>
                </a:solidFill>
              </a:rPr>
              <a:t>life adaptability of teachers </a:t>
            </a:r>
            <a:r>
              <a:rPr lang="en-US" sz="2100" dirty="0">
                <a:solidFill>
                  <a:schemeClr val="tx2"/>
                </a:solidFill>
              </a:rPr>
              <a:t>in the online teaching process in School Education so that they can have </a:t>
            </a:r>
            <a:r>
              <a:rPr lang="en-US" sz="2100" b="1" dirty="0">
                <a:solidFill>
                  <a:schemeClr val="tx2"/>
                </a:solidFill>
              </a:rPr>
              <a:t>hybrid competencies as teachers</a:t>
            </a:r>
            <a:r>
              <a:rPr lang="en-US" sz="2100" dirty="0">
                <a:solidFill>
                  <a:schemeClr val="tx2"/>
                </a:solidFill>
              </a:rPr>
              <a:t>.</a:t>
            </a:r>
          </a:p>
          <a:p>
            <a:pPr algn="just"/>
            <a:r>
              <a:rPr lang="en-US" sz="2100" dirty="0">
                <a:solidFill>
                  <a:schemeClr val="tx2"/>
                </a:solidFill>
              </a:rPr>
              <a:t>support the European Union’s priority </a:t>
            </a:r>
            <a:r>
              <a:rPr lang="en-US" sz="2100" b="1" dirty="0">
                <a:solidFill>
                  <a:schemeClr val="tx2"/>
                </a:solidFill>
              </a:rPr>
              <a:t>Partnership for Digital Education to answer to the Covid-19 crisis </a:t>
            </a:r>
            <a:r>
              <a:rPr lang="en-US" sz="2100" dirty="0">
                <a:solidFill>
                  <a:schemeClr val="tx2"/>
                </a:solidFill>
              </a:rPr>
              <a:t>with the right skills and competencies for school Teachers and educational leaders</a:t>
            </a:r>
          </a:p>
          <a:p>
            <a:pPr algn="just"/>
            <a:r>
              <a:rPr lang="en-US" sz="2100" b="1" i="0" dirty="0">
                <a:solidFill>
                  <a:schemeClr val="tx2"/>
                </a:solidFill>
                <a:effectLst/>
                <a:latin typeface="Calibri (Body)"/>
              </a:rPr>
              <a:t>Empower teachers</a:t>
            </a:r>
            <a:r>
              <a:rPr lang="en-US" sz="2100" b="0" i="0" dirty="0">
                <a:solidFill>
                  <a:schemeClr val="tx2"/>
                </a:solidFill>
                <a:effectLst/>
                <a:latin typeface="Calibri (Body)"/>
              </a:rPr>
              <a:t> and school leaders to face the </a:t>
            </a:r>
            <a:r>
              <a:rPr lang="en-US" sz="2100" b="1" i="0" dirty="0">
                <a:solidFill>
                  <a:schemeClr val="tx2"/>
                </a:solidFill>
                <a:effectLst/>
                <a:latin typeface="Calibri (Body)"/>
              </a:rPr>
              <a:t>digital transformation of the educational system in time of crisis. </a:t>
            </a:r>
          </a:p>
          <a:p>
            <a:pPr marL="0" indent="0" algn="just">
              <a:buNone/>
            </a:pPr>
            <a:endParaRPr lang="en-US" sz="2100" b="0" i="0" dirty="0">
              <a:solidFill>
                <a:srgbClr val="404040"/>
              </a:solidFill>
              <a:effectLst/>
              <a:latin typeface="Lato" panose="020F0502020204030203" pitchFamily="34" charset="0"/>
            </a:endParaRPr>
          </a:p>
          <a:p>
            <a:pPr marL="0" indent="0" algn="ctr">
              <a:buNone/>
            </a:pPr>
            <a:r>
              <a:rPr lang="en-US" sz="2100" b="1" i="0" dirty="0">
                <a:solidFill>
                  <a:schemeClr val="accent1"/>
                </a:solidFill>
                <a:effectLst/>
                <a:latin typeface="Calibri (Body)"/>
              </a:rPr>
              <a:t>The ultimate goal is to reinforce schools to provide high-quality and inclusive digital education to their students.</a:t>
            </a:r>
            <a:endParaRPr lang="en-US" sz="2100" b="1" dirty="0">
              <a:solidFill>
                <a:schemeClr val="accent1"/>
              </a:solidFill>
              <a:latin typeface="Calibri (Body)"/>
            </a:endParaRPr>
          </a:p>
          <a:p>
            <a:endParaRPr lang="en-US" sz="2000" dirty="0">
              <a:solidFill>
                <a:schemeClr val="tx2"/>
              </a:solidFill>
            </a:endParaRPr>
          </a:p>
        </p:txBody>
      </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392" y="313187"/>
            <a:ext cx="2612075" cy="605374"/>
          </a:xfrm>
          <a:prstGeom prst="rect">
            <a:avLst/>
          </a:prstGeom>
        </p:spPr>
      </p:pic>
      <p:sp>
        <p:nvSpPr>
          <p:cNvPr id="42" name="Title 1">
            <a:extLst>
              <a:ext uri="{FF2B5EF4-FFF2-40B4-BE49-F238E27FC236}">
                <a16:creationId xmlns:a16="http://schemas.microsoft.com/office/drawing/2014/main" id="{0ED9EF38-8121-42DE-A783-5B381CAE40C0}"/>
              </a:ext>
            </a:extLst>
          </p:cNvPr>
          <p:cNvSpPr>
            <a:spLocks noGrp="1"/>
          </p:cNvSpPr>
          <p:nvPr>
            <p:ph type="title"/>
          </p:nvPr>
        </p:nvSpPr>
        <p:spPr>
          <a:xfrm>
            <a:off x="810110" y="211586"/>
            <a:ext cx="9833548" cy="808575"/>
          </a:xfrm>
        </p:spPr>
        <p:txBody>
          <a:bodyPr anchor="b">
            <a:normAutofit/>
          </a:bodyPr>
          <a:lstStyle/>
          <a:p>
            <a:pPr algn="ctr"/>
            <a:r>
              <a:rPr lang="en-US" sz="3600" b="1" dirty="0">
                <a:solidFill>
                  <a:schemeClr val="tx2"/>
                </a:solidFill>
              </a:rPr>
              <a:t>The ONLIFE project</a:t>
            </a:r>
          </a:p>
        </p:txBody>
      </p:sp>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4" name="TextBox 3">
            <a:extLst>
              <a:ext uri="{FF2B5EF4-FFF2-40B4-BE49-F238E27FC236}">
                <a16:creationId xmlns:a16="http://schemas.microsoft.com/office/drawing/2014/main" id="{B3B19C43-F75C-96BB-C66B-2A6BD5A37380}"/>
              </a:ext>
            </a:extLst>
          </p:cNvPr>
          <p:cNvSpPr txBox="1"/>
          <p:nvPr/>
        </p:nvSpPr>
        <p:spPr>
          <a:xfrm>
            <a:off x="1797512" y="1316639"/>
            <a:ext cx="8718088" cy="2062103"/>
          </a:xfrm>
          <a:prstGeom prst="rect">
            <a:avLst/>
          </a:prstGeom>
          <a:noFill/>
          <a:ln w="19050">
            <a:solidFill>
              <a:schemeClr val="accent6">
                <a:lumMod val="60000"/>
                <a:lumOff val="40000"/>
              </a:schemeClr>
            </a:solidFill>
            <a:prstDash val="solid"/>
          </a:ln>
        </p:spPr>
        <p:txBody>
          <a:bodyPr wrap="square" rtlCol="0">
            <a:spAutoFit/>
          </a:bodyPr>
          <a:lstStyle/>
          <a:p>
            <a:pPr algn="just"/>
            <a:r>
              <a:rPr lang="en-US" sz="1600" b="1" i="0" dirty="0">
                <a:solidFill>
                  <a:schemeClr val="accent1"/>
                </a:solidFill>
                <a:effectLst/>
                <a:latin typeface="Calibri (Body)"/>
              </a:rPr>
              <a:t>Since the emergence of Covid-19 in 2020, numerous European governments resorted to unprecedented measures of implementing lockdowns, confining millions of citizens at home for a prolonged period. Consequently, teachers were required to commence remote teaching for the first time while</a:t>
            </a:r>
            <a:r>
              <a:rPr lang="en-US" sz="1600" b="1" i="0" dirty="0">
                <a:solidFill>
                  <a:srgbClr val="374151"/>
                </a:solidFill>
                <a:effectLst/>
                <a:latin typeface="Calibri (Body)"/>
              </a:rPr>
              <a:t> </a:t>
            </a:r>
            <a:r>
              <a:rPr lang="en-US" sz="1600" b="1" i="0" dirty="0">
                <a:solidFill>
                  <a:schemeClr val="accent1"/>
                </a:solidFill>
                <a:effectLst/>
                <a:latin typeface="Calibri (Body)"/>
              </a:rPr>
              <a:t>students were compelled to continue learning from home, and parents were forced to provide support, essentially becoming teachers themselves. This new reality has left many educators unprepared to modify their customary teaching, creating, producing, learning, and living habits to maintain the same level of productivity and efficacy while working from home.</a:t>
            </a:r>
            <a:endParaRPr lang="en-GB" sz="1600" b="1" dirty="0">
              <a:solidFill>
                <a:schemeClr val="accent1"/>
              </a:solidFill>
              <a:latin typeface="Calibri (Body)"/>
            </a:endParaRPr>
          </a:p>
        </p:txBody>
      </p:sp>
      <p:sp>
        <p:nvSpPr>
          <p:cNvPr id="5" name="TextBox 4">
            <a:extLst>
              <a:ext uri="{FF2B5EF4-FFF2-40B4-BE49-F238E27FC236}">
                <a16:creationId xmlns:a16="http://schemas.microsoft.com/office/drawing/2014/main" id="{0EBA55A2-645E-C842-D67F-3E0FC4877D87}"/>
              </a:ext>
            </a:extLst>
          </p:cNvPr>
          <p:cNvSpPr txBox="1"/>
          <p:nvPr/>
        </p:nvSpPr>
        <p:spPr>
          <a:xfrm>
            <a:off x="5948039" y="6498454"/>
            <a:ext cx="301686" cy="369332"/>
          </a:xfrm>
          <a:prstGeom prst="rect">
            <a:avLst/>
          </a:prstGeom>
          <a:noFill/>
        </p:spPr>
        <p:txBody>
          <a:bodyPr wrap="square" rtlCol="0">
            <a:spAutoFit/>
          </a:bodyPr>
          <a:lstStyle/>
          <a:p>
            <a:fld id="{99DFBB2C-CC40-4024-9724-9FAFBDB819E2}" type="slidenum">
              <a:rPr lang="en-GB" smtClean="0"/>
              <a:t>2</a:t>
            </a:fld>
            <a:endParaRPr lang="en-GB" dirty="0"/>
          </a:p>
        </p:txBody>
      </p:sp>
    </p:spTree>
    <p:extLst>
      <p:ext uri="{BB962C8B-B14F-4D97-AF65-F5344CB8AC3E}">
        <p14:creationId xmlns:p14="http://schemas.microsoft.com/office/powerpoint/2010/main" val="189347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099" y="449334"/>
            <a:ext cx="2368660" cy="548960"/>
          </a:xfrm>
          <a:prstGeom prst="rect">
            <a:avLst/>
          </a:prstGeom>
        </p:spPr>
      </p:pic>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7" name="Title 1">
            <a:extLst>
              <a:ext uri="{FF2B5EF4-FFF2-40B4-BE49-F238E27FC236}">
                <a16:creationId xmlns:a16="http://schemas.microsoft.com/office/drawing/2014/main" id="{F42D79DB-1466-3BBB-EE0A-980B9443C475}"/>
              </a:ext>
            </a:extLst>
          </p:cNvPr>
          <p:cNvSpPr txBox="1">
            <a:spLocks/>
          </p:cNvSpPr>
          <p:nvPr/>
        </p:nvSpPr>
        <p:spPr>
          <a:xfrm>
            <a:off x="1665677" y="541761"/>
            <a:ext cx="8126044" cy="836223"/>
          </a:xfrm>
          <a:prstGeom prst="rect">
            <a:avLst/>
          </a:prstGeom>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2"/>
                </a:solidFill>
              </a:rPr>
              <a:t>IO1: Pattern for enhancing digital technologies in School Education (SE)</a:t>
            </a:r>
          </a:p>
        </p:txBody>
      </p:sp>
      <p:sp>
        <p:nvSpPr>
          <p:cNvPr id="13" name="Content Placeholder 2">
            <a:extLst>
              <a:ext uri="{FF2B5EF4-FFF2-40B4-BE49-F238E27FC236}">
                <a16:creationId xmlns:a16="http://schemas.microsoft.com/office/drawing/2014/main" id="{C5E45CAB-CD30-6801-71A6-4C471E1DC904}"/>
              </a:ext>
            </a:extLst>
          </p:cNvPr>
          <p:cNvSpPr txBox="1">
            <a:spLocks/>
          </p:cNvSpPr>
          <p:nvPr/>
        </p:nvSpPr>
        <p:spPr>
          <a:xfrm>
            <a:off x="1258429" y="2316644"/>
            <a:ext cx="9627000" cy="34474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a:solidFill>
                  <a:schemeClr val="tx2"/>
                </a:solidFill>
              </a:rPr>
              <a:t>The first output of the project aimed at understanding the way in which schools have responded to the need for enhancement of ICT resources in SE in facing digital challenges and in promoting lifelong learning, inclusion and innovation in their schools. It consisted of two phases:</a:t>
            </a:r>
          </a:p>
          <a:p>
            <a:pPr marL="0" indent="0" algn="just">
              <a:buFont typeface="Arial" panose="020B0604020202020204" pitchFamily="34" charset="0"/>
              <a:buNone/>
            </a:pPr>
            <a:endParaRPr lang="en-US" sz="2000" dirty="0">
              <a:solidFill>
                <a:schemeClr val="tx2"/>
              </a:solidFill>
            </a:endParaRPr>
          </a:p>
          <a:p>
            <a:pPr marL="457200" indent="-457200" algn="just">
              <a:buFont typeface="Arial" panose="020B0604020202020204" pitchFamily="34" charset="0"/>
              <a:buAutoNum type="arabicPeriod"/>
            </a:pPr>
            <a:r>
              <a:rPr lang="en-US" sz="2000" dirty="0">
                <a:solidFill>
                  <a:schemeClr val="tx2"/>
                </a:solidFill>
              </a:rPr>
              <a:t>Literature Review – a brief theoretical framework on the adoption of ICTs in school education and a review of the current policies</a:t>
            </a:r>
          </a:p>
          <a:p>
            <a:pPr marL="457200" indent="-457200" algn="just">
              <a:buFont typeface="Arial" panose="020B0604020202020204" pitchFamily="34" charset="0"/>
              <a:buAutoNum type="arabicPeriod"/>
            </a:pPr>
            <a:r>
              <a:rPr lang="en-US" sz="2000" dirty="0">
                <a:solidFill>
                  <a:schemeClr val="tx2"/>
                </a:solidFill>
              </a:rPr>
              <a:t>National Reports to exchange good practices in education responses in the COVID-19 era through the examination of six case studies (focus groups)</a:t>
            </a:r>
          </a:p>
          <a:p>
            <a:pPr marL="457200" indent="-457200" algn="just">
              <a:buFont typeface="Arial" panose="020B0604020202020204" pitchFamily="34" charset="0"/>
              <a:buAutoNum type="arabicPeriod"/>
            </a:pPr>
            <a:endParaRPr lang="en-US" sz="2000" dirty="0">
              <a:solidFill>
                <a:schemeClr val="tx2"/>
              </a:solidFill>
            </a:endParaRPr>
          </a:p>
          <a:p>
            <a:pPr marL="0" indent="0" algn="ctr">
              <a:buNone/>
            </a:pPr>
            <a:r>
              <a:rPr lang="en-US" sz="2000" dirty="0">
                <a:solidFill>
                  <a:schemeClr val="tx2"/>
                </a:solidFill>
              </a:rPr>
              <a:t>O1. A Guidebook “</a:t>
            </a:r>
            <a:r>
              <a:rPr lang="en-US" sz="2000" dirty="0">
                <a:solidFill>
                  <a:schemeClr val="tx2"/>
                </a:solidFill>
                <a:hlinkClick r:id="rId4"/>
              </a:rPr>
              <a:t>Pattern for enhancing digital technologies in School education (SE)</a:t>
            </a:r>
            <a:r>
              <a:rPr lang="en-US" sz="2000" dirty="0">
                <a:solidFill>
                  <a:schemeClr val="tx2"/>
                </a:solidFill>
              </a:rPr>
              <a:t>”</a:t>
            </a:r>
          </a:p>
        </p:txBody>
      </p:sp>
      <p:sp>
        <p:nvSpPr>
          <p:cNvPr id="3" name="TextBox 2">
            <a:extLst>
              <a:ext uri="{FF2B5EF4-FFF2-40B4-BE49-F238E27FC236}">
                <a16:creationId xmlns:a16="http://schemas.microsoft.com/office/drawing/2014/main" id="{311CB1B4-C77F-B53F-D96B-534B57E2B6C0}"/>
              </a:ext>
            </a:extLst>
          </p:cNvPr>
          <p:cNvSpPr txBox="1"/>
          <p:nvPr/>
        </p:nvSpPr>
        <p:spPr>
          <a:xfrm>
            <a:off x="5948039" y="6498454"/>
            <a:ext cx="301686" cy="369332"/>
          </a:xfrm>
          <a:prstGeom prst="rect">
            <a:avLst/>
          </a:prstGeom>
          <a:noFill/>
        </p:spPr>
        <p:txBody>
          <a:bodyPr wrap="square" rtlCol="0">
            <a:spAutoFit/>
          </a:bodyPr>
          <a:lstStyle/>
          <a:p>
            <a:fld id="{99DFBB2C-CC40-4024-9724-9FAFBDB819E2}" type="slidenum">
              <a:rPr lang="en-GB" smtClean="0"/>
              <a:t>3</a:t>
            </a:fld>
            <a:endParaRPr lang="en-GB" dirty="0"/>
          </a:p>
        </p:txBody>
      </p:sp>
    </p:spTree>
    <p:extLst>
      <p:ext uri="{BB962C8B-B14F-4D97-AF65-F5344CB8AC3E}">
        <p14:creationId xmlns:p14="http://schemas.microsoft.com/office/powerpoint/2010/main" val="56558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508" y="355900"/>
            <a:ext cx="2368660" cy="548960"/>
          </a:xfrm>
          <a:prstGeom prst="rect">
            <a:avLst/>
          </a:prstGeom>
        </p:spPr>
      </p:pic>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167180"/>
            <a:ext cx="1162550" cy="1157964"/>
          </a:xfrm>
          <a:prstGeom prst="rect">
            <a:avLst/>
          </a:prstGeom>
        </p:spPr>
      </p:pic>
      <p:sp>
        <p:nvSpPr>
          <p:cNvPr id="7" name="Title 1">
            <a:extLst>
              <a:ext uri="{FF2B5EF4-FFF2-40B4-BE49-F238E27FC236}">
                <a16:creationId xmlns:a16="http://schemas.microsoft.com/office/drawing/2014/main" id="{F42D79DB-1466-3BBB-EE0A-980B9443C475}"/>
              </a:ext>
            </a:extLst>
          </p:cNvPr>
          <p:cNvSpPr txBox="1">
            <a:spLocks/>
          </p:cNvSpPr>
          <p:nvPr/>
        </p:nvSpPr>
        <p:spPr>
          <a:xfrm>
            <a:off x="1701738" y="204043"/>
            <a:ext cx="8126044" cy="83622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tx2"/>
                </a:solidFill>
              </a:rPr>
              <a:t>IO2: A Training course for teaching in SE</a:t>
            </a:r>
            <a:endParaRPr kumimoji="0" lang="en-US" sz="36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
        <p:nvSpPr>
          <p:cNvPr id="10" name="Content Placeholder 2">
            <a:extLst>
              <a:ext uri="{FF2B5EF4-FFF2-40B4-BE49-F238E27FC236}">
                <a16:creationId xmlns:a16="http://schemas.microsoft.com/office/drawing/2014/main" id="{8EA0415E-9D68-9E1C-2967-A24932C6BDC1}"/>
              </a:ext>
            </a:extLst>
          </p:cNvPr>
          <p:cNvSpPr>
            <a:spLocks noGrp="1"/>
          </p:cNvSpPr>
          <p:nvPr>
            <p:ph idx="1"/>
          </p:nvPr>
        </p:nvSpPr>
        <p:spPr>
          <a:xfrm>
            <a:off x="1281837" y="2120046"/>
            <a:ext cx="10085245" cy="3911637"/>
          </a:xfrm>
        </p:spPr>
        <p:txBody>
          <a:bodyPr>
            <a:normAutofit fontScale="92500" lnSpcReduction="20000"/>
          </a:bodyPr>
          <a:lstStyle/>
          <a:p>
            <a:pPr marL="0" indent="0" algn="just">
              <a:buNone/>
            </a:pPr>
            <a:r>
              <a:rPr lang="en-US" sz="2000" dirty="0">
                <a:solidFill>
                  <a:schemeClr val="tx2"/>
                </a:solidFill>
              </a:rPr>
              <a:t>The second output of the project aimed to increase teachers’ abilities in the use of digital technologies through online collaboration environments in School Education (SE). The consortium:</a:t>
            </a:r>
          </a:p>
          <a:p>
            <a:pPr marL="0" indent="0" algn="just">
              <a:buNone/>
            </a:pPr>
            <a:endParaRPr lang="en-US" sz="2000" dirty="0">
              <a:solidFill>
                <a:schemeClr val="tx2"/>
              </a:solidFill>
            </a:endParaRPr>
          </a:p>
          <a:p>
            <a:pPr algn="just">
              <a:buFont typeface="Wingdings" panose="05000000000000000000" pitchFamily="2" charset="2"/>
              <a:buChar char="Ø"/>
            </a:pPr>
            <a:r>
              <a:rPr lang="en-US" sz="2000" dirty="0">
                <a:solidFill>
                  <a:schemeClr val="tx2"/>
                </a:solidFill>
              </a:rPr>
              <a:t>developed a set of 8 modules that support teachers’ professional development in the digital era.</a:t>
            </a:r>
          </a:p>
          <a:p>
            <a:pPr algn="just">
              <a:buFont typeface="Wingdings" panose="05000000000000000000" pitchFamily="2" charset="2"/>
              <a:buChar char="Ø"/>
            </a:pPr>
            <a:endParaRPr lang="en-US" sz="2000" dirty="0">
              <a:solidFill>
                <a:schemeClr val="tx2"/>
              </a:solidFill>
            </a:endParaRPr>
          </a:p>
          <a:p>
            <a:pPr algn="just">
              <a:buFont typeface="Wingdings" panose="05000000000000000000" pitchFamily="2" charset="2"/>
              <a:buChar char="Ø"/>
            </a:pPr>
            <a:r>
              <a:rPr lang="en-US" sz="2000" dirty="0">
                <a:solidFill>
                  <a:schemeClr val="tx2"/>
                </a:solidFill>
              </a:rPr>
              <a:t>produced an online environment for online teachers in SE to update emerging digital competencies for online and blended teaching in SE.</a:t>
            </a:r>
          </a:p>
          <a:p>
            <a:pPr algn="just">
              <a:buFont typeface="Wingdings" panose="05000000000000000000" pitchFamily="2" charset="2"/>
              <a:buChar char="Ø"/>
            </a:pPr>
            <a:endParaRPr lang="en-US" sz="2000" dirty="0">
              <a:solidFill>
                <a:schemeClr val="tx2"/>
              </a:solidFill>
            </a:endParaRPr>
          </a:p>
          <a:p>
            <a:pPr algn="just">
              <a:buFont typeface="Wingdings" panose="05000000000000000000" pitchFamily="2" charset="2"/>
              <a:buChar char="Ø"/>
            </a:pPr>
            <a:r>
              <a:rPr lang="en-US" sz="2000" dirty="0">
                <a:solidFill>
                  <a:schemeClr val="tx2"/>
                </a:solidFill>
              </a:rPr>
              <a:t>After piloting the developed modules internally, the consortium piloted the online learning environment and modules with school teachers and educational leaders in order to validate the developed material.</a:t>
            </a:r>
          </a:p>
          <a:p>
            <a:pPr marL="0" indent="0">
              <a:buNone/>
            </a:pPr>
            <a:endParaRPr lang="en-US" sz="2000" dirty="0">
              <a:solidFill>
                <a:schemeClr val="tx2"/>
              </a:solidFill>
            </a:endParaRPr>
          </a:p>
          <a:p>
            <a:pPr marL="0" indent="0" algn="ctr">
              <a:buNone/>
            </a:pPr>
            <a:r>
              <a:rPr lang="en-US" sz="2000" dirty="0">
                <a:solidFill>
                  <a:schemeClr val="tx2"/>
                </a:solidFill>
              </a:rPr>
              <a:t>O2. A Training course for teaching in SE: </a:t>
            </a:r>
            <a:r>
              <a:rPr lang="en-US" sz="2000" dirty="0">
                <a:solidFill>
                  <a:schemeClr val="tx2"/>
                </a:solidFill>
                <a:hlinkClick r:id="rId4"/>
              </a:rPr>
              <a:t>https://projectsmoodle.up.krakow.pl/login/index.php</a:t>
            </a:r>
            <a:endParaRPr lang="en-US" sz="2000" dirty="0">
              <a:solidFill>
                <a:schemeClr val="tx2"/>
              </a:solidFill>
            </a:endParaRPr>
          </a:p>
        </p:txBody>
      </p:sp>
      <p:sp>
        <p:nvSpPr>
          <p:cNvPr id="3" name="TextBox 2">
            <a:extLst>
              <a:ext uri="{FF2B5EF4-FFF2-40B4-BE49-F238E27FC236}">
                <a16:creationId xmlns:a16="http://schemas.microsoft.com/office/drawing/2014/main" id="{363A00FD-8130-39B3-94A0-FE73D2F830D5}"/>
              </a:ext>
            </a:extLst>
          </p:cNvPr>
          <p:cNvSpPr txBox="1"/>
          <p:nvPr/>
        </p:nvSpPr>
        <p:spPr>
          <a:xfrm>
            <a:off x="5948039" y="6498454"/>
            <a:ext cx="301686" cy="369332"/>
          </a:xfrm>
          <a:prstGeom prst="rect">
            <a:avLst/>
          </a:prstGeom>
          <a:noFill/>
        </p:spPr>
        <p:txBody>
          <a:bodyPr wrap="square" rtlCol="0">
            <a:spAutoFit/>
          </a:bodyPr>
          <a:lstStyle/>
          <a:p>
            <a:fld id="{99DFBB2C-CC40-4024-9724-9FAFBDB819E2}" type="slidenum">
              <a:rPr lang="en-GB" smtClean="0"/>
              <a:t>4</a:t>
            </a:fld>
            <a:endParaRPr lang="en-GB" dirty="0"/>
          </a:p>
        </p:txBody>
      </p:sp>
    </p:spTree>
    <p:extLst>
      <p:ext uri="{BB962C8B-B14F-4D97-AF65-F5344CB8AC3E}">
        <p14:creationId xmlns:p14="http://schemas.microsoft.com/office/powerpoint/2010/main" val="384103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1694" y="347675"/>
            <a:ext cx="2368660" cy="548960"/>
          </a:xfrm>
          <a:prstGeom prst="rect">
            <a:avLst/>
          </a:prstGeom>
        </p:spPr>
      </p:pic>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7" name="Title 1">
            <a:extLst>
              <a:ext uri="{FF2B5EF4-FFF2-40B4-BE49-F238E27FC236}">
                <a16:creationId xmlns:a16="http://schemas.microsoft.com/office/drawing/2014/main" id="{F42D79DB-1466-3BBB-EE0A-980B9443C475}"/>
              </a:ext>
            </a:extLst>
          </p:cNvPr>
          <p:cNvSpPr txBox="1">
            <a:spLocks/>
          </p:cNvSpPr>
          <p:nvPr/>
        </p:nvSpPr>
        <p:spPr>
          <a:xfrm>
            <a:off x="1782374" y="322099"/>
            <a:ext cx="8126044" cy="836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Calibri Light" panose="020F0302020204030204"/>
                <a:ea typeface="+mj-ea"/>
                <a:cs typeface="+mj-cs"/>
              </a:rPr>
              <a:t>IO3: </a:t>
            </a:r>
            <a:r>
              <a:rPr lang="en-US" sz="2400" b="1" dirty="0">
                <a:solidFill>
                  <a:schemeClr val="tx2"/>
                </a:solidFill>
              </a:rPr>
              <a:t>ONLIFE Learning Paradigm (OLP) for the recognition and validation of competencies for School Education (SE) professionals</a:t>
            </a:r>
            <a:endParaRPr kumimoji="0" lang="en-US" sz="24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
        <p:nvSpPr>
          <p:cNvPr id="10" name="Content Placeholder 2">
            <a:extLst>
              <a:ext uri="{FF2B5EF4-FFF2-40B4-BE49-F238E27FC236}">
                <a16:creationId xmlns:a16="http://schemas.microsoft.com/office/drawing/2014/main" id="{8EA0415E-9D68-9E1C-2967-A24932C6BDC1}"/>
              </a:ext>
            </a:extLst>
          </p:cNvPr>
          <p:cNvSpPr>
            <a:spLocks noGrp="1"/>
          </p:cNvSpPr>
          <p:nvPr>
            <p:ph idx="1"/>
          </p:nvPr>
        </p:nvSpPr>
        <p:spPr>
          <a:xfrm>
            <a:off x="1282346" y="1609064"/>
            <a:ext cx="9627000" cy="3701913"/>
          </a:xfrm>
        </p:spPr>
        <p:txBody>
          <a:bodyPr>
            <a:normAutofit/>
          </a:bodyPr>
          <a:lstStyle/>
          <a:p>
            <a:pPr marL="0" indent="0" algn="just">
              <a:buNone/>
            </a:pPr>
            <a:r>
              <a:rPr lang="en-US" sz="2000" dirty="0">
                <a:solidFill>
                  <a:schemeClr val="tx2"/>
                </a:solidFill>
              </a:rPr>
              <a:t>The third output of the project developed a self-assessment tool for measuring readiness to confront the current challenges.</a:t>
            </a:r>
          </a:p>
          <a:p>
            <a:pPr algn="just">
              <a:buFont typeface="Wingdings" panose="05000000000000000000" pitchFamily="2" charset="2"/>
              <a:buChar char="Ø"/>
            </a:pPr>
            <a:r>
              <a:rPr lang="en-US" sz="2000" dirty="0">
                <a:solidFill>
                  <a:schemeClr val="tx2"/>
                </a:solidFill>
              </a:rPr>
              <a:t> the consortium identified a set of dimensions/competencies to be assessed on the basis of the OLP, including a baseline level for each competence area. It also defined the self-assessment methodology and observation tools for the self-evaluation of teachers’ competencies.</a:t>
            </a:r>
          </a:p>
          <a:p>
            <a:pPr algn="just">
              <a:buFont typeface="Wingdings" panose="05000000000000000000" pitchFamily="2" charset="2"/>
              <a:buChar char="Ø"/>
            </a:pPr>
            <a:r>
              <a:rPr lang="en-US" sz="2000" dirty="0">
                <a:solidFill>
                  <a:schemeClr val="tx2"/>
                </a:solidFill>
              </a:rPr>
              <a:t> each partner engaged in a focus group discussion of 6-8 professionals in the field of QA in SE to validate these competencies and obtain input on defining the self-assessment tool and elements.</a:t>
            </a:r>
          </a:p>
          <a:p>
            <a:pPr marL="0" indent="0" algn="ctr">
              <a:buNone/>
            </a:pPr>
            <a:r>
              <a:rPr lang="en-US" sz="2000" b="1" dirty="0">
                <a:solidFill>
                  <a:schemeClr val="tx2"/>
                </a:solidFill>
              </a:rPr>
              <a:t>The self-assessment test is published on the project’s website: </a:t>
            </a:r>
            <a:r>
              <a:rPr lang="en-US" sz="2000" b="1" dirty="0">
                <a:solidFill>
                  <a:schemeClr val="tx2"/>
                </a:solidFill>
                <a:hlinkClick r:id="rId4"/>
              </a:rPr>
              <a:t>https://onlife.up.krakow.pl/test/</a:t>
            </a:r>
            <a:r>
              <a:rPr lang="en-US" sz="2000" b="1" dirty="0">
                <a:solidFill>
                  <a:schemeClr val="tx2"/>
                </a:solidFill>
              </a:rPr>
              <a:t> </a:t>
            </a:r>
          </a:p>
        </p:txBody>
      </p:sp>
      <p:sp>
        <p:nvSpPr>
          <p:cNvPr id="3" name="TextBox 2">
            <a:extLst>
              <a:ext uri="{FF2B5EF4-FFF2-40B4-BE49-F238E27FC236}">
                <a16:creationId xmlns:a16="http://schemas.microsoft.com/office/drawing/2014/main" id="{4F706F6A-8966-3942-30F9-1C93608B82C6}"/>
              </a:ext>
            </a:extLst>
          </p:cNvPr>
          <p:cNvSpPr txBox="1"/>
          <p:nvPr/>
        </p:nvSpPr>
        <p:spPr>
          <a:xfrm>
            <a:off x="5948039" y="6498454"/>
            <a:ext cx="301686" cy="369332"/>
          </a:xfrm>
          <a:prstGeom prst="rect">
            <a:avLst/>
          </a:prstGeom>
          <a:noFill/>
        </p:spPr>
        <p:txBody>
          <a:bodyPr wrap="square" rtlCol="0">
            <a:spAutoFit/>
          </a:bodyPr>
          <a:lstStyle/>
          <a:p>
            <a:fld id="{99DFBB2C-CC40-4024-9724-9FAFBDB819E2}" type="slidenum">
              <a:rPr lang="en-GB" smtClean="0"/>
              <a:t>5</a:t>
            </a:fld>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760" y="5036283"/>
            <a:ext cx="1462171" cy="1462171"/>
          </a:xfrm>
          <a:prstGeom prst="rect">
            <a:avLst/>
          </a:prstGeom>
        </p:spPr>
      </p:pic>
    </p:spTree>
    <p:extLst>
      <p:ext uri="{BB962C8B-B14F-4D97-AF65-F5344CB8AC3E}">
        <p14:creationId xmlns:p14="http://schemas.microsoft.com/office/powerpoint/2010/main" val="166885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2" name="Freeform: Shape 3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38" name="Freeform: Shape 3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6" name="Picture 35">
            <a:extLst>
              <a:ext uri="{FF2B5EF4-FFF2-40B4-BE49-F238E27FC236}">
                <a16:creationId xmlns:a16="http://schemas.microsoft.com/office/drawing/2014/main" id="{7C7E7FD2-9FFE-4B8F-A227-24C97A71F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579" y="442137"/>
            <a:ext cx="2257474" cy="523192"/>
          </a:xfrm>
          <a:prstGeom prst="rect">
            <a:avLst/>
          </a:prstGeom>
        </p:spPr>
      </p:pic>
      <p:pic>
        <p:nvPicPr>
          <p:cNvPr id="2" name="Picture 1">
            <a:extLst>
              <a:ext uri="{FF2B5EF4-FFF2-40B4-BE49-F238E27FC236}">
                <a16:creationId xmlns:a16="http://schemas.microsoft.com/office/drawing/2014/main" id="{E230D658-96CA-961B-A7B1-E974E63D46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767" y="239832"/>
            <a:ext cx="1162550" cy="1157964"/>
          </a:xfrm>
          <a:prstGeom prst="rect">
            <a:avLst/>
          </a:prstGeom>
        </p:spPr>
      </p:pic>
      <p:sp>
        <p:nvSpPr>
          <p:cNvPr id="7" name="Title 1">
            <a:extLst>
              <a:ext uri="{FF2B5EF4-FFF2-40B4-BE49-F238E27FC236}">
                <a16:creationId xmlns:a16="http://schemas.microsoft.com/office/drawing/2014/main" id="{F42D79DB-1466-3BBB-EE0A-980B9443C475}"/>
              </a:ext>
            </a:extLst>
          </p:cNvPr>
          <p:cNvSpPr txBox="1">
            <a:spLocks/>
          </p:cNvSpPr>
          <p:nvPr/>
        </p:nvSpPr>
        <p:spPr>
          <a:xfrm>
            <a:off x="1665677" y="448018"/>
            <a:ext cx="8126044" cy="683252"/>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546A"/>
                </a:solidFill>
                <a:effectLst/>
                <a:uLnTx/>
                <a:uFillTx/>
                <a:latin typeface="Calibri Light" panose="020F0302020204030204"/>
                <a:ea typeface="+mj-ea"/>
                <a:cs typeface="+mj-cs"/>
              </a:rPr>
              <a:t>IO4: </a:t>
            </a:r>
            <a:r>
              <a:rPr lang="en-US" sz="3600" b="1" dirty="0">
                <a:solidFill>
                  <a:schemeClr val="tx2"/>
                </a:solidFill>
              </a:rPr>
              <a:t>Recommendation and guidelines for School System bodies in providing useful framework instruments to improve teaching quality</a:t>
            </a:r>
            <a:endParaRPr kumimoji="0" lang="en-US" sz="3600" b="1" i="0" u="none" strike="noStrike" kern="1200" cap="none" spc="0" normalizeH="0" baseline="0" noProof="0" dirty="0">
              <a:ln>
                <a:noFill/>
              </a:ln>
              <a:solidFill>
                <a:srgbClr val="44546A"/>
              </a:solidFill>
              <a:effectLst/>
              <a:uLnTx/>
              <a:uFillTx/>
              <a:latin typeface="Calibri Light" panose="020F0302020204030204"/>
              <a:ea typeface="+mj-ea"/>
              <a:cs typeface="+mj-cs"/>
            </a:endParaRPr>
          </a:p>
        </p:txBody>
      </p:sp>
      <p:sp>
        <p:nvSpPr>
          <p:cNvPr id="10" name="Content Placeholder 2">
            <a:extLst>
              <a:ext uri="{FF2B5EF4-FFF2-40B4-BE49-F238E27FC236}">
                <a16:creationId xmlns:a16="http://schemas.microsoft.com/office/drawing/2014/main" id="{8EA0415E-9D68-9E1C-2967-A24932C6BDC1}"/>
              </a:ext>
            </a:extLst>
          </p:cNvPr>
          <p:cNvSpPr>
            <a:spLocks noGrp="1"/>
          </p:cNvSpPr>
          <p:nvPr>
            <p:ph idx="1"/>
          </p:nvPr>
        </p:nvSpPr>
        <p:spPr>
          <a:xfrm>
            <a:off x="906775" y="1605982"/>
            <a:ext cx="10378143" cy="4469559"/>
          </a:xfrm>
        </p:spPr>
        <p:txBody>
          <a:bodyPr>
            <a:noAutofit/>
          </a:bodyPr>
          <a:lstStyle/>
          <a:p>
            <a:pPr marL="0" indent="0" algn="just">
              <a:buNone/>
            </a:pPr>
            <a:r>
              <a:rPr lang="en-US" sz="1700" dirty="0">
                <a:solidFill>
                  <a:schemeClr val="tx2"/>
                </a:solidFill>
              </a:rPr>
              <a:t>The fourth output of the project defines the framework of teaching quality assurance in SE with a particular focus on e-learning quality standards and teaching professionalization. </a:t>
            </a:r>
          </a:p>
          <a:p>
            <a:pPr algn="just">
              <a:buFont typeface="Wingdings" panose="05000000000000000000" pitchFamily="2" charset="2"/>
              <a:buChar char="Ø"/>
            </a:pPr>
            <a:r>
              <a:rPr lang="en-US" sz="1700" dirty="0">
                <a:solidFill>
                  <a:schemeClr val="tx2"/>
                </a:solidFill>
              </a:rPr>
              <a:t>Each project partner hosted focus groups with school teachers and educational leaders to define recommendations for School System Bodies to enhance digital environments, promote the elaboration of useful instruments to run digital transformation in European SE, and increase attention to the e-learning standard for SE.</a:t>
            </a:r>
          </a:p>
          <a:p>
            <a:pPr marL="0" indent="0" algn="just">
              <a:buNone/>
            </a:pPr>
            <a:r>
              <a:rPr lang="en-US" sz="1700" dirty="0">
                <a:solidFill>
                  <a:schemeClr val="tx2"/>
                </a:solidFill>
              </a:rPr>
              <a:t>The report:</a:t>
            </a:r>
          </a:p>
          <a:p>
            <a:pPr algn="just">
              <a:buFont typeface="Wingdings" panose="05000000000000000000" pitchFamily="2" charset="2"/>
              <a:buChar char="Ø"/>
            </a:pPr>
            <a:r>
              <a:rPr lang="en-US" sz="1700" dirty="0">
                <a:solidFill>
                  <a:schemeClr val="tx2"/>
                </a:solidFill>
              </a:rPr>
              <a:t>Contains guidelines and recommendations for improving e-learning skills and teaching practices in SE establishments, particularly for hybrid learning environments. </a:t>
            </a:r>
          </a:p>
          <a:p>
            <a:pPr marL="0" indent="0" algn="just">
              <a:buNone/>
            </a:pPr>
            <a:endParaRPr lang="en-US" sz="100" dirty="0">
              <a:solidFill>
                <a:schemeClr val="tx2"/>
              </a:solidFill>
            </a:endParaRPr>
          </a:p>
          <a:p>
            <a:pPr algn="just">
              <a:buFont typeface="Wingdings" panose="05000000000000000000" pitchFamily="2" charset="2"/>
              <a:buChar char="Ø"/>
            </a:pPr>
            <a:r>
              <a:rPr lang="en-US" sz="1700" dirty="0">
                <a:solidFill>
                  <a:schemeClr val="tx2"/>
                </a:solidFill>
              </a:rPr>
              <a:t>Suggests ways to enhance e-learning quality standards, teacher professional development, digital tools, teaching quality, and other factors essential for establishing a European E-learning SE Area (EESA).</a:t>
            </a:r>
          </a:p>
          <a:p>
            <a:pPr marL="0" indent="0" algn="just">
              <a:buNone/>
            </a:pPr>
            <a:endParaRPr lang="en-US" sz="100" dirty="0">
              <a:solidFill>
                <a:schemeClr val="tx2"/>
              </a:solidFill>
            </a:endParaRPr>
          </a:p>
          <a:p>
            <a:pPr algn="just">
              <a:buFont typeface="Wingdings" panose="05000000000000000000" pitchFamily="2" charset="2"/>
              <a:buChar char="Ø"/>
            </a:pPr>
            <a:r>
              <a:rPr lang="en-US" sz="1700" dirty="0">
                <a:solidFill>
                  <a:schemeClr val="tx2"/>
                </a:solidFill>
              </a:rPr>
              <a:t>Targets School System Bodies and EU policymakers, seeking to enhance their micro-policies on digital learning environments, tools, and teacher professional development.</a:t>
            </a:r>
          </a:p>
          <a:p>
            <a:pPr algn="just">
              <a:buFont typeface="Wingdings" panose="05000000000000000000" pitchFamily="2" charset="2"/>
              <a:buChar char="Ø"/>
            </a:pPr>
            <a:endParaRPr lang="en-US" sz="400" dirty="0">
              <a:solidFill>
                <a:schemeClr val="tx2"/>
              </a:solidFill>
            </a:endParaRPr>
          </a:p>
          <a:p>
            <a:pPr marL="0" indent="0" algn="ctr">
              <a:buNone/>
            </a:pPr>
            <a:r>
              <a:rPr lang="en-US" sz="2000" i="0" dirty="0">
                <a:solidFill>
                  <a:srgbClr val="404040"/>
                </a:solidFill>
                <a:effectLst/>
              </a:rPr>
              <a:t>O4.</a:t>
            </a:r>
            <a:r>
              <a:rPr lang="en-US" sz="2000" b="0" i="0" dirty="0">
                <a:solidFill>
                  <a:srgbClr val="404040"/>
                </a:solidFill>
                <a:effectLst/>
              </a:rPr>
              <a:t> </a:t>
            </a:r>
            <a:r>
              <a:rPr lang="en-US" sz="2000" b="1" i="0" strike="noStrike" dirty="0">
                <a:solidFill>
                  <a:srgbClr val="E96656"/>
                </a:solidFill>
                <a:effectLst/>
                <a:hlinkClick r:id="rId4"/>
              </a:rPr>
              <a:t>Guidebook </a:t>
            </a:r>
            <a:r>
              <a:rPr lang="en-US" sz="2000" b="1" i="0" u="none" strike="noStrike" dirty="0">
                <a:solidFill>
                  <a:srgbClr val="E96656"/>
                </a:solidFill>
                <a:effectLst/>
                <a:hlinkClick r:id="rId4"/>
              </a:rPr>
              <a:t>"Recommendation and Guidelines for School System bodies"</a:t>
            </a:r>
            <a:endParaRPr lang="en-US" sz="2000" b="0" i="0" dirty="0">
              <a:solidFill>
                <a:srgbClr val="404040"/>
              </a:solidFill>
              <a:effectLst/>
            </a:endParaRPr>
          </a:p>
          <a:p>
            <a:pPr algn="just">
              <a:buFont typeface="Wingdings" panose="05000000000000000000" pitchFamily="2" charset="2"/>
              <a:buChar char="Ø"/>
            </a:pPr>
            <a:endParaRPr lang="en-US" sz="1700" dirty="0">
              <a:solidFill>
                <a:schemeClr val="tx2"/>
              </a:solidFill>
            </a:endParaRPr>
          </a:p>
        </p:txBody>
      </p:sp>
      <p:sp>
        <p:nvSpPr>
          <p:cNvPr id="3" name="TextBox 2">
            <a:extLst>
              <a:ext uri="{FF2B5EF4-FFF2-40B4-BE49-F238E27FC236}">
                <a16:creationId xmlns:a16="http://schemas.microsoft.com/office/drawing/2014/main" id="{B8B939BA-0F07-C2AB-A559-58EAF716AD39}"/>
              </a:ext>
            </a:extLst>
          </p:cNvPr>
          <p:cNvSpPr txBox="1"/>
          <p:nvPr/>
        </p:nvSpPr>
        <p:spPr>
          <a:xfrm>
            <a:off x="5948039" y="6498454"/>
            <a:ext cx="301686" cy="369332"/>
          </a:xfrm>
          <a:prstGeom prst="rect">
            <a:avLst/>
          </a:prstGeom>
          <a:noFill/>
        </p:spPr>
        <p:txBody>
          <a:bodyPr wrap="square" rtlCol="0">
            <a:spAutoFit/>
          </a:bodyPr>
          <a:lstStyle/>
          <a:p>
            <a:fld id="{99DFBB2C-CC40-4024-9724-9FAFBDB819E2}" type="slidenum">
              <a:rPr lang="en-GB" smtClean="0"/>
              <a:t>6</a:t>
            </a:fld>
            <a:endParaRPr lang="en-GB" dirty="0"/>
          </a:p>
        </p:txBody>
      </p:sp>
    </p:spTree>
    <p:extLst>
      <p:ext uri="{BB962C8B-B14F-4D97-AF65-F5344CB8AC3E}">
        <p14:creationId xmlns:p14="http://schemas.microsoft.com/office/powerpoint/2010/main" val="248977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60D05D2D-CB6A-431B-BE4A-2A7FCC9FA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5">
            <a:extLst>
              <a:ext uri="{FF2B5EF4-FFF2-40B4-BE49-F238E27FC236}">
                <a16:creationId xmlns:a16="http://schemas.microsoft.com/office/drawing/2014/main" id="{E84CD6E5-269B-4A44-867D-78DBB4DFF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E65144C4-76EC-41AE-A2B5-D5EC5FE52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13" y="4356100"/>
            <a:ext cx="2874963" cy="619125"/>
          </a:xfrm>
          <a:prstGeom prst="rect">
            <a:avLst/>
          </a:prstGeom>
        </p:spPr>
      </p:pic>
      <p:pic>
        <p:nvPicPr>
          <p:cNvPr id="29" name="Picture 28" descr="Graphical user interface, application, PowerPoint&#10;&#10;Description automatically generated">
            <a:extLst>
              <a:ext uri="{FF2B5EF4-FFF2-40B4-BE49-F238E27FC236}">
                <a16:creationId xmlns:a16="http://schemas.microsoft.com/office/drawing/2014/main" id="{6BDEAA55-E7BC-4FA8-93F3-E2BE09878118}"/>
              </a:ext>
            </a:extLst>
          </p:cNvPr>
          <p:cNvPicPr/>
          <p:nvPr/>
        </p:nvPicPr>
        <p:blipFill rotWithShape="1">
          <a:blip r:embed="rId3">
            <a:extLst>
              <a:ext uri="{28A0092B-C50C-407E-A947-70E740481C1C}">
                <a14:useLocalDpi xmlns:a14="http://schemas.microsoft.com/office/drawing/2010/main" val="0"/>
              </a:ext>
            </a:extLst>
          </a:blip>
          <a:srcRect l="32583" t="23253" r="55917" b="61630"/>
          <a:stretch/>
        </p:blipFill>
        <p:spPr>
          <a:xfrm>
            <a:off x="4244975" y="1309688"/>
            <a:ext cx="1801813" cy="1608138"/>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1589623A-F9FB-469A-B011-1C00B3464F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14193" y="3110706"/>
            <a:ext cx="1801813" cy="1992313"/>
          </a:xfrm>
          <a:prstGeom prst="rect">
            <a:avLst/>
          </a:prstGeom>
        </p:spPr>
      </p:pic>
      <p:pic>
        <p:nvPicPr>
          <p:cNvPr id="30" name="Picture 29">
            <a:extLst>
              <a:ext uri="{FF2B5EF4-FFF2-40B4-BE49-F238E27FC236}">
                <a16:creationId xmlns:a16="http://schemas.microsoft.com/office/drawing/2014/main" id="{57135399-0596-47C7-BB89-026710FB56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97397" y="1194596"/>
            <a:ext cx="2339655" cy="823501"/>
          </a:xfrm>
          <a:prstGeom prst="rect">
            <a:avLst/>
          </a:prstGeom>
        </p:spPr>
      </p:pic>
      <p:pic>
        <p:nvPicPr>
          <p:cNvPr id="32" name="Picture 31" descr="Universitat de Barcelona">
            <a:extLst>
              <a:ext uri="{FF2B5EF4-FFF2-40B4-BE49-F238E27FC236}">
                <a16:creationId xmlns:a16="http://schemas.microsoft.com/office/drawing/2014/main" id="{24DC2B39-EECA-44B7-923A-CC5F27B2F67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26050" y="3168075"/>
            <a:ext cx="2587625" cy="798513"/>
          </a:xfrm>
          <a:prstGeom prst="rect">
            <a:avLst/>
          </a:prstGeom>
        </p:spPr>
      </p:pic>
      <p:pic>
        <p:nvPicPr>
          <p:cNvPr id="25" name="Picture 24" descr="Logo&#10;&#10;Description automatically generated">
            <a:extLst>
              <a:ext uri="{FF2B5EF4-FFF2-40B4-BE49-F238E27FC236}">
                <a16:creationId xmlns:a16="http://schemas.microsoft.com/office/drawing/2014/main" id="{F8855404-B6FD-4BEB-A0A6-C0357AD4ADB4}"/>
              </a:ext>
            </a:extLst>
          </p:cNvPr>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251315" y="1508124"/>
            <a:ext cx="1801813" cy="1292226"/>
          </a:xfrm>
          <a:prstGeom prst="rect">
            <a:avLst/>
          </a:prstGeom>
        </p:spPr>
      </p:pic>
      <p:pic>
        <p:nvPicPr>
          <p:cNvPr id="27" name="Picture 8">
            <a:extLst>
              <a:ext uri="{FF2B5EF4-FFF2-40B4-BE49-F238E27FC236}">
                <a16:creationId xmlns:a16="http://schemas.microsoft.com/office/drawing/2014/main" id="{6DB4E832-4C9F-4FE1-85F5-D3DB652286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493735" y="3227464"/>
            <a:ext cx="1586546" cy="1586546"/>
          </a:xfrm>
          <a:prstGeom prst="rect">
            <a:avLst/>
          </a:prstGeom>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DAA338B2-2B69-44D5-AE7D-D64528D7FD5B}"/>
              </a:ext>
            </a:extLst>
          </p:cNvPr>
          <p:cNvSpPr>
            <a:spLocks noGrp="1"/>
          </p:cNvSpPr>
          <p:nvPr>
            <p:ph type="title"/>
          </p:nvPr>
        </p:nvSpPr>
        <p:spPr>
          <a:xfrm>
            <a:off x="960120" y="50800"/>
            <a:ext cx="10271760" cy="936626"/>
          </a:xfrm>
        </p:spPr>
        <p:txBody>
          <a:bodyPr vert="horz" lIns="91440" tIns="45720" rIns="91440" bIns="45720" rtlCol="0" anchor="ctr">
            <a:normAutofit/>
          </a:bodyPr>
          <a:lstStyle/>
          <a:p>
            <a:pPr algn="ctr"/>
            <a:r>
              <a:rPr lang="en-US" sz="4000" kern="1200" dirty="0">
                <a:solidFill>
                  <a:schemeClr val="tx1">
                    <a:lumMod val="75000"/>
                    <a:lumOff val="25000"/>
                  </a:schemeClr>
                </a:solidFill>
                <a:latin typeface="+mj-lt"/>
                <a:ea typeface="+mj-ea"/>
                <a:cs typeface="+mj-cs"/>
              </a:rPr>
              <a:t>The ONLIFE Partners</a:t>
            </a:r>
          </a:p>
        </p:txBody>
      </p:sp>
      <p:pic>
        <p:nvPicPr>
          <p:cNvPr id="7" name="Picture 6">
            <a:extLst>
              <a:ext uri="{FF2B5EF4-FFF2-40B4-BE49-F238E27FC236}">
                <a16:creationId xmlns:a16="http://schemas.microsoft.com/office/drawing/2014/main" id="{EE84DC83-812C-A69E-E3B2-4F00F5CD81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4890" y="3604784"/>
            <a:ext cx="3068815" cy="2169869"/>
          </a:xfrm>
          <a:prstGeom prst="rect">
            <a:avLst/>
          </a:prstGeom>
        </p:spPr>
      </p:pic>
      <p:pic>
        <p:nvPicPr>
          <p:cNvPr id="9" name="Picture 8">
            <a:extLst>
              <a:ext uri="{FF2B5EF4-FFF2-40B4-BE49-F238E27FC236}">
                <a16:creationId xmlns:a16="http://schemas.microsoft.com/office/drawing/2014/main" id="{D5F12117-1477-6233-C477-D0466A20B1D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578573" y="2210302"/>
            <a:ext cx="2130422" cy="759501"/>
          </a:xfrm>
          <a:prstGeom prst="rect">
            <a:avLst/>
          </a:prstGeom>
        </p:spPr>
      </p:pic>
      <p:pic>
        <p:nvPicPr>
          <p:cNvPr id="11" name="Picture 10">
            <a:extLst>
              <a:ext uri="{FF2B5EF4-FFF2-40B4-BE49-F238E27FC236}">
                <a16:creationId xmlns:a16="http://schemas.microsoft.com/office/drawing/2014/main" id="{E9EB71B8-74C2-1B92-B1A7-486D8C2EAE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1810" y="1289208"/>
            <a:ext cx="2801750" cy="2790698"/>
          </a:xfrm>
          <a:prstGeom prst="rect">
            <a:avLst/>
          </a:prstGeom>
        </p:spPr>
      </p:pic>
    </p:spTree>
    <p:extLst>
      <p:ext uri="{BB962C8B-B14F-4D97-AF65-F5344CB8AC3E}">
        <p14:creationId xmlns:p14="http://schemas.microsoft.com/office/powerpoint/2010/main" val="15462007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912</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(Body)</vt:lpstr>
      <vt:lpstr>Calibri Light</vt:lpstr>
      <vt:lpstr>Lato</vt:lpstr>
      <vt:lpstr>Wingdings</vt:lpstr>
      <vt:lpstr>1_Office Theme</vt:lpstr>
      <vt:lpstr>PowerPoint Presentation</vt:lpstr>
      <vt:lpstr>The ONLIFE project</vt:lpstr>
      <vt:lpstr>PowerPoint Presentation</vt:lpstr>
      <vt:lpstr>PowerPoint Presentation</vt:lpstr>
      <vt:lpstr>PowerPoint Presentation</vt:lpstr>
      <vt:lpstr>PowerPoint Presentation</vt:lpstr>
      <vt:lpstr>The ONLIFE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Daphne Kampani</dc:creator>
  <cp:lastModifiedBy>Daphne Kampani</cp:lastModifiedBy>
  <cp:revision>113</cp:revision>
  <cp:lastPrinted>2023-04-27T07:19:38Z</cp:lastPrinted>
  <dcterms:created xsi:type="dcterms:W3CDTF">2022-11-16T09:05:15Z</dcterms:created>
  <dcterms:modified xsi:type="dcterms:W3CDTF">2023-05-02T07:53:29Z</dcterms:modified>
</cp:coreProperties>
</file>