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1" r:id="rId3"/>
    <p:sldId id="260" r:id="rId4"/>
    <p:sldId id="271" r:id="rId5"/>
    <p:sldId id="282" r:id="rId6"/>
    <p:sldId id="272" r:id="rId7"/>
    <p:sldId id="283" r:id="rId8"/>
    <p:sldId id="284" r:id="rId9"/>
    <p:sldId id="285" r:id="rId10"/>
    <p:sldId id="286" r:id="rId11"/>
    <p:sldId id="273" r:id="rId12"/>
    <p:sldId id="278" r:id="rId13"/>
    <p:sldId id="280"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302A-5084-4533-9DC9-4CA3AFB73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A7C43-86E1-4AE9-BDE2-0AC2E739B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A4B86-5BD1-4BCE-88C8-0C2262C44D42}"/>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5" name="Footer Placeholder 4">
            <a:extLst>
              <a:ext uri="{FF2B5EF4-FFF2-40B4-BE49-F238E27FC236}">
                <a16:creationId xmlns:a16="http://schemas.microsoft.com/office/drawing/2014/main" id="{5AC702BA-226C-4162-A3C7-E5222D3B7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A16D2-258E-408D-82CA-97B37D5D0F18}"/>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425148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03B3-6F5F-48C9-B68C-9750EC7C5C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40FCC-3497-466C-BA3C-277B49A658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761B8-CA09-49C5-A4EA-C18A7B7B6FAC}"/>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5" name="Footer Placeholder 4">
            <a:extLst>
              <a:ext uri="{FF2B5EF4-FFF2-40B4-BE49-F238E27FC236}">
                <a16:creationId xmlns:a16="http://schemas.microsoft.com/office/drawing/2014/main" id="{B78A4A31-677E-4B4D-8267-1DA245132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37D5F-CBF7-443D-99F4-F01F6C748FD2}"/>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86412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DFA6D-AD29-4E27-8B34-18CC1D2F4F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4555C6-1CE7-480E-9394-7DBBFBE0C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69B4B-0428-4BE0-A469-FB1EC4B27D56}"/>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5" name="Footer Placeholder 4">
            <a:extLst>
              <a:ext uri="{FF2B5EF4-FFF2-40B4-BE49-F238E27FC236}">
                <a16:creationId xmlns:a16="http://schemas.microsoft.com/office/drawing/2014/main" id="{CBDA12D7-2FDD-432E-893D-5E5DED3E9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43A4E-767D-482F-A49C-937A81987A0B}"/>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4865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6614-599C-400E-8CA9-3699648A5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20B67-39F6-42AB-9ADB-1523C36E4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D5CD1-5295-47BE-A239-129A558F6CD3}"/>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5" name="Footer Placeholder 4">
            <a:extLst>
              <a:ext uri="{FF2B5EF4-FFF2-40B4-BE49-F238E27FC236}">
                <a16:creationId xmlns:a16="http://schemas.microsoft.com/office/drawing/2014/main" id="{EB1FDD2B-686C-484A-B27D-603E9375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2FA48-4355-4E7A-AE2E-6B378459A93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3985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5FC6-C0F1-4B68-9B9D-FA364B0650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477CA4-D3B9-426B-A155-EA99366CE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7A3876-52B8-4D75-AF1E-1856CF539D6E}"/>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5" name="Footer Placeholder 4">
            <a:extLst>
              <a:ext uri="{FF2B5EF4-FFF2-40B4-BE49-F238E27FC236}">
                <a16:creationId xmlns:a16="http://schemas.microsoft.com/office/drawing/2014/main" id="{CB6FFF3C-90B0-4AB8-B804-A90BCA3AA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1ED0F-6FF6-45F7-8293-44B853ED9944}"/>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28922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806B-E34A-47DE-B03F-E72EDDDB0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0DC4E-6627-4850-BF76-6A6EDB3CF9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624E54-4C5B-42B0-9727-7CF45166D4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17B2A-8B8A-4B32-9D21-618440C25D24}"/>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6" name="Footer Placeholder 5">
            <a:extLst>
              <a:ext uri="{FF2B5EF4-FFF2-40B4-BE49-F238E27FC236}">
                <a16:creationId xmlns:a16="http://schemas.microsoft.com/office/drawing/2014/main" id="{505D1612-021D-45E4-94FC-B5202BBC7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445A4-A855-46C6-B700-E14825E9B5F5}"/>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348197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82EA-BD61-49C0-B4D7-F97A1C4F6E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6A0100-D204-418C-9D4F-9BD1E64CE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4DB35-F168-40F4-97A8-DA116922D0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EF07B3-5CB0-4F02-B449-7EF4C71F1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AE508-BA3B-417E-9F61-F3E9251FD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983CFD-F158-4976-A322-D93D136ECD6A}"/>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8" name="Footer Placeholder 7">
            <a:extLst>
              <a:ext uri="{FF2B5EF4-FFF2-40B4-BE49-F238E27FC236}">
                <a16:creationId xmlns:a16="http://schemas.microsoft.com/office/drawing/2014/main" id="{A7D83CE3-8065-47AD-B5EA-B1DED62A72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799CCE-EACE-48FD-954F-D8FFF22175FC}"/>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19587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4D20-D6A8-4A75-A4C6-824468D4DB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1AAB9-F2DB-4BCC-8079-BEF9534F773F}"/>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4" name="Footer Placeholder 3">
            <a:extLst>
              <a:ext uri="{FF2B5EF4-FFF2-40B4-BE49-F238E27FC236}">
                <a16:creationId xmlns:a16="http://schemas.microsoft.com/office/drawing/2014/main" id="{BAFB00E1-9B4F-4CAB-A907-8565D69239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33606A-B187-44D0-81E5-AD04E3FB9D47}"/>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82653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B453B-CFA4-49FA-8BD8-43B0EF564524}"/>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3" name="Footer Placeholder 2">
            <a:extLst>
              <a:ext uri="{FF2B5EF4-FFF2-40B4-BE49-F238E27FC236}">
                <a16:creationId xmlns:a16="http://schemas.microsoft.com/office/drawing/2014/main" id="{A0D72B8F-EE88-4CA5-82A0-8900A71EA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D936B1-B27F-44FA-8468-E0CCDB4E547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94610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9EF2-7EDA-4785-A9C0-F0603148A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FA8861-04CC-48A2-BDE1-940FB233B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3168D-72C3-4C29-AE2F-37154022C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1D638-544A-401D-8639-DD7D343329CD}"/>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6" name="Footer Placeholder 5">
            <a:extLst>
              <a:ext uri="{FF2B5EF4-FFF2-40B4-BE49-F238E27FC236}">
                <a16:creationId xmlns:a16="http://schemas.microsoft.com/office/drawing/2014/main" id="{3B71C130-D40A-4BAD-92E4-4ACA87679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BCFFE-4F58-44B5-8358-2BB68F58E696}"/>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374916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1349-CB26-4679-83B8-B5AF202F7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01D1EB-B664-47AA-A3F4-8CFC0138A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D70251-6778-4CD9-B6B4-4EB07ABEE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D03DC-88BB-4A30-9D52-00945FC4609A}"/>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6" name="Footer Placeholder 5">
            <a:extLst>
              <a:ext uri="{FF2B5EF4-FFF2-40B4-BE49-F238E27FC236}">
                <a16:creationId xmlns:a16="http://schemas.microsoft.com/office/drawing/2014/main" id="{91BB5B7C-9EB9-4885-8287-FC317D91D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6BC1B-D3B6-4E45-8FFB-7FC75BA503E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13791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BFB111-D886-4C38-BE1D-1D66DA575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48B695-8F55-4359-8801-6221ACB8F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9D71E-BB28-46B0-8D54-59C441D0A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0D56A-828B-4070-A44C-2CD0141DFF4B}" type="datetimeFigureOut">
              <a:rPr lang="en-US" smtClean="0"/>
              <a:t>5/2/2023</a:t>
            </a:fld>
            <a:endParaRPr lang="en-US"/>
          </a:p>
        </p:txBody>
      </p:sp>
      <p:sp>
        <p:nvSpPr>
          <p:cNvPr id="5" name="Footer Placeholder 4">
            <a:extLst>
              <a:ext uri="{FF2B5EF4-FFF2-40B4-BE49-F238E27FC236}">
                <a16:creationId xmlns:a16="http://schemas.microsoft.com/office/drawing/2014/main" id="{EE20CAA3-6483-493D-95A6-1A6D3F206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BF0061-4612-4FB7-8E05-BB2C2A48C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1B686-27FB-452E-982D-B140F2B4B3B0}" type="slidenum">
              <a:rPr lang="en-US" smtClean="0"/>
              <a:t>‹#›</a:t>
            </a:fld>
            <a:endParaRPr lang="en-US"/>
          </a:p>
        </p:txBody>
      </p:sp>
    </p:spTree>
    <p:extLst>
      <p:ext uri="{BB962C8B-B14F-4D97-AF65-F5344CB8AC3E}">
        <p14:creationId xmlns:p14="http://schemas.microsoft.com/office/powerpoint/2010/main" val="3093027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onlife.up.krakow.pl/te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4"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9" name="Title 1">
            <a:extLst>
              <a:ext uri="{FF2B5EF4-FFF2-40B4-BE49-F238E27FC236}">
                <a16:creationId xmlns:a16="http://schemas.microsoft.com/office/drawing/2014/main" id="{154397A9-0F37-4226-BFB8-63D9F43D2092}"/>
              </a:ext>
            </a:extLst>
          </p:cNvPr>
          <p:cNvSpPr txBox="1">
            <a:spLocks/>
          </p:cNvSpPr>
          <p:nvPr/>
        </p:nvSpPr>
        <p:spPr>
          <a:xfrm>
            <a:off x="472718" y="1480954"/>
            <a:ext cx="11246258" cy="291901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ONLIFE: Empower hybrid Competences for </a:t>
            </a:r>
            <a:r>
              <a:rPr kumimoji="0" lang="en-US" sz="3600" b="0" i="0" u="none" strike="noStrike" kern="1200" cap="none" spc="0" normalizeH="0" baseline="0" noProof="0" dirty="0" err="1">
                <a:ln>
                  <a:noFill/>
                </a:ln>
                <a:solidFill>
                  <a:prstClr val="black"/>
                </a:solidFill>
                <a:effectLst/>
                <a:uLnTx/>
                <a:uFillTx/>
                <a:latin typeface="Calibri Light" panose="020F0302020204030204"/>
                <a:ea typeface="+mj-ea"/>
                <a:cs typeface="+mj-cs"/>
              </a:rPr>
              <a:t>Onlife</a:t>
            </a: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 Adaptable Teaching in School Education in times of pandemic</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ONLIFE-</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Final Event -  Brussels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j-ea"/>
                <a:cs typeface="+mj-cs"/>
              </a:rPr>
              <a:t>3 May 2023, European Parliament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j-ea"/>
                <a:cs typeface="+mj-cs"/>
              </a:rPr>
              <a:t>Reference Number: 2020-1-PL01-KA226-SCH-095529</a:t>
            </a:r>
          </a:p>
        </p:txBody>
      </p:sp>
      <p:sp>
        <p:nvSpPr>
          <p:cNvPr id="20" name="Subtitle 9">
            <a:extLst>
              <a:ext uri="{FF2B5EF4-FFF2-40B4-BE49-F238E27FC236}">
                <a16:creationId xmlns:a16="http://schemas.microsoft.com/office/drawing/2014/main" id="{12B52C84-EF62-49D9-B058-5CA4EDDAC167}"/>
              </a:ext>
            </a:extLst>
          </p:cNvPr>
          <p:cNvSpPr txBox="1">
            <a:spLocks/>
          </p:cNvSpPr>
          <p:nvPr/>
        </p:nvSpPr>
        <p:spPr>
          <a:xfrm>
            <a:off x="472718" y="4449348"/>
            <a:ext cx="11532093" cy="10895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200"/>
              </a:spcBef>
              <a:spcAft>
                <a:spcPts val="0"/>
              </a:spcAft>
              <a:buNone/>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Title: </a:t>
            </a:r>
            <a:r>
              <a:rPr lang="en-US" sz="2400" b="1" i="0" u="none" strike="noStrike" dirty="0">
                <a:effectLst/>
                <a:latin typeface="Calibri" panose="020F0502020204030204" pitchFamily="34" charset="0"/>
              </a:rPr>
              <a:t>IO3 - ONLIFE Learning Paradigm (OLP) for the recognition and validation of</a:t>
            </a:r>
            <a:r>
              <a:rPr lang="en-US" sz="2400" dirty="0"/>
              <a:t> </a:t>
            </a:r>
            <a:r>
              <a:rPr lang="en-US" sz="2400" b="1" i="0" u="none" strike="noStrike" dirty="0">
                <a:effectLst/>
                <a:latin typeface="Calibri" panose="020F0502020204030204" pitchFamily="34" charset="0"/>
              </a:rPr>
              <a:t>Competences for School Education (SE) professionals</a:t>
            </a:r>
            <a:br>
              <a:rPr lang="en-US" sz="1600" dirty="0"/>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Presenter: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Dr.</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Mario Barajas, University of Barcelona</a:t>
            </a:r>
          </a:p>
        </p:txBody>
      </p:sp>
      <p:pic>
        <p:nvPicPr>
          <p:cNvPr id="21" name="Picture 20">
            <a:extLst>
              <a:ext uri="{FF2B5EF4-FFF2-40B4-BE49-F238E27FC236}">
                <a16:creationId xmlns:a16="http://schemas.microsoft.com/office/drawing/2014/main" id="{BD0D427D-58EB-4F30-957E-BE74DEF67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485" y="5656406"/>
            <a:ext cx="4004092" cy="927987"/>
          </a:xfrm>
          <a:prstGeom prst="rect">
            <a:avLst/>
          </a:prstGeom>
        </p:spPr>
      </p:pic>
      <p:sp>
        <p:nvSpPr>
          <p:cNvPr id="22" name="TextBox 21">
            <a:extLst>
              <a:ext uri="{FF2B5EF4-FFF2-40B4-BE49-F238E27FC236}">
                <a16:creationId xmlns:a16="http://schemas.microsoft.com/office/drawing/2014/main" id="{304BFC80-EB90-494E-88F9-8E6C86008CC6}"/>
              </a:ext>
            </a:extLst>
          </p:cNvPr>
          <p:cNvSpPr txBox="1"/>
          <p:nvPr/>
        </p:nvSpPr>
        <p:spPr>
          <a:xfrm>
            <a:off x="292621" y="5928709"/>
            <a:ext cx="7479377" cy="6924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This project has been funded with support from the European Commission. This PowerPoint reflects the views only of the author, and the Commission cannot be held responsible for any use which may be made of the information contained herein.</a:t>
            </a:r>
          </a:p>
        </p:txBody>
      </p:sp>
      <p:pic>
        <p:nvPicPr>
          <p:cNvPr id="3" name="Picture 2">
            <a:extLst>
              <a:ext uri="{FF2B5EF4-FFF2-40B4-BE49-F238E27FC236}">
                <a16:creationId xmlns:a16="http://schemas.microsoft.com/office/drawing/2014/main" id="{29FFED3E-5E71-C62C-51FF-4558FC3A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95" y="49388"/>
            <a:ext cx="1750704" cy="1743798"/>
          </a:xfrm>
          <a:prstGeom prst="rect">
            <a:avLst/>
          </a:prstGeom>
        </p:spPr>
      </p:pic>
      <p:sp>
        <p:nvSpPr>
          <p:cNvPr id="8" name="CuadroTexto 7">
            <a:extLst>
              <a:ext uri="{FF2B5EF4-FFF2-40B4-BE49-F238E27FC236}">
                <a16:creationId xmlns:a16="http://schemas.microsoft.com/office/drawing/2014/main" id="{BB31B158-95ED-628D-C6A9-F29C8B25FEFF}"/>
              </a:ext>
            </a:extLst>
          </p:cNvPr>
          <p:cNvSpPr txBox="1"/>
          <p:nvPr/>
        </p:nvSpPr>
        <p:spPr>
          <a:xfrm>
            <a:off x="3048000" y="3247382"/>
            <a:ext cx="6096000" cy="369332"/>
          </a:xfrm>
          <a:prstGeom prst="rect">
            <a:avLst/>
          </a:prstGeom>
          <a:noFill/>
        </p:spPr>
        <p:txBody>
          <a:bodyPr wrap="square">
            <a:spAutoFit/>
          </a:bodyPr>
          <a:lstStyle/>
          <a:p>
            <a:r>
              <a:rPr lang="es-ES" b="0" dirty="0">
                <a:effectLst/>
              </a:rPr>
              <a:t> </a:t>
            </a:r>
            <a:endParaRPr lang="es-ES" dirty="0"/>
          </a:p>
        </p:txBody>
      </p:sp>
      <p:sp>
        <p:nvSpPr>
          <p:cNvPr id="12" name="CuadroTexto 11">
            <a:extLst>
              <a:ext uri="{FF2B5EF4-FFF2-40B4-BE49-F238E27FC236}">
                <a16:creationId xmlns:a16="http://schemas.microsoft.com/office/drawing/2014/main" id="{083D7887-0823-D4BD-E6FA-7C5978E938B5}"/>
              </a:ext>
            </a:extLst>
          </p:cNvPr>
          <p:cNvSpPr txBox="1"/>
          <p:nvPr/>
        </p:nvSpPr>
        <p:spPr>
          <a:xfrm>
            <a:off x="3048000" y="3247382"/>
            <a:ext cx="6096000" cy="369332"/>
          </a:xfrm>
          <a:prstGeom prst="rect">
            <a:avLst/>
          </a:prstGeom>
          <a:noFill/>
        </p:spPr>
        <p:txBody>
          <a:bodyPr wrap="square">
            <a:spAutoFit/>
          </a:bodyPr>
          <a:lstStyle/>
          <a:p>
            <a:r>
              <a:rPr lang="es-ES" b="0" dirty="0">
                <a:effectLst/>
              </a:rPr>
              <a:t> </a:t>
            </a:r>
            <a:endParaRPr lang="es-ES" dirty="0"/>
          </a:p>
        </p:txBody>
      </p:sp>
    </p:spTree>
    <p:extLst>
      <p:ext uri="{BB962C8B-B14F-4D97-AF65-F5344CB8AC3E}">
        <p14:creationId xmlns:p14="http://schemas.microsoft.com/office/powerpoint/2010/main" val="2996555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709581" y="414526"/>
            <a:ext cx="9833548" cy="808575"/>
          </a:xfrm>
        </p:spPr>
        <p:txBody>
          <a:bodyPr anchor="b">
            <a:normAutofit/>
          </a:bodyPr>
          <a:lstStyle/>
          <a:p>
            <a:pPr algn="ctr"/>
            <a:r>
              <a:rPr lang="en-GB" sz="3200" dirty="0">
                <a:solidFill>
                  <a:srgbClr val="000000"/>
                </a:solidFill>
                <a:latin typeface="Calibri" panose="020F0502020204030204" pitchFamily="34" charset="0"/>
                <a:cs typeface="Calibri" panose="020F0502020204030204" pitchFamily="34" charset="0"/>
              </a:rPr>
              <a:t>ONLIFE Competence framework</a:t>
            </a:r>
            <a:endParaRPr lang="en-US" sz="3200"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7" name="Marcador de contenido 6" descr="Interfaz de usuario gráfica, Texto, Aplicación, Tabla&#10;&#10;Descripción generada automáticamente con confianza media">
            <a:extLst>
              <a:ext uri="{FF2B5EF4-FFF2-40B4-BE49-F238E27FC236}">
                <a16:creationId xmlns:a16="http://schemas.microsoft.com/office/drawing/2014/main" id="{77E4D7BD-50FE-97C0-C08E-E71989AD720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04314" y="1541048"/>
            <a:ext cx="9946719" cy="4902425"/>
          </a:xfrm>
        </p:spPr>
      </p:pic>
    </p:spTree>
    <p:extLst>
      <p:ext uri="{BB962C8B-B14F-4D97-AF65-F5344CB8AC3E}">
        <p14:creationId xmlns:p14="http://schemas.microsoft.com/office/powerpoint/2010/main" val="199665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200" i="0" u="none" strike="noStrike" dirty="0">
                <a:solidFill>
                  <a:srgbClr val="000000"/>
                </a:solidFill>
                <a:effectLst/>
                <a:latin typeface="Calibri Light" panose="020F0302020204030204" pitchFamily="34" charset="0"/>
                <a:cs typeface="Calibri Light" panose="020F0302020204030204" pitchFamily="34" charset="0"/>
              </a:rPr>
              <a:t>Self-evaluation tool for assessing competencies</a:t>
            </a:r>
            <a:endParaRPr lang="en-US" sz="3200" dirty="0">
              <a:solidFill>
                <a:schemeClr val="tx2"/>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a:xfrm>
            <a:off x="900688" y="1397796"/>
            <a:ext cx="10515600" cy="4351338"/>
          </a:xfrm>
        </p:spPr>
        <p:txBody>
          <a:bodyPr/>
          <a:lstStyle/>
          <a:p>
            <a:pPr marL="0" indent="0">
              <a:buNone/>
            </a:pPr>
            <a:r>
              <a:rPr lang="en-GB" sz="1800" dirty="0">
                <a:effectLst/>
                <a:latin typeface="Calibri" panose="020F0502020204030204" pitchFamily="34" charset="0"/>
                <a:ea typeface="Calibri" panose="020F0502020204030204" pitchFamily="34" charset="0"/>
              </a:rPr>
              <a:t>A self-assessment tool based on the ONLIFE Learning Paradigm, at </a:t>
            </a:r>
            <a:r>
              <a:rPr lang="en-GB" sz="1800" u="sng" dirty="0">
                <a:solidFill>
                  <a:srgbClr val="0563C1"/>
                </a:solidFill>
                <a:effectLst/>
                <a:latin typeface="Calibri" panose="020F0502020204030204" pitchFamily="34" charset="0"/>
                <a:ea typeface="Calibri" panose="020F0502020204030204" pitchFamily="34" charset="0"/>
                <a:hlinkClick r:id="rId4"/>
              </a:rPr>
              <a:t>https://onlife.up.krakow.pl/test/</a:t>
            </a:r>
            <a:r>
              <a:rPr lang="en-GB" sz="1800" dirty="0">
                <a:effectLst/>
                <a:latin typeface="Calibri" panose="020F0502020204030204" pitchFamily="34" charset="0"/>
                <a:ea typeface="Calibri" panose="020F0502020204030204" pitchFamily="34" charset="0"/>
              </a:rPr>
              <a:t>, will help the broadly understood school community stakeholders to diagnose their hybrid competencies for ONLIFE Adaptable Teaching in School Education. </a:t>
            </a:r>
            <a:endParaRPr lang="en-GB" dirty="0"/>
          </a:p>
        </p:txBody>
      </p:sp>
      <p:pic>
        <p:nvPicPr>
          <p:cNvPr id="3" name="Imagen 2">
            <a:extLst>
              <a:ext uri="{FF2B5EF4-FFF2-40B4-BE49-F238E27FC236}">
                <a16:creationId xmlns:a16="http://schemas.microsoft.com/office/drawing/2014/main" id="{FEDADAF0-A596-3DBD-E7B4-412B76D83CC9}"/>
              </a:ext>
            </a:extLst>
          </p:cNvPr>
          <p:cNvPicPr>
            <a:picLocks noChangeAspect="1"/>
          </p:cNvPicPr>
          <p:nvPr/>
        </p:nvPicPr>
        <p:blipFill>
          <a:blip r:embed="rId5"/>
          <a:stretch>
            <a:fillRect/>
          </a:stretch>
        </p:blipFill>
        <p:spPr>
          <a:xfrm>
            <a:off x="838199" y="2420471"/>
            <a:ext cx="2913529" cy="2712757"/>
          </a:xfrm>
          <a:prstGeom prst="rect">
            <a:avLst/>
          </a:prstGeom>
        </p:spPr>
      </p:pic>
      <p:sp>
        <p:nvSpPr>
          <p:cNvPr id="5" name="CuadroTexto 4">
            <a:extLst>
              <a:ext uri="{FF2B5EF4-FFF2-40B4-BE49-F238E27FC236}">
                <a16:creationId xmlns:a16="http://schemas.microsoft.com/office/drawing/2014/main" id="{34359EA6-6C95-9112-BC3C-0539FF42F442}"/>
              </a:ext>
            </a:extLst>
          </p:cNvPr>
          <p:cNvSpPr txBox="1"/>
          <p:nvPr/>
        </p:nvSpPr>
        <p:spPr>
          <a:xfrm>
            <a:off x="838200" y="5455697"/>
            <a:ext cx="10055114" cy="923330"/>
          </a:xfrm>
          <a:prstGeom prst="rect">
            <a:avLst/>
          </a:prstGeom>
          <a:noFill/>
        </p:spPr>
        <p:txBody>
          <a:bodyPr wrap="square">
            <a:spAutoFit/>
          </a:bodyPr>
          <a:lstStyle/>
          <a:p>
            <a:r>
              <a:rPr lang="en-GB" dirty="0">
                <a:latin typeface="Calibri" panose="020F0502020204030204" pitchFamily="34" charset="0"/>
              </a:rPr>
              <a:t>The user is prompted to self assess own competence level on the scale from A (changemaker) to F (unaware). Based on results of this </a:t>
            </a:r>
            <a:r>
              <a:rPr lang="en-GB" b="1" dirty="0">
                <a:latin typeface="Calibri" panose="020F0502020204030204" pitchFamily="34" charset="0"/>
              </a:rPr>
              <a:t>anonymous</a:t>
            </a:r>
            <a:r>
              <a:rPr lang="en-GB" dirty="0">
                <a:latin typeface="Calibri" panose="020F0502020204030204" pitchFamily="34" charset="0"/>
              </a:rPr>
              <a:t> </a:t>
            </a:r>
            <a:r>
              <a:rPr lang="en-GB" b="1" dirty="0">
                <a:latin typeface="Calibri" panose="020F0502020204030204" pitchFamily="34" charset="0"/>
              </a:rPr>
              <a:t>process</a:t>
            </a:r>
            <a:r>
              <a:rPr lang="en-GB" dirty="0">
                <a:latin typeface="Calibri" panose="020F0502020204030204" pitchFamily="34" charset="0"/>
              </a:rPr>
              <a:t>, the tool fully automatically provides recommendations for taking certain modules of the main course. </a:t>
            </a:r>
            <a:endParaRPr lang="es-ES" dirty="0">
              <a:latin typeface="Calibri" panose="020F0502020204030204" pitchFamily="34" charset="0"/>
            </a:endParaRPr>
          </a:p>
        </p:txBody>
      </p:sp>
      <p:pic>
        <p:nvPicPr>
          <p:cNvPr id="8" name="Imagen 7" descr="Imagen que contiene Interfaz de usuario gráfica&#10;&#10;Descripción generada automáticamente">
            <a:extLst>
              <a:ext uri="{FF2B5EF4-FFF2-40B4-BE49-F238E27FC236}">
                <a16:creationId xmlns:a16="http://schemas.microsoft.com/office/drawing/2014/main" id="{733988AB-4858-3D56-37F6-6D55AC9372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9784" y="1956548"/>
            <a:ext cx="6721422" cy="3499150"/>
          </a:xfrm>
          <a:prstGeom prst="rect">
            <a:avLst/>
          </a:prstGeom>
        </p:spPr>
      </p:pic>
    </p:spTree>
    <p:extLst>
      <p:ext uri="{BB962C8B-B14F-4D97-AF65-F5344CB8AC3E}">
        <p14:creationId xmlns:p14="http://schemas.microsoft.com/office/powerpoint/2010/main" val="349869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200" i="0" u="none" strike="noStrike" dirty="0">
                <a:solidFill>
                  <a:srgbClr val="000000"/>
                </a:solidFill>
                <a:effectLst/>
                <a:latin typeface="Calibri Light" panose="020F0302020204030204" pitchFamily="34" charset="0"/>
                <a:cs typeface="Calibri Light" panose="020F0302020204030204" pitchFamily="34" charset="0"/>
              </a:rPr>
              <a:t>Self-evaluation tool for assessing competencies</a:t>
            </a:r>
            <a:endParaRPr lang="en-US" sz="3200" dirty="0">
              <a:solidFill>
                <a:schemeClr val="tx2"/>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8" name="image3.jpg" descr="Gráfico, Gráfico de barras&#10;&#10;Descripción generada automáticamente">
            <a:extLst>
              <a:ext uri="{FF2B5EF4-FFF2-40B4-BE49-F238E27FC236}">
                <a16:creationId xmlns:a16="http://schemas.microsoft.com/office/drawing/2014/main" id="{9BE65F0C-62F5-5BEA-DE28-44DF095A7392}"/>
              </a:ext>
            </a:extLst>
          </p:cNvPr>
          <p:cNvPicPr>
            <a:picLocks noGrp="1"/>
          </p:cNvPicPr>
          <p:nvPr>
            <p:ph idx="1"/>
          </p:nvPr>
        </p:nvPicPr>
        <p:blipFill>
          <a:blip r:embed="rId4"/>
          <a:srcRect/>
          <a:stretch>
            <a:fillRect/>
          </a:stretch>
        </p:blipFill>
        <p:spPr>
          <a:xfrm>
            <a:off x="1778203" y="1185650"/>
            <a:ext cx="9050807" cy="4094945"/>
          </a:xfrm>
          <a:prstGeom prst="rect">
            <a:avLst/>
          </a:prstGeom>
          <a:ln/>
        </p:spPr>
      </p:pic>
      <p:sp>
        <p:nvSpPr>
          <p:cNvPr id="12" name="CuadroTexto 11">
            <a:extLst>
              <a:ext uri="{FF2B5EF4-FFF2-40B4-BE49-F238E27FC236}">
                <a16:creationId xmlns:a16="http://schemas.microsoft.com/office/drawing/2014/main" id="{CB16AE11-28AA-2F3F-5E3B-5E5829767E4B}"/>
              </a:ext>
            </a:extLst>
          </p:cNvPr>
          <p:cNvSpPr txBox="1"/>
          <p:nvPr/>
        </p:nvSpPr>
        <p:spPr>
          <a:xfrm>
            <a:off x="880782" y="5446085"/>
            <a:ext cx="10401301" cy="1200329"/>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rPr>
              <a:t>Module 3 of the course is recommended as the most necessary module to complete in order to improve one's competences. By simply placing the cursor on the bar representing this module and clicking on it, the user is automatically taken to the relevant part of the course (first-time visitors will have to go through a simple and easy registration process).</a:t>
            </a:r>
            <a:endParaRPr lang="es-ES" dirty="0"/>
          </a:p>
        </p:txBody>
      </p:sp>
    </p:spTree>
    <p:extLst>
      <p:ext uri="{BB962C8B-B14F-4D97-AF65-F5344CB8AC3E}">
        <p14:creationId xmlns:p14="http://schemas.microsoft.com/office/powerpoint/2010/main" val="172394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709581" y="537815"/>
            <a:ext cx="9833548" cy="808575"/>
          </a:xfrm>
        </p:spPr>
        <p:txBody>
          <a:bodyPr anchor="b">
            <a:noAutofit/>
          </a:bodyPr>
          <a:lstStyle/>
          <a:p>
            <a:pPr algn="ctr"/>
            <a:r>
              <a:rPr lang="en-US" sz="3200" dirty="0">
                <a:solidFill>
                  <a:srgbClr val="000000"/>
                </a:solidFill>
                <a:latin typeface="Calibri Light" panose="020F0302020204030204" pitchFamily="34" charset="0"/>
                <a:cs typeface="Calibri Light" panose="020F0302020204030204" pitchFamily="34" charset="0"/>
              </a:rPr>
              <a:t>Conclusions</a:t>
            </a:r>
            <a:endParaRPr lang="en-US" sz="3200" dirty="0">
              <a:solidFill>
                <a:schemeClr val="tx2"/>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lstStyle/>
          <a:p>
            <a:pPr>
              <a:buFontTx/>
              <a:buChar char="-"/>
            </a:pPr>
            <a:r>
              <a:rPr lang="en-GB" sz="1800" dirty="0">
                <a:effectLst/>
                <a:latin typeface="Calibri" panose="020F0502020204030204" pitchFamily="34" charset="0"/>
                <a:ea typeface="Calibri" panose="020F0502020204030204" pitchFamily="34" charset="0"/>
              </a:rPr>
              <a:t>The competence framework supporting the ONLIFE Learning Paradigm (OLP) has been well received by both specialists and professionals. The suggestions have been included in the model, as they all fit well into the model. </a:t>
            </a:r>
          </a:p>
          <a:p>
            <a:pPr>
              <a:buFontTx/>
              <a:buChar char="-"/>
            </a:pPr>
            <a:r>
              <a:rPr lang="en-GB" sz="1800" dirty="0">
                <a:effectLst/>
                <a:latin typeface="Calibri" panose="020F0502020204030204" pitchFamily="34" charset="0"/>
                <a:ea typeface="Calibri" panose="020F0502020204030204" pitchFamily="34" charset="0"/>
              </a:rPr>
              <a:t>The competence model includes four main areas: </a:t>
            </a:r>
            <a:r>
              <a:rPr lang="en-GB" sz="1800" b="1" dirty="0">
                <a:effectLst/>
                <a:latin typeface="Calibri" panose="020F0502020204030204" pitchFamily="34" charset="0"/>
                <a:ea typeface="Calibri" panose="020F0502020204030204" pitchFamily="34" charset="0"/>
              </a:rPr>
              <a:t>pedagogy, technology, self-regulation and leadership</a:t>
            </a:r>
            <a:r>
              <a:rPr lang="en-GB" sz="1800" dirty="0">
                <a:effectLst/>
                <a:latin typeface="Calibri" panose="020F0502020204030204" pitchFamily="34" charset="0"/>
                <a:ea typeface="Calibri" panose="020F0502020204030204" pitchFamily="34" charset="0"/>
              </a:rPr>
              <a:t>, with a total of </a:t>
            </a:r>
            <a:r>
              <a:rPr lang="en-GB" sz="1800" b="1" dirty="0">
                <a:effectLst/>
                <a:latin typeface="Calibri" panose="020F0502020204030204" pitchFamily="34" charset="0"/>
                <a:ea typeface="Calibri" panose="020F0502020204030204" pitchFamily="34" charset="0"/>
              </a:rPr>
              <a:t>seventeen</a:t>
            </a:r>
            <a:r>
              <a:rPr lang="en-GB" sz="1800" dirty="0">
                <a:effectLst/>
                <a:latin typeface="Calibri" panose="020F0502020204030204" pitchFamily="34" charset="0"/>
                <a:ea typeface="Calibri" panose="020F0502020204030204" pitchFamily="34" charset="0"/>
              </a:rPr>
              <a:t> competencies (four are knowledge, seven are skills and six are dispositions).</a:t>
            </a:r>
            <a:endParaRPr lang="es-ES" sz="1800" dirty="0">
              <a:effectLst/>
              <a:latin typeface="Times New Roman" panose="02020603050405020304" pitchFamily="18" charset="0"/>
              <a:ea typeface="Times New Roman" panose="02020603050405020304" pitchFamily="18" charset="0"/>
            </a:endParaRPr>
          </a:p>
          <a:p>
            <a:pPr>
              <a:buFontTx/>
              <a:buChar char="-"/>
            </a:pPr>
            <a:r>
              <a:rPr lang="en-GB" sz="1800" dirty="0">
                <a:effectLst/>
                <a:latin typeface="Calibri" panose="020F0502020204030204" pitchFamily="34" charset="0"/>
                <a:ea typeface="Calibri" panose="020F0502020204030204" pitchFamily="34" charset="0"/>
              </a:rPr>
              <a:t>The OLP competence model is a step beyond the </a:t>
            </a:r>
            <a:r>
              <a:rPr lang="en-GB" sz="1800" b="1" dirty="0" err="1">
                <a:effectLst/>
                <a:latin typeface="Calibri" panose="020F0502020204030204" pitchFamily="34" charset="0"/>
                <a:ea typeface="Calibri" panose="020F0502020204030204" pitchFamily="34" charset="0"/>
              </a:rPr>
              <a:t>DigiCompEdu</a:t>
            </a:r>
            <a:r>
              <a:rPr lang="en-GB" sz="1800" dirty="0">
                <a:effectLst/>
                <a:latin typeface="Calibri" panose="020F0502020204030204" pitchFamily="34" charset="0"/>
                <a:ea typeface="Calibri" panose="020F0502020204030204" pitchFamily="34" charset="0"/>
              </a:rPr>
              <a:t>, </a:t>
            </a:r>
            <a:r>
              <a:rPr lang="en-GB" sz="1800" b="1" dirty="0">
                <a:effectLst/>
                <a:latin typeface="Calibri" panose="020F0502020204030204" pitchFamily="34" charset="0"/>
                <a:ea typeface="Calibri" panose="020F0502020204030204" pitchFamily="34" charset="0"/>
              </a:rPr>
              <a:t>SELFIE</a:t>
            </a:r>
            <a:r>
              <a:rPr lang="en-GB" sz="1800" dirty="0">
                <a:effectLst/>
                <a:latin typeface="Calibri" panose="020F0502020204030204" pitchFamily="34" charset="0"/>
                <a:ea typeface="Calibri" panose="020F0502020204030204" pitchFamily="34" charset="0"/>
              </a:rPr>
              <a:t> and </a:t>
            </a:r>
            <a:r>
              <a:rPr lang="en-GB" sz="1800" b="1" dirty="0">
                <a:effectLst/>
                <a:latin typeface="Calibri" panose="020F0502020204030204" pitchFamily="34" charset="0"/>
                <a:ea typeface="Calibri" panose="020F0502020204030204" pitchFamily="34" charset="0"/>
              </a:rPr>
              <a:t>L-CLOUD</a:t>
            </a:r>
            <a:r>
              <a:rPr lang="en-GB" sz="1800" dirty="0">
                <a:effectLst/>
                <a:latin typeface="Calibri" panose="020F0502020204030204" pitchFamily="34" charset="0"/>
                <a:ea typeface="Calibri" panose="020F0502020204030204" pitchFamily="34" charset="0"/>
              </a:rPr>
              <a:t> competence models, and can be considered a natural evolution of them, introducing those competencies that were identified during the pandemics.</a:t>
            </a:r>
          </a:p>
          <a:p>
            <a:pPr>
              <a:buFontTx/>
              <a:buChar char="-"/>
            </a:pPr>
            <a:r>
              <a:rPr lang="en-GB" sz="1800" dirty="0">
                <a:latin typeface="Calibri" panose="020F0502020204030204" pitchFamily="34" charset="0"/>
                <a:ea typeface="Calibri" panose="020F0502020204030204" pitchFamily="34" charset="0"/>
              </a:rPr>
              <a:t>W</a:t>
            </a:r>
            <a:r>
              <a:rPr lang="en-GB" sz="1800" dirty="0">
                <a:effectLst/>
                <a:latin typeface="Calibri" panose="020F0502020204030204" pitchFamily="34" charset="0"/>
                <a:ea typeface="Calibri" panose="020F0502020204030204" pitchFamily="34" charset="0"/>
              </a:rPr>
              <a:t>e believe that the ONLIFE model is a starting point for cloud education in Europe</a:t>
            </a:r>
          </a:p>
          <a:p>
            <a:pPr>
              <a:buFontTx/>
              <a:buChar char="-"/>
            </a:pPr>
            <a:r>
              <a:rPr lang="en-GB" sz="1800" dirty="0">
                <a:latin typeface="Calibri" panose="020F0502020204030204" pitchFamily="34" charset="0"/>
                <a:ea typeface="Calibri" panose="020F0502020204030204" pitchFamily="34" charset="0"/>
              </a:rPr>
              <a:t>T</a:t>
            </a:r>
            <a:r>
              <a:rPr lang="en-GB" sz="1800" dirty="0">
                <a:effectLst/>
                <a:latin typeface="Calibri" panose="020F0502020204030204" pitchFamily="34" charset="0"/>
                <a:ea typeface="Calibri" panose="020F0502020204030204" pitchFamily="34" charset="0"/>
              </a:rPr>
              <a:t>he model can help teachers, principals, and school institutions as a whole to make a diagnosis in order to be prepared for any disruptive or complex situation that may occur in the future of educational systems.</a:t>
            </a:r>
          </a:p>
          <a:p>
            <a:pPr>
              <a:buFontTx/>
              <a:buChar char="-"/>
            </a:pPr>
            <a:r>
              <a:rPr lang="en-GB" sz="1800" dirty="0">
                <a:effectLst/>
                <a:latin typeface="Calibri" panose="020F0502020204030204" pitchFamily="34" charset="0"/>
                <a:ea typeface="Calibri" panose="020F0502020204030204" pitchFamily="34" charset="0"/>
              </a:rPr>
              <a:t>The model can be used to update the contents and methods of teacher training programs, whether initial or continuing education</a:t>
            </a:r>
            <a:endParaRPr lang="es-ES" sz="1800" dirty="0">
              <a:effectLst/>
              <a:latin typeface="Times New Roman" panose="02020603050405020304" pitchFamily="18" charset="0"/>
              <a:ea typeface="Times New Roman" panose="02020603050405020304" pitchFamily="18" charset="0"/>
            </a:endParaRPr>
          </a:p>
          <a:p>
            <a:pPr>
              <a:buFontTx/>
              <a:buChar char="-"/>
            </a:pPr>
            <a:endParaRPr lang="en-GB" dirty="0"/>
          </a:p>
        </p:txBody>
      </p:sp>
    </p:spTree>
    <p:extLst>
      <p:ext uri="{BB962C8B-B14F-4D97-AF65-F5344CB8AC3E}">
        <p14:creationId xmlns:p14="http://schemas.microsoft.com/office/powerpoint/2010/main" val="130472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60D05D2D-CB6A-431B-BE4A-2A7FCC9FA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ounded Rectangle 5">
            <a:extLst>
              <a:ext uri="{FF2B5EF4-FFF2-40B4-BE49-F238E27FC236}">
                <a16:creationId xmlns:a16="http://schemas.microsoft.com/office/drawing/2014/main" id="{E84CD6E5-269B-4A44-867D-78DBB4DFF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E65144C4-76EC-41AE-A2B5-D5EC5FE52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513" y="4356100"/>
            <a:ext cx="2874963" cy="619125"/>
          </a:xfrm>
          <a:prstGeom prst="rect">
            <a:avLst/>
          </a:prstGeom>
        </p:spPr>
      </p:pic>
      <p:pic>
        <p:nvPicPr>
          <p:cNvPr id="29" name="Picture 28" descr="Graphical user interface, application, PowerPoint&#10;&#10;Description automatically generated">
            <a:extLst>
              <a:ext uri="{FF2B5EF4-FFF2-40B4-BE49-F238E27FC236}">
                <a16:creationId xmlns:a16="http://schemas.microsoft.com/office/drawing/2014/main" id="{6BDEAA55-E7BC-4FA8-93F3-E2BE09878118}"/>
              </a:ext>
            </a:extLst>
          </p:cNvPr>
          <p:cNvPicPr/>
          <p:nvPr/>
        </p:nvPicPr>
        <p:blipFill rotWithShape="1">
          <a:blip r:embed="rId3">
            <a:extLst>
              <a:ext uri="{28A0092B-C50C-407E-A947-70E740481C1C}">
                <a14:useLocalDpi xmlns:a14="http://schemas.microsoft.com/office/drawing/2010/main" val="0"/>
              </a:ext>
            </a:extLst>
          </a:blip>
          <a:srcRect l="32583" t="23253" r="55917" b="61630"/>
          <a:stretch/>
        </p:blipFill>
        <p:spPr>
          <a:xfrm>
            <a:off x="4244975" y="1309688"/>
            <a:ext cx="1801813" cy="1608138"/>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1589623A-F9FB-469A-B011-1C00B3464F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14193" y="3110706"/>
            <a:ext cx="1801813" cy="1992313"/>
          </a:xfrm>
          <a:prstGeom prst="rect">
            <a:avLst/>
          </a:prstGeom>
        </p:spPr>
      </p:pic>
      <p:pic>
        <p:nvPicPr>
          <p:cNvPr id="30" name="Picture 29">
            <a:extLst>
              <a:ext uri="{FF2B5EF4-FFF2-40B4-BE49-F238E27FC236}">
                <a16:creationId xmlns:a16="http://schemas.microsoft.com/office/drawing/2014/main" id="{57135399-0596-47C7-BB89-026710FB56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97397" y="1194596"/>
            <a:ext cx="2339655" cy="823501"/>
          </a:xfrm>
          <a:prstGeom prst="rect">
            <a:avLst/>
          </a:prstGeom>
        </p:spPr>
      </p:pic>
      <p:pic>
        <p:nvPicPr>
          <p:cNvPr id="32" name="Picture 31" descr="Universitat de Barcelona">
            <a:extLst>
              <a:ext uri="{FF2B5EF4-FFF2-40B4-BE49-F238E27FC236}">
                <a16:creationId xmlns:a16="http://schemas.microsoft.com/office/drawing/2014/main" id="{24DC2B39-EECA-44B7-923A-CC5F27B2F67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26050" y="3168075"/>
            <a:ext cx="2587625" cy="798513"/>
          </a:xfrm>
          <a:prstGeom prst="rect">
            <a:avLst/>
          </a:prstGeom>
        </p:spPr>
      </p:pic>
      <p:pic>
        <p:nvPicPr>
          <p:cNvPr id="25" name="Picture 24" descr="Logo&#10;&#10;Description automatically generated">
            <a:extLst>
              <a:ext uri="{FF2B5EF4-FFF2-40B4-BE49-F238E27FC236}">
                <a16:creationId xmlns:a16="http://schemas.microsoft.com/office/drawing/2014/main" id="{F8855404-B6FD-4BEB-A0A6-C0357AD4ADB4}"/>
              </a:ext>
            </a:extLst>
          </p:cNvPr>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251315" y="1508124"/>
            <a:ext cx="1801813" cy="1292226"/>
          </a:xfrm>
          <a:prstGeom prst="rect">
            <a:avLst/>
          </a:prstGeom>
        </p:spPr>
      </p:pic>
      <p:pic>
        <p:nvPicPr>
          <p:cNvPr id="27" name="Picture 8">
            <a:extLst>
              <a:ext uri="{FF2B5EF4-FFF2-40B4-BE49-F238E27FC236}">
                <a16:creationId xmlns:a16="http://schemas.microsoft.com/office/drawing/2014/main" id="{6DB4E832-4C9F-4FE1-85F5-D3DB652286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493735" y="3227464"/>
            <a:ext cx="1586546" cy="1586546"/>
          </a:xfrm>
          <a:prstGeom prst="rect">
            <a:avLst/>
          </a:prstGeom>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DAA338B2-2B69-44D5-AE7D-D64528D7FD5B}"/>
              </a:ext>
            </a:extLst>
          </p:cNvPr>
          <p:cNvSpPr>
            <a:spLocks noGrp="1"/>
          </p:cNvSpPr>
          <p:nvPr>
            <p:ph type="title"/>
          </p:nvPr>
        </p:nvSpPr>
        <p:spPr>
          <a:xfrm>
            <a:off x="960120" y="50800"/>
            <a:ext cx="10271760" cy="936626"/>
          </a:xfrm>
        </p:spPr>
        <p:txBody>
          <a:bodyPr vert="horz" lIns="91440" tIns="45720" rIns="91440" bIns="45720" rtlCol="0" anchor="ctr">
            <a:normAutofit/>
          </a:bodyPr>
          <a:lstStyle/>
          <a:p>
            <a:pPr algn="ctr"/>
            <a:r>
              <a:rPr lang="en-US" sz="4000" kern="1200" dirty="0">
                <a:solidFill>
                  <a:schemeClr val="tx1">
                    <a:lumMod val="75000"/>
                    <a:lumOff val="25000"/>
                  </a:schemeClr>
                </a:solidFill>
                <a:latin typeface="+mj-lt"/>
                <a:ea typeface="+mj-ea"/>
                <a:cs typeface="+mj-cs"/>
              </a:rPr>
              <a:t>The ONLIFE Partners</a:t>
            </a:r>
          </a:p>
        </p:txBody>
      </p:sp>
      <p:pic>
        <p:nvPicPr>
          <p:cNvPr id="7" name="Picture 6">
            <a:extLst>
              <a:ext uri="{FF2B5EF4-FFF2-40B4-BE49-F238E27FC236}">
                <a16:creationId xmlns:a16="http://schemas.microsoft.com/office/drawing/2014/main" id="{EE84DC83-812C-A69E-E3B2-4F00F5CD81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4890" y="3604784"/>
            <a:ext cx="3068815" cy="2169869"/>
          </a:xfrm>
          <a:prstGeom prst="rect">
            <a:avLst/>
          </a:prstGeom>
        </p:spPr>
      </p:pic>
      <p:pic>
        <p:nvPicPr>
          <p:cNvPr id="9" name="Picture 8">
            <a:extLst>
              <a:ext uri="{FF2B5EF4-FFF2-40B4-BE49-F238E27FC236}">
                <a16:creationId xmlns:a16="http://schemas.microsoft.com/office/drawing/2014/main" id="{D5F12117-1477-6233-C477-D0466A20B1D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578573" y="2210302"/>
            <a:ext cx="2130422" cy="759501"/>
          </a:xfrm>
          <a:prstGeom prst="rect">
            <a:avLst/>
          </a:prstGeom>
        </p:spPr>
      </p:pic>
      <p:pic>
        <p:nvPicPr>
          <p:cNvPr id="11" name="Picture 10">
            <a:extLst>
              <a:ext uri="{FF2B5EF4-FFF2-40B4-BE49-F238E27FC236}">
                <a16:creationId xmlns:a16="http://schemas.microsoft.com/office/drawing/2014/main" id="{E9EB71B8-74C2-1B92-B1A7-486D8C2EAE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1810" y="1289208"/>
            <a:ext cx="2801750" cy="2790698"/>
          </a:xfrm>
          <a:prstGeom prst="rect">
            <a:avLst/>
          </a:prstGeom>
        </p:spPr>
      </p:pic>
    </p:spTree>
    <p:extLst>
      <p:ext uri="{BB962C8B-B14F-4D97-AF65-F5344CB8AC3E}">
        <p14:creationId xmlns:p14="http://schemas.microsoft.com/office/powerpoint/2010/main" val="133109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200" dirty="0">
                <a:solidFill>
                  <a:srgbClr val="000000"/>
                </a:solidFill>
                <a:latin typeface="Calibri Light" panose="020F0302020204030204" pitchFamily="34" charset="0"/>
                <a:cs typeface="Calibri Light" panose="020F0302020204030204" pitchFamily="34" charset="0"/>
              </a:rPr>
              <a:t>CONTENT</a:t>
            </a:r>
            <a:endParaRPr lang="en-US" sz="3200" dirty="0">
              <a:solidFill>
                <a:schemeClr val="tx2"/>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11" name="Marcador de contenido 10" descr="Interfaz de usuario gráfica&#10;&#10;Descripción generada automáticamente">
            <a:extLst>
              <a:ext uri="{FF2B5EF4-FFF2-40B4-BE49-F238E27FC236}">
                <a16:creationId xmlns:a16="http://schemas.microsoft.com/office/drawing/2014/main" id="{7FA296B5-DC5E-FC6C-7257-D60C3960513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108122" y="1312478"/>
            <a:ext cx="3777307" cy="4951447"/>
          </a:xfrm>
        </p:spPr>
      </p:pic>
      <p:pic>
        <p:nvPicPr>
          <p:cNvPr id="12" name="Imagen 11">
            <a:extLst>
              <a:ext uri="{FF2B5EF4-FFF2-40B4-BE49-F238E27FC236}">
                <a16:creationId xmlns:a16="http://schemas.microsoft.com/office/drawing/2014/main" id="{D3009595-CDAB-9C81-B8E1-F1623AFD307B}"/>
              </a:ext>
            </a:extLst>
          </p:cNvPr>
          <p:cNvPicPr>
            <a:picLocks noChangeAspect="1"/>
          </p:cNvPicPr>
          <p:nvPr/>
        </p:nvPicPr>
        <p:blipFill>
          <a:blip r:embed="rId5"/>
          <a:stretch>
            <a:fillRect/>
          </a:stretch>
        </p:blipFill>
        <p:spPr>
          <a:xfrm>
            <a:off x="1334981" y="1401208"/>
            <a:ext cx="5182049" cy="4352921"/>
          </a:xfrm>
          <a:prstGeom prst="rect">
            <a:avLst/>
          </a:prstGeom>
        </p:spPr>
      </p:pic>
      <p:sp>
        <p:nvSpPr>
          <p:cNvPr id="14" name="CuadroTexto 13">
            <a:extLst>
              <a:ext uri="{FF2B5EF4-FFF2-40B4-BE49-F238E27FC236}">
                <a16:creationId xmlns:a16="http://schemas.microsoft.com/office/drawing/2014/main" id="{E310CB7E-13D8-9FAC-370F-7134DCFDCD3E}"/>
              </a:ext>
            </a:extLst>
          </p:cNvPr>
          <p:cNvSpPr txBox="1"/>
          <p:nvPr/>
        </p:nvSpPr>
        <p:spPr>
          <a:xfrm>
            <a:off x="903840" y="1333347"/>
            <a:ext cx="5692032" cy="5280420"/>
          </a:xfrm>
          <a:prstGeom prst="rect">
            <a:avLst/>
          </a:prstGeom>
          <a:noFill/>
        </p:spPr>
        <p:txBody>
          <a:bodyPr wrap="square">
            <a:spAutoFit/>
          </a:bodyPr>
          <a:lstStyle/>
          <a:p>
            <a:pPr marL="342900" indent="-342900">
              <a:lnSpc>
                <a:spcPts val="2880"/>
              </a:lnSpc>
              <a:buFont typeface="Arial" panose="020B0604020202020204" pitchFamily="34" charset="0"/>
              <a:buChar char="•"/>
            </a:pPr>
            <a:r>
              <a:rPr lang="en-US" sz="2200" dirty="0"/>
              <a:t>Elaboration of the ONLIFE Learning Paradigm Model</a:t>
            </a:r>
          </a:p>
          <a:p>
            <a:pPr>
              <a:lnSpc>
                <a:spcPts val="2880"/>
              </a:lnSpc>
            </a:pPr>
            <a:endParaRPr lang="en-US" sz="2200" dirty="0"/>
          </a:p>
          <a:p>
            <a:pPr marL="342900" indent="-342900">
              <a:lnSpc>
                <a:spcPts val="2880"/>
              </a:lnSpc>
              <a:buFont typeface="Arial" panose="020B0604020202020204" pitchFamily="34" charset="0"/>
              <a:buChar char="•"/>
            </a:pPr>
            <a:r>
              <a:rPr lang="en-US" sz="2200" dirty="0"/>
              <a:t>The ONLIFE Framework of competences</a:t>
            </a:r>
          </a:p>
          <a:p>
            <a:pPr>
              <a:lnSpc>
                <a:spcPts val="2880"/>
              </a:lnSpc>
            </a:pPr>
            <a:endParaRPr lang="en-US" sz="2200" dirty="0"/>
          </a:p>
          <a:p>
            <a:pPr marL="342900" indent="-342900">
              <a:lnSpc>
                <a:spcPts val="2880"/>
              </a:lnSpc>
              <a:buFont typeface="Arial" panose="020B0604020202020204" pitchFamily="34" charset="0"/>
              <a:buChar char="•"/>
            </a:pPr>
            <a:r>
              <a:rPr lang="en-US" sz="2200" dirty="0"/>
              <a:t>Expert evaluation of the framework of competencies</a:t>
            </a:r>
          </a:p>
          <a:p>
            <a:pPr>
              <a:lnSpc>
                <a:spcPts val="2880"/>
              </a:lnSpc>
            </a:pPr>
            <a:endParaRPr lang="en-US" sz="2200" dirty="0"/>
          </a:p>
          <a:p>
            <a:pPr marL="342900" indent="-342900">
              <a:lnSpc>
                <a:spcPts val="2880"/>
              </a:lnSpc>
              <a:buFont typeface="Arial" panose="020B0604020202020204" pitchFamily="34" charset="0"/>
              <a:buChar char="•"/>
            </a:pPr>
            <a:r>
              <a:rPr lang="en-US" sz="2200" dirty="0"/>
              <a:t>ONLIFE Final framework of competences</a:t>
            </a:r>
          </a:p>
          <a:p>
            <a:pPr>
              <a:lnSpc>
                <a:spcPts val="2880"/>
              </a:lnSpc>
            </a:pPr>
            <a:endParaRPr lang="en-US" sz="2200" dirty="0"/>
          </a:p>
          <a:p>
            <a:pPr marL="342900" indent="-342900">
              <a:lnSpc>
                <a:spcPts val="2880"/>
              </a:lnSpc>
              <a:buFont typeface="Arial" panose="020B0604020202020204" pitchFamily="34" charset="0"/>
              <a:buChar char="•"/>
            </a:pPr>
            <a:r>
              <a:rPr lang="en-US" sz="2200" dirty="0"/>
              <a:t>Self-evaluation tool for assessing competences</a:t>
            </a:r>
          </a:p>
          <a:p>
            <a:pPr>
              <a:lnSpc>
                <a:spcPts val="2880"/>
              </a:lnSpc>
            </a:pPr>
            <a:endParaRPr lang="en-US" sz="2200" dirty="0"/>
          </a:p>
          <a:p>
            <a:pPr marL="342900" indent="-342900">
              <a:lnSpc>
                <a:spcPts val="2880"/>
              </a:lnSpc>
              <a:buFont typeface="Arial" panose="020B0604020202020204" pitchFamily="34" charset="0"/>
              <a:buChar char="•"/>
            </a:pPr>
            <a:r>
              <a:rPr lang="en-US" sz="2200" dirty="0"/>
              <a:t>Conclusions</a:t>
            </a:r>
          </a:p>
        </p:txBody>
      </p:sp>
    </p:spTree>
    <p:extLst>
      <p:ext uri="{BB962C8B-B14F-4D97-AF65-F5344CB8AC3E}">
        <p14:creationId xmlns:p14="http://schemas.microsoft.com/office/powerpoint/2010/main" val="143256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fontScale="90000"/>
          </a:bodyPr>
          <a:lstStyle/>
          <a:p>
            <a:pPr algn="ctr">
              <a:lnSpc>
                <a:spcPts val="2880"/>
              </a:lnSpc>
            </a:pPr>
            <a:r>
              <a:rPr lang="en-US" sz="3200" dirty="0"/>
              <a:t>Elaboration of the ONLIFE </a:t>
            </a:r>
            <a:br>
              <a:rPr lang="en-US" sz="3200" dirty="0"/>
            </a:br>
            <a:r>
              <a:rPr lang="en-US" sz="3200" dirty="0"/>
              <a:t>Learning Paradigm Model</a:t>
            </a: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12" name="Imagen 11">
            <a:extLst>
              <a:ext uri="{FF2B5EF4-FFF2-40B4-BE49-F238E27FC236}">
                <a16:creationId xmlns:a16="http://schemas.microsoft.com/office/drawing/2014/main" id="{D3009595-CDAB-9C81-B8E1-F1623AFD307B}"/>
              </a:ext>
            </a:extLst>
          </p:cNvPr>
          <p:cNvPicPr>
            <a:picLocks noChangeAspect="1"/>
          </p:cNvPicPr>
          <p:nvPr/>
        </p:nvPicPr>
        <p:blipFill>
          <a:blip r:embed="rId4"/>
          <a:stretch>
            <a:fillRect/>
          </a:stretch>
        </p:blipFill>
        <p:spPr>
          <a:xfrm>
            <a:off x="6097963" y="1509085"/>
            <a:ext cx="5182049" cy="4531570"/>
          </a:xfrm>
          <a:prstGeom prst="rect">
            <a:avLst/>
          </a:prstGeom>
        </p:spPr>
      </p:pic>
      <p:graphicFrame>
        <p:nvGraphicFramePr>
          <p:cNvPr id="21" name="Tabla 21">
            <a:extLst>
              <a:ext uri="{FF2B5EF4-FFF2-40B4-BE49-F238E27FC236}">
                <a16:creationId xmlns:a16="http://schemas.microsoft.com/office/drawing/2014/main" id="{9CC38A64-E251-1ED3-6FB9-BC2BA9E8EB8A}"/>
              </a:ext>
            </a:extLst>
          </p:cNvPr>
          <p:cNvGraphicFramePr>
            <a:graphicFrameLocks noGrp="1"/>
          </p:cNvGraphicFramePr>
          <p:nvPr>
            <p:extLst>
              <p:ext uri="{D42A27DB-BD31-4B8C-83A1-F6EECF244321}">
                <p14:modId xmlns:p14="http://schemas.microsoft.com/office/powerpoint/2010/main" val="2479330636"/>
              </p:ext>
            </p:extLst>
          </p:nvPr>
        </p:nvGraphicFramePr>
        <p:xfrm>
          <a:off x="820812" y="1996976"/>
          <a:ext cx="4901063" cy="4043680"/>
        </p:xfrm>
        <a:graphic>
          <a:graphicData uri="http://schemas.openxmlformats.org/drawingml/2006/table">
            <a:tbl>
              <a:tblPr firstRow="1" bandRow="1">
                <a:tableStyleId>{5C22544A-7EE6-4342-B048-85BDC9FD1C3A}</a:tableStyleId>
              </a:tblPr>
              <a:tblGrid>
                <a:gridCol w="4901063">
                  <a:extLst>
                    <a:ext uri="{9D8B030D-6E8A-4147-A177-3AD203B41FA5}">
                      <a16:colId xmlns:a16="http://schemas.microsoft.com/office/drawing/2014/main" val="3430969537"/>
                    </a:ext>
                  </a:extLst>
                </a:gridCol>
              </a:tblGrid>
              <a:tr h="370840">
                <a:tc>
                  <a:txBody>
                    <a:bodyPr/>
                    <a:lstStyle/>
                    <a:p>
                      <a:pPr marL="0" algn="l" defTabSz="914400" rtl="0" eaLnBrk="1" latinLnBrk="0" hangingPunct="1"/>
                      <a:r>
                        <a:rPr lang="es-ES" sz="1800" kern="1200" dirty="0">
                          <a:solidFill>
                            <a:schemeClr val="dk1"/>
                          </a:solidFill>
                          <a:latin typeface="+mn-lt"/>
                          <a:ea typeface="+mn-ea"/>
                          <a:cs typeface="+mn-cs"/>
                        </a:rPr>
                        <a:t>1. </a:t>
                      </a:r>
                      <a:r>
                        <a:rPr lang="es-ES" sz="1800" kern="1200" dirty="0" err="1">
                          <a:solidFill>
                            <a:schemeClr val="dk1"/>
                          </a:solidFill>
                          <a:latin typeface="+mn-lt"/>
                          <a:ea typeface="+mn-ea"/>
                          <a:cs typeface="+mn-cs"/>
                        </a:rPr>
                        <a:t>Introducing</a:t>
                      </a:r>
                      <a:r>
                        <a:rPr lang="es-ES" sz="1800" kern="1200" dirty="0">
                          <a:solidFill>
                            <a:schemeClr val="dk1"/>
                          </a:solidFill>
                          <a:latin typeface="+mn-lt"/>
                          <a:ea typeface="+mn-ea"/>
                          <a:cs typeface="+mn-cs"/>
                        </a:rPr>
                        <a:t> ONLIFE</a:t>
                      </a:r>
                    </a:p>
                  </a:txBody>
                  <a:tcPr/>
                </a:tc>
                <a:extLst>
                  <a:ext uri="{0D108BD9-81ED-4DB2-BD59-A6C34878D82A}">
                    <a16:rowId xmlns:a16="http://schemas.microsoft.com/office/drawing/2014/main" val="3077498510"/>
                  </a:ext>
                </a:extLst>
              </a:tr>
              <a:tr h="370840">
                <a:tc>
                  <a:txBody>
                    <a:bodyPr/>
                    <a:lstStyle/>
                    <a:p>
                      <a:r>
                        <a:rPr lang="en-US" sz="1800" b="1" i="0" u="none" strike="noStrike" kern="1200" dirty="0">
                          <a:solidFill>
                            <a:schemeClr val="dk1"/>
                          </a:solidFill>
                          <a:effectLst/>
                          <a:latin typeface="+mn-lt"/>
                          <a:ea typeface="+mn-ea"/>
                          <a:cs typeface="+mn-cs"/>
                        </a:rPr>
                        <a:t>2. Online training for learning with online learning environments</a:t>
                      </a:r>
                      <a:endParaRPr lang="es-ES" dirty="0"/>
                    </a:p>
                  </a:txBody>
                  <a:tcPr/>
                </a:tc>
                <a:extLst>
                  <a:ext uri="{0D108BD9-81ED-4DB2-BD59-A6C34878D82A}">
                    <a16:rowId xmlns:a16="http://schemas.microsoft.com/office/drawing/2014/main" val="888005998"/>
                  </a:ext>
                </a:extLst>
              </a:tr>
              <a:tr h="370840">
                <a:tc>
                  <a:txBody>
                    <a:bodyPr/>
                    <a:lstStyle/>
                    <a:p>
                      <a:r>
                        <a:rPr lang="en-US" sz="1800" b="1" i="0" u="none" strike="noStrike" kern="1200" dirty="0">
                          <a:solidFill>
                            <a:schemeClr val="dk1"/>
                          </a:solidFill>
                          <a:effectLst/>
                          <a:latin typeface="+mn-lt"/>
                          <a:ea typeface="+mn-ea"/>
                          <a:cs typeface="+mn-cs"/>
                        </a:rPr>
                        <a:t>3. Digital Skills for online teaching</a:t>
                      </a:r>
                      <a:endParaRPr lang="es-ES" dirty="0"/>
                    </a:p>
                  </a:txBody>
                  <a:tcPr/>
                </a:tc>
                <a:extLst>
                  <a:ext uri="{0D108BD9-81ED-4DB2-BD59-A6C34878D82A}">
                    <a16:rowId xmlns:a16="http://schemas.microsoft.com/office/drawing/2014/main" val="3812555459"/>
                  </a:ext>
                </a:extLst>
              </a:tr>
              <a:tr h="370840">
                <a:tc>
                  <a:txBody>
                    <a:bodyPr/>
                    <a:lstStyle/>
                    <a:p>
                      <a:r>
                        <a:rPr lang="en-US" sz="1800" b="1" i="0" u="none" strike="noStrike" kern="1200" dirty="0">
                          <a:solidFill>
                            <a:schemeClr val="dk1"/>
                          </a:solidFill>
                          <a:effectLst/>
                          <a:latin typeface="+mn-lt"/>
                          <a:ea typeface="+mn-ea"/>
                          <a:cs typeface="+mn-cs"/>
                        </a:rPr>
                        <a:t>4. Cooperating, sharing resources and co-teaching</a:t>
                      </a:r>
                      <a:endParaRPr lang="es-ES" dirty="0"/>
                    </a:p>
                  </a:txBody>
                  <a:tcPr/>
                </a:tc>
                <a:extLst>
                  <a:ext uri="{0D108BD9-81ED-4DB2-BD59-A6C34878D82A}">
                    <a16:rowId xmlns:a16="http://schemas.microsoft.com/office/drawing/2014/main" val="2992311399"/>
                  </a:ext>
                </a:extLst>
              </a:tr>
              <a:tr h="370840">
                <a:tc>
                  <a:txBody>
                    <a:bodyPr/>
                    <a:lstStyle/>
                    <a:p>
                      <a:r>
                        <a:rPr lang="en-US" sz="1800" b="1" i="0" u="none" strike="noStrike" kern="1200" dirty="0">
                          <a:solidFill>
                            <a:schemeClr val="dk1"/>
                          </a:solidFill>
                          <a:effectLst/>
                          <a:latin typeface="+mn-lt"/>
                          <a:ea typeface="+mn-ea"/>
                          <a:cs typeface="+mn-cs"/>
                        </a:rPr>
                        <a:t>5. Online teaching strategies and relevant practices to enable student learning</a:t>
                      </a:r>
                      <a:endParaRPr lang="es-ES" dirty="0"/>
                    </a:p>
                  </a:txBody>
                  <a:tcPr/>
                </a:tc>
                <a:extLst>
                  <a:ext uri="{0D108BD9-81ED-4DB2-BD59-A6C34878D82A}">
                    <a16:rowId xmlns:a16="http://schemas.microsoft.com/office/drawing/2014/main" val="3105169814"/>
                  </a:ext>
                </a:extLst>
              </a:tr>
              <a:tr h="370840">
                <a:tc>
                  <a:txBody>
                    <a:bodyPr/>
                    <a:lstStyle/>
                    <a:p>
                      <a:r>
                        <a:rPr lang="en-US" sz="1800" b="1" i="0" u="none" strike="noStrike" kern="1200" dirty="0">
                          <a:solidFill>
                            <a:schemeClr val="dk1"/>
                          </a:solidFill>
                          <a:effectLst/>
                          <a:latin typeface="+mn-lt"/>
                          <a:ea typeface="+mn-ea"/>
                          <a:cs typeface="+mn-cs"/>
                        </a:rPr>
                        <a:t>6. Effective communication and collaboration using technology</a:t>
                      </a:r>
                      <a:endParaRPr lang="es-ES" dirty="0"/>
                    </a:p>
                  </a:txBody>
                  <a:tcPr/>
                </a:tc>
                <a:extLst>
                  <a:ext uri="{0D108BD9-81ED-4DB2-BD59-A6C34878D82A}">
                    <a16:rowId xmlns:a16="http://schemas.microsoft.com/office/drawing/2014/main" val="3093505491"/>
                  </a:ext>
                </a:extLst>
              </a:tr>
              <a:tr h="370840">
                <a:tc>
                  <a:txBody>
                    <a:bodyPr/>
                    <a:lstStyle/>
                    <a:p>
                      <a:r>
                        <a:rPr lang="en-US" sz="1800" b="1" i="0" u="none" strike="noStrike" kern="1200" dirty="0">
                          <a:solidFill>
                            <a:schemeClr val="dk1"/>
                          </a:solidFill>
                          <a:effectLst/>
                          <a:latin typeface="+mn-lt"/>
                          <a:ea typeface="+mn-ea"/>
                          <a:cs typeface="+mn-cs"/>
                        </a:rPr>
                        <a:t>7. Adaptive teachers for disruptive learning scenarios: looking for digital solutions</a:t>
                      </a:r>
                      <a:endParaRPr lang="es-ES" dirty="0"/>
                    </a:p>
                  </a:txBody>
                  <a:tcPr/>
                </a:tc>
                <a:extLst>
                  <a:ext uri="{0D108BD9-81ED-4DB2-BD59-A6C34878D82A}">
                    <a16:rowId xmlns:a16="http://schemas.microsoft.com/office/drawing/2014/main" val="2066933584"/>
                  </a:ext>
                </a:extLst>
              </a:tr>
              <a:tr h="370840">
                <a:tc>
                  <a:txBody>
                    <a:bodyPr/>
                    <a:lstStyle/>
                    <a:p>
                      <a:r>
                        <a:rPr lang="en-US" sz="1800" b="1" i="0" u="none" strike="noStrike" kern="1200" dirty="0">
                          <a:solidFill>
                            <a:schemeClr val="dk1"/>
                          </a:solidFill>
                          <a:effectLst/>
                          <a:latin typeface="+mn-lt"/>
                          <a:ea typeface="+mn-ea"/>
                          <a:cs typeface="+mn-cs"/>
                        </a:rPr>
                        <a:t>8. Teachers as Future Multipliers – How To </a:t>
                      </a:r>
                      <a:endParaRPr lang="es-ES" dirty="0"/>
                    </a:p>
                  </a:txBody>
                  <a:tcPr/>
                </a:tc>
                <a:extLst>
                  <a:ext uri="{0D108BD9-81ED-4DB2-BD59-A6C34878D82A}">
                    <a16:rowId xmlns:a16="http://schemas.microsoft.com/office/drawing/2014/main" val="2687049359"/>
                  </a:ext>
                </a:extLst>
              </a:tr>
            </a:tbl>
          </a:graphicData>
        </a:graphic>
      </p:graphicFrame>
      <p:sp>
        <p:nvSpPr>
          <p:cNvPr id="22" name="CuadroTexto 21">
            <a:extLst>
              <a:ext uri="{FF2B5EF4-FFF2-40B4-BE49-F238E27FC236}">
                <a16:creationId xmlns:a16="http://schemas.microsoft.com/office/drawing/2014/main" id="{B1211205-5A7B-D342-3608-3DBBB69D8496}"/>
              </a:ext>
            </a:extLst>
          </p:cNvPr>
          <p:cNvSpPr txBox="1"/>
          <p:nvPr/>
        </p:nvSpPr>
        <p:spPr>
          <a:xfrm>
            <a:off x="714406" y="1618892"/>
            <a:ext cx="2848216" cy="369332"/>
          </a:xfrm>
          <a:prstGeom prst="rect">
            <a:avLst/>
          </a:prstGeom>
          <a:noFill/>
        </p:spPr>
        <p:txBody>
          <a:bodyPr wrap="none" rtlCol="0">
            <a:spAutoFit/>
          </a:bodyPr>
          <a:lstStyle/>
          <a:p>
            <a:r>
              <a:rPr lang="es-ES" dirty="0"/>
              <a:t>ONLIFE TRAINING MODULES</a:t>
            </a:r>
          </a:p>
        </p:txBody>
      </p:sp>
      <p:sp>
        <p:nvSpPr>
          <p:cNvPr id="23" name="Elipse 22">
            <a:extLst>
              <a:ext uri="{FF2B5EF4-FFF2-40B4-BE49-F238E27FC236}">
                <a16:creationId xmlns:a16="http://schemas.microsoft.com/office/drawing/2014/main" id="{07ABB311-3EEB-2E35-598D-23A75C31E186}"/>
              </a:ext>
            </a:extLst>
          </p:cNvPr>
          <p:cNvSpPr/>
          <p:nvPr/>
        </p:nvSpPr>
        <p:spPr>
          <a:xfrm>
            <a:off x="7631400" y="2527884"/>
            <a:ext cx="3595961" cy="301282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t>Categories</a:t>
            </a:r>
            <a:r>
              <a:rPr lang="es-ES" sz="2400" dirty="0"/>
              <a:t> </a:t>
            </a:r>
            <a:r>
              <a:rPr lang="es-ES" sz="2400" dirty="0" err="1"/>
              <a:t>of</a:t>
            </a:r>
            <a:r>
              <a:rPr lang="es-ES" sz="2400" dirty="0"/>
              <a:t> </a:t>
            </a:r>
            <a:r>
              <a:rPr lang="es-ES" sz="2400" dirty="0" err="1"/>
              <a:t>competences</a:t>
            </a:r>
            <a:endParaRPr lang="es-ES" sz="2400" dirty="0"/>
          </a:p>
        </p:txBody>
      </p:sp>
      <p:cxnSp>
        <p:nvCxnSpPr>
          <p:cNvPr id="25" name="Conector recto de flecha 24">
            <a:extLst>
              <a:ext uri="{FF2B5EF4-FFF2-40B4-BE49-F238E27FC236}">
                <a16:creationId xmlns:a16="http://schemas.microsoft.com/office/drawing/2014/main" id="{FDEAE60F-9540-7D2D-4BE9-7F73D8643F2C}"/>
              </a:ext>
            </a:extLst>
          </p:cNvPr>
          <p:cNvCxnSpPr>
            <a:cxnSpLocks/>
            <a:endCxn id="23" idx="2"/>
          </p:cNvCxnSpPr>
          <p:nvPr/>
        </p:nvCxnSpPr>
        <p:spPr>
          <a:xfrm>
            <a:off x="5726440" y="2164682"/>
            <a:ext cx="1904960" cy="186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CDC5B3BC-E9F6-1EF0-6F03-3BD81A3795FB}"/>
              </a:ext>
            </a:extLst>
          </p:cNvPr>
          <p:cNvCxnSpPr>
            <a:cxnSpLocks/>
            <a:endCxn id="23" idx="2"/>
          </p:cNvCxnSpPr>
          <p:nvPr/>
        </p:nvCxnSpPr>
        <p:spPr>
          <a:xfrm>
            <a:off x="5683052" y="2929921"/>
            <a:ext cx="1948348" cy="1104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015992AA-51D6-74B4-D7CB-4D3D57C3B997}"/>
              </a:ext>
            </a:extLst>
          </p:cNvPr>
          <p:cNvCxnSpPr>
            <a:cxnSpLocks/>
          </p:cNvCxnSpPr>
          <p:nvPr/>
        </p:nvCxnSpPr>
        <p:spPr>
          <a:xfrm flipV="1">
            <a:off x="5687799" y="4018816"/>
            <a:ext cx="1948348" cy="149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57227B6E-AC4C-365E-A96E-747F9EFBA5EF}"/>
              </a:ext>
            </a:extLst>
          </p:cNvPr>
          <p:cNvCxnSpPr>
            <a:cxnSpLocks/>
            <a:endCxn id="23" idx="2"/>
          </p:cNvCxnSpPr>
          <p:nvPr/>
        </p:nvCxnSpPr>
        <p:spPr>
          <a:xfrm>
            <a:off x="5683052" y="3408268"/>
            <a:ext cx="1948348" cy="626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316109D3-5076-61C1-2EBF-12E477D20CAF}"/>
              </a:ext>
            </a:extLst>
          </p:cNvPr>
          <p:cNvCxnSpPr>
            <a:cxnSpLocks/>
            <a:endCxn id="23" idx="2"/>
          </p:cNvCxnSpPr>
          <p:nvPr/>
        </p:nvCxnSpPr>
        <p:spPr>
          <a:xfrm>
            <a:off x="5751204" y="3751561"/>
            <a:ext cx="1880196" cy="28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FFB5F142-7243-8B93-1369-F14A2B49EF79}"/>
              </a:ext>
            </a:extLst>
          </p:cNvPr>
          <p:cNvCxnSpPr>
            <a:cxnSpLocks/>
          </p:cNvCxnSpPr>
          <p:nvPr/>
        </p:nvCxnSpPr>
        <p:spPr>
          <a:xfrm flipV="1">
            <a:off x="5687799" y="4027569"/>
            <a:ext cx="1943601" cy="672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a16="http://schemas.microsoft.com/office/drawing/2014/main" id="{36EFA92B-327E-F78E-4B5C-AC79B6E0EFD8}"/>
              </a:ext>
            </a:extLst>
          </p:cNvPr>
          <p:cNvCxnSpPr>
            <a:cxnSpLocks/>
          </p:cNvCxnSpPr>
          <p:nvPr/>
        </p:nvCxnSpPr>
        <p:spPr>
          <a:xfrm flipV="1">
            <a:off x="5683052" y="4082804"/>
            <a:ext cx="1905191" cy="1266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3F406379-F101-F72B-C7B0-1D3B8268AB57}"/>
              </a:ext>
            </a:extLst>
          </p:cNvPr>
          <p:cNvCxnSpPr>
            <a:cxnSpLocks/>
          </p:cNvCxnSpPr>
          <p:nvPr/>
        </p:nvCxnSpPr>
        <p:spPr>
          <a:xfrm flipV="1">
            <a:off x="5760467" y="4098876"/>
            <a:ext cx="1837088" cy="1738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47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200" dirty="0">
                <a:solidFill>
                  <a:srgbClr val="000000"/>
                </a:solidFill>
                <a:latin typeface="Calibri Light" panose="020F0302020204030204" pitchFamily="34" charset="0"/>
                <a:cs typeface="Calibri Light" panose="020F0302020204030204" pitchFamily="34" charset="0"/>
              </a:rPr>
              <a:t>T</a:t>
            </a:r>
            <a:r>
              <a:rPr lang="en-US" sz="3200" i="0" u="none" strike="noStrike" dirty="0">
                <a:solidFill>
                  <a:srgbClr val="000000"/>
                </a:solidFill>
                <a:effectLst/>
                <a:latin typeface="Calibri Light" panose="020F0302020204030204" pitchFamily="34" charset="0"/>
                <a:cs typeface="Calibri Light" panose="020F0302020204030204" pitchFamily="34" charset="0"/>
              </a:rPr>
              <a:t>he ONLIFE framework of competences</a:t>
            </a:r>
            <a:endParaRPr lang="en-US" sz="3200" dirty="0">
              <a:solidFill>
                <a:srgbClr val="000000"/>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graphicFrame>
        <p:nvGraphicFramePr>
          <p:cNvPr id="4" name="Tabla 4">
            <a:extLst>
              <a:ext uri="{FF2B5EF4-FFF2-40B4-BE49-F238E27FC236}">
                <a16:creationId xmlns:a16="http://schemas.microsoft.com/office/drawing/2014/main" id="{05E418CB-0056-88BB-9942-043F5A4BEB34}"/>
              </a:ext>
            </a:extLst>
          </p:cNvPr>
          <p:cNvGraphicFramePr>
            <a:graphicFrameLocks noGrp="1"/>
          </p:cNvGraphicFramePr>
          <p:nvPr>
            <p:ph idx="1"/>
            <p:extLst>
              <p:ext uri="{D42A27DB-BD31-4B8C-83A1-F6EECF244321}">
                <p14:modId xmlns:p14="http://schemas.microsoft.com/office/powerpoint/2010/main" val="2394981152"/>
              </p:ext>
            </p:extLst>
          </p:nvPr>
        </p:nvGraphicFramePr>
        <p:xfrm>
          <a:off x="838200" y="1825625"/>
          <a:ext cx="10515600" cy="3474720"/>
        </p:xfrm>
        <a:graphic>
          <a:graphicData uri="http://schemas.openxmlformats.org/drawingml/2006/table">
            <a:tbl>
              <a:tblPr firstRow="1" bandRow="1">
                <a:tableStyleId>{5C22544A-7EE6-4342-B048-85BDC9FD1C3A}</a:tableStyleId>
              </a:tblPr>
              <a:tblGrid>
                <a:gridCol w="1918447">
                  <a:extLst>
                    <a:ext uri="{9D8B030D-6E8A-4147-A177-3AD203B41FA5}">
                      <a16:colId xmlns:a16="http://schemas.microsoft.com/office/drawing/2014/main" val="2569446230"/>
                    </a:ext>
                  </a:extLst>
                </a:gridCol>
                <a:gridCol w="8597153">
                  <a:extLst>
                    <a:ext uri="{9D8B030D-6E8A-4147-A177-3AD203B41FA5}">
                      <a16:colId xmlns:a16="http://schemas.microsoft.com/office/drawing/2014/main" val="2140021662"/>
                    </a:ext>
                  </a:extLst>
                </a:gridCol>
              </a:tblGrid>
              <a:tr h="334122">
                <a:tc>
                  <a:txBody>
                    <a:bodyPr/>
                    <a:lstStyle/>
                    <a:p>
                      <a:r>
                        <a:rPr lang="es-ES" dirty="0"/>
                        <a:t>AREAS</a:t>
                      </a:r>
                    </a:p>
                  </a:txBody>
                  <a:tcPr/>
                </a:tc>
                <a:tc>
                  <a:txBody>
                    <a:bodyPr/>
                    <a:lstStyle/>
                    <a:p>
                      <a:endParaRPr lang="es-ES" dirty="0"/>
                    </a:p>
                  </a:txBody>
                  <a:tcPr/>
                </a:tc>
                <a:extLst>
                  <a:ext uri="{0D108BD9-81ED-4DB2-BD59-A6C34878D82A}">
                    <a16:rowId xmlns:a16="http://schemas.microsoft.com/office/drawing/2014/main" val="401713345"/>
                  </a:ext>
                </a:extLst>
              </a:tr>
              <a:tr h="334122">
                <a:tc>
                  <a:txBody>
                    <a:bodyPr/>
                    <a:lstStyle/>
                    <a:p>
                      <a:r>
                        <a:rPr lang="es-ES" dirty="0"/>
                        <a:t>LEADERSHIP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Related to establishing a shared vision on how to deal with disruptive situations in educational organisations, being able to negotiate with educational authorities and lead responses.</a:t>
                      </a:r>
                      <a:endParaRPr lang="es-ES" sz="1800" kern="1200" dirty="0">
                        <a:solidFill>
                          <a:schemeClr val="dk1"/>
                        </a:solidFill>
                        <a:effectLst/>
                        <a:latin typeface="+mn-lt"/>
                        <a:ea typeface="+mn-ea"/>
                        <a:cs typeface="+mn-cs"/>
                      </a:endParaRPr>
                    </a:p>
                  </a:txBody>
                  <a:tcPr/>
                </a:tc>
                <a:extLst>
                  <a:ext uri="{0D108BD9-81ED-4DB2-BD59-A6C34878D82A}">
                    <a16:rowId xmlns:a16="http://schemas.microsoft.com/office/drawing/2014/main" val="2379942800"/>
                  </a:ext>
                </a:extLst>
              </a:tr>
              <a:tr h="334122">
                <a:tc>
                  <a:txBody>
                    <a:bodyPr/>
                    <a:lstStyle/>
                    <a:p>
                      <a:r>
                        <a:rPr lang="es-ES" dirty="0"/>
                        <a:t>PEDAGOGY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Related to the use of innovative teaching and learning methodologies adapted to hybrid learning situations (digital/online teaching methodologies).</a:t>
                      </a:r>
                      <a:endParaRPr lang="es-ES" sz="1800" kern="1200" dirty="0">
                        <a:solidFill>
                          <a:schemeClr val="dk1"/>
                        </a:solidFill>
                        <a:effectLst/>
                        <a:latin typeface="+mn-lt"/>
                        <a:ea typeface="+mn-ea"/>
                        <a:cs typeface="+mn-cs"/>
                      </a:endParaRPr>
                    </a:p>
                  </a:txBody>
                  <a:tcPr/>
                </a:tc>
                <a:extLst>
                  <a:ext uri="{0D108BD9-81ED-4DB2-BD59-A6C34878D82A}">
                    <a16:rowId xmlns:a16="http://schemas.microsoft.com/office/drawing/2014/main" val="3437935273"/>
                  </a:ext>
                </a:extLst>
              </a:tr>
              <a:tr h="334122">
                <a:tc>
                  <a:txBody>
                    <a:bodyPr/>
                    <a:lstStyle/>
                    <a:p>
                      <a:r>
                        <a:rPr lang="es-ES" dirty="0"/>
                        <a:t>TECHNOLOGY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Related to the selection of the most appropriate digital learning and communication tools for use in learning environments and institutions.</a:t>
                      </a:r>
                      <a:endParaRPr lang="es-ES" sz="1800" kern="1200" dirty="0">
                        <a:solidFill>
                          <a:schemeClr val="dk1"/>
                        </a:solidFill>
                        <a:effectLst/>
                        <a:latin typeface="+mn-lt"/>
                        <a:ea typeface="+mn-ea"/>
                        <a:cs typeface="+mn-cs"/>
                      </a:endParaRPr>
                    </a:p>
                  </a:txBody>
                  <a:tcPr/>
                </a:tc>
                <a:extLst>
                  <a:ext uri="{0D108BD9-81ED-4DB2-BD59-A6C34878D82A}">
                    <a16:rowId xmlns:a16="http://schemas.microsoft.com/office/drawing/2014/main" val="705311179"/>
                  </a:ext>
                </a:extLst>
              </a:tr>
              <a:tr h="334122">
                <a:tc>
                  <a:txBody>
                    <a:bodyPr/>
                    <a:lstStyle/>
                    <a:p>
                      <a:r>
                        <a:rPr lang="es-ES" dirty="0"/>
                        <a:t>METACOGNITION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Related to the search for and organisation of one's own learning, individually or in groups, according to one's own emerging needs, and knowledge of innovative methods and opportunities.</a:t>
                      </a:r>
                      <a:endParaRPr lang="es-ES" sz="1800" kern="1200" dirty="0">
                        <a:solidFill>
                          <a:schemeClr val="dk1"/>
                        </a:solidFill>
                        <a:effectLst/>
                        <a:latin typeface="+mn-lt"/>
                        <a:ea typeface="+mn-ea"/>
                        <a:cs typeface="+mn-cs"/>
                      </a:endParaRPr>
                    </a:p>
                  </a:txBody>
                  <a:tcPr/>
                </a:tc>
                <a:extLst>
                  <a:ext uri="{0D108BD9-81ED-4DB2-BD59-A6C34878D82A}">
                    <a16:rowId xmlns:a16="http://schemas.microsoft.com/office/drawing/2014/main" val="2668910260"/>
                  </a:ext>
                </a:extLst>
              </a:tr>
            </a:tbl>
          </a:graphicData>
        </a:graphic>
      </p:graphicFrame>
    </p:spTree>
    <p:extLst>
      <p:ext uri="{BB962C8B-B14F-4D97-AF65-F5344CB8AC3E}">
        <p14:creationId xmlns:p14="http://schemas.microsoft.com/office/powerpoint/2010/main" val="428108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fontScale="90000"/>
          </a:bodyPr>
          <a:lstStyle/>
          <a:p>
            <a:pPr algn="ctr"/>
            <a:r>
              <a:rPr lang="en-US" sz="3200" dirty="0">
                <a:solidFill>
                  <a:srgbClr val="000000"/>
                </a:solidFill>
                <a:latin typeface="Calibri Light" panose="020F0302020204030204" pitchFamily="34" charset="0"/>
                <a:cs typeface="Calibri Light" panose="020F0302020204030204" pitchFamily="34" charset="0"/>
              </a:rPr>
              <a:t>Expert valuation of the </a:t>
            </a:r>
            <a:br>
              <a:rPr lang="en-US" sz="3200" dirty="0">
                <a:solidFill>
                  <a:srgbClr val="000000"/>
                </a:solidFill>
                <a:latin typeface="Calibri Light" panose="020F0302020204030204" pitchFamily="34" charset="0"/>
                <a:cs typeface="Calibri Light" panose="020F0302020204030204" pitchFamily="34" charset="0"/>
              </a:rPr>
            </a:br>
            <a:r>
              <a:rPr lang="en-US" sz="3200" dirty="0">
                <a:solidFill>
                  <a:srgbClr val="000000"/>
                </a:solidFill>
                <a:latin typeface="Calibri Light" panose="020F0302020204030204" pitchFamily="34" charset="0"/>
                <a:cs typeface="Calibri Light" panose="020F0302020204030204" pitchFamily="34" charset="0"/>
              </a:rPr>
              <a:t>framework of competences</a:t>
            </a: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7" name="Marcador de contenido 6" descr="Tabla&#10;&#10;Descripción generada automáticamente">
            <a:extLst>
              <a:ext uri="{FF2B5EF4-FFF2-40B4-BE49-F238E27FC236}">
                <a16:creationId xmlns:a16="http://schemas.microsoft.com/office/drawing/2014/main" id="{855B44F2-568B-B0A4-C118-7A6EF1E4DBC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8379" y="1528241"/>
            <a:ext cx="5654709" cy="4181198"/>
          </a:xfrm>
        </p:spPr>
      </p:pic>
      <p:graphicFrame>
        <p:nvGraphicFramePr>
          <p:cNvPr id="11" name="Tabla 11">
            <a:extLst>
              <a:ext uri="{FF2B5EF4-FFF2-40B4-BE49-F238E27FC236}">
                <a16:creationId xmlns:a16="http://schemas.microsoft.com/office/drawing/2014/main" id="{ED3F5D54-D5C3-1336-165E-2763B3F9AEA2}"/>
              </a:ext>
            </a:extLst>
          </p:cNvPr>
          <p:cNvGraphicFramePr>
            <a:graphicFrameLocks noGrp="1"/>
          </p:cNvGraphicFramePr>
          <p:nvPr>
            <p:extLst>
              <p:ext uri="{D42A27DB-BD31-4B8C-83A1-F6EECF244321}">
                <p14:modId xmlns:p14="http://schemas.microsoft.com/office/powerpoint/2010/main" val="3925531564"/>
              </p:ext>
            </p:extLst>
          </p:nvPr>
        </p:nvGraphicFramePr>
        <p:xfrm>
          <a:off x="5813086" y="1628564"/>
          <a:ext cx="6150535" cy="4053840"/>
        </p:xfrm>
        <a:graphic>
          <a:graphicData uri="http://schemas.openxmlformats.org/drawingml/2006/table">
            <a:tbl>
              <a:tblPr firstRow="1" bandRow="1">
                <a:tableStyleId>{5C22544A-7EE6-4342-B048-85BDC9FD1C3A}</a:tableStyleId>
              </a:tblPr>
              <a:tblGrid>
                <a:gridCol w="1743970">
                  <a:extLst>
                    <a:ext uri="{9D8B030D-6E8A-4147-A177-3AD203B41FA5}">
                      <a16:colId xmlns:a16="http://schemas.microsoft.com/office/drawing/2014/main" val="374890742"/>
                    </a:ext>
                  </a:extLst>
                </a:gridCol>
                <a:gridCol w="4406565">
                  <a:extLst>
                    <a:ext uri="{9D8B030D-6E8A-4147-A177-3AD203B41FA5}">
                      <a16:colId xmlns:a16="http://schemas.microsoft.com/office/drawing/2014/main" val="3020075256"/>
                    </a:ext>
                  </a:extLst>
                </a:gridCol>
              </a:tblGrid>
              <a:tr h="605479">
                <a:tc>
                  <a:txBody>
                    <a:bodyPr/>
                    <a:lstStyle/>
                    <a:p>
                      <a:r>
                        <a:rPr lang="es-ES" dirty="0" err="1"/>
                        <a:t>Level</a:t>
                      </a:r>
                      <a:r>
                        <a:rPr lang="es-ES" dirty="0"/>
                        <a:t> </a:t>
                      </a:r>
                      <a:r>
                        <a:rPr lang="es-ES" dirty="0" err="1"/>
                        <a:t>of</a:t>
                      </a:r>
                      <a:r>
                        <a:rPr lang="es-ES" dirty="0"/>
                        <a:t> </a:t>
                      </a:r>
                      <a:r>
                        <a:rPr lang="es-ES" dirty="0" err="1"/>
                        <a:t>competence</a:t>
                      </a:r>
                      <a:endParaRPr lang="es-ES" dirty="0"/>
                    </a:p>
                  </a:txBody>
                  <a:tcPr/>
                </a:tc>
                <a:tc>
                  <a:txBody>
                    <a:bodyPr/>
                    <a:lstStyle/>
                    <a:p>
                      <a:endParaRPr lang="es-ES"/>
                    </a:p>
                  </a:txBody>
                  <a:tcPr/>
                </a:tc>
                <a:extLst>
                  <a:ext uri="{0D108BD9-81ED-4DB2-BD59-A6C34878D82A}">
                    <a16:rowId xmlns:a16="http://schemas.microsoft.com/office/drawing/2014/main" val="1076474876"/>
                  </a:ext>
                </a:extLst>
              </a:tr>
              <a:tr h="605479">
                <a:tc>
                  <a:txBody>
                    <a:bodyPr/>
                    <a:lstStyle/>
                    <a:p>
                      <a:r>
                        <a:rPr lang="en-GB" sz="1800" b="1" kern="1200" dirty="0">
                          <a:solidFill>
                            <a:schemeClr val="dk1"/>
                          </a:solidFill>
                          <a:effectLst/>
                          <a:latin typeface="+mn-lt"/>
                          <a:ea typeface="+mn-ea"/>
                          <a:cs typeface="+mn-cs"/>
                        </a:rPr>
                        <a:t>A: Changemaker</a:t>
                      </a:r>
                      <a:endParaRPr lang="es-ES" sz="1800" b="1"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kern="1200" dirty="0">
                          <a:solidFill>
                            <a:schemeClr val="dk1"/>
                          </a:solidFill>
                          <a:effectLst/>
                          <a:latin typeface="+mn-lt"/>
                          <a:ea typeface="+mn-ea"/>
                          <a:cs typeface="+mn-cs"/>
                        </a:rPr>
                        <a:t>Leads change by linking stakeholders to plan a response to the situation.	</a:t>
                      </a:r>
                      <a:endParaRPr lang="es-ES" sz="1700" kern="1200" dirty="0">
                        <a:solidFill>
                          <a:schemeClr val="dk1"/>
                        </a:solidFill>
                        <a:effectLst/>
                        <a:latin typeface="+mn-lt"/>
                        <a:ea typeface="+mn-ea"/>
                        <a:cs typeface="+mn-cs"/>
                      </a:endParaRPr>
                    </a:p>
                  </a:txBody>
                  <a:tcPr/>
                </a:tc>
                <a:extLst>
                  <a:ext uri="{0D108BD9-81ED-4DB2-BD59-A6C34878D82A}">
                    <a16:rowId xmlns:a16="http://schemas.microsoft.com/office/drawing/2014/main" val="3519116010"/>
                  </a:ext>
                </a:extLst>
              </a:tr>
              <a:tr h="605479">
                <a:tc>
                  <a:txBody>
                    <a:bodyPr/>
                    <a:lstStyle/>
                    <a:p>
                      <a:r>
                        <a:rPr lang="en-GB" sz="1800" b="1" kern="1200" dirty="0">
                          <a:solidFill>
                            <a:schemeClr val="dk1"/>
                          </a:solidFill>
                          <a:effectLst/>
                          <a:latin typeface="+mn-lt"/>
                          <a:ea typeface="+mn-ea"/>
                          <a:cs typeface="+mn-cs"/>
                        </a:rPr>
                        <a:t>B: Active</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kern="1200" dirty="0">
                          <a:solidFill>
                            <a:schemeClr val="dk1"/>
                          </a:solidFill>
                          <a:effectLst/>
                          <a:latin typeface="+mn-lt"/>
                          <a:ea typeface="+mn-ea"/>
                          <a:cs typeface="+mn-cs"/>
                        </a:rPr>
                        <a:t>Team member who proposes solutions to disruptive educational situations.	</a:t>
                      </a:r>
                      <a:endParaRPr lang="es-ES" sz="1700" kern="1200" dirty="0">
                        <a:solidFill>
                          <a:schemeClr val="dk1"/>
                        </a:solidFill>
                        <a:effectLst/>
                        <a:latin typeface="+mn-lt"/>
                        <a:ea typeface="+mn-ea"/>
                        <a:cs typeface="+mn-cs"/>
                      </a:endParaRPr>
                    </a:p>
                  </a:txBody>
                  <a:tcPr/>
                </a:tc>
                <a:extLst>
                  <a:ext uri="{0D108BD9-81ED-4DB2-BD59-A6C34878D82A}">
                    <a16:rowId xmlns:a16="http://schemas.microsoft.com/office/drawing/2014/main" val="2688360466"/>
                  </a:ext>
                </a:extLst>
              </a:tr>
              <a:tr h="345988">
                <a:tc>
                  <a:txBody>
                    <a:bodyPr/>
                    <a:lstStyle/>
                    <a:p>
                      <a:r>
                        <a:rPr lang="en-GB" sz="1800" b="1" kern="1200" dirty="0">
                          <a:solidFill>
                            <a:schemeClr val="dk1"/>
                          </a:solidFill>
                          <a:effectLst/>
                          <a:latin typeface="+mn-lt"/>
                          <a:ea typeface="+mn-ea"/>
                          <a:cs typeface="+mn-cs"/>
                        </a:rPr>
                        <a:t>C: Adaptive</a:t>
                      </a:r>
                      <a:endParaRPr lang="es-ES" dirty="0"/>
                    </a:p>
                  </a:txBody>
                  <a:tcPr/>
                </a:tc>
                <a:tc>
                  <a:txBody>
                    <a:bodyPr/>
                    <a:lstStyle/>
                    <a:p>
                      <a:r>
                        <a:rPr lang="en-GB" sz="1700" kern="1200" dirty="0">
                          <a:solidFill>
                            <a:schemeClr val="dk1"/>
                          </a:solidFill>
                          <a:effectLst/>
                          <a:latin typeface="+mn-lt"/>
                          <a:ea typeface="+mn-ea"/>
                          <a:cs typeface="+mn-cs"/>
                        </a:rPr>
                        <a:t>Adapt plans to their specific situation.</a:t>
                      </a:r>
                      <a:endParaRPr lang="es-ES" sz="1700" dirty="0"/>
                    </a:p>
                  </a:txBody>
                  <a:tcPr/>
                </a:tc>
                <a:extLst>
                  <a:ext uri="{0D108BD9-81ED-4DB2-BD59-A6C34878D82A}">
                    <a16:rowId xmlns:a16="http://schemas.microsoft.com/office/drawing/2014/main" val="719779073"/>
                  </a:ext>
                </a:extLst>
              </a:tr>
              <a:tr h="605479">
                <a:tc>
                  <a:txBody>
                    <a:bodyPr/>
                    <a:lstStyle/>
                    <a:p>
                      <a:r>
                        <a:rPr lang="en-GB" sz="1800" b="1" kern="1200" dirty="0">
                          <a:solidFill>
                            <a:schemeClr val="dk1"/>
                          </a:solidFill>
                          <a:effectLst/>
                          <a:latin typeface="+mn-lt"/>
                          <a:ea typeface="+mn-ea"/>
                          <a:cs typeface="+mn-cs"/>
                        </a:rPr>
                        <a:t>D: Adoptive</a:t>
                      </a:r>
                      <a:endParaRPr lang="es-ES" dirty="0"/>
                    </a:p>
                  </a:txBody>
                  <a:tcPr/>
                </a:tc>
                <a:tc>
                  <a:txBody>
                    <a:bodyPr/>
                    <a:lstStyle/>
                    <a:p>
                      <a:r>
                        <a:rPr lang="en-GB" sz="1700" kern="1200" dirty="0">
                          <a:solidFill>
                            <a:schemeClr val="dk1"/>
                          </a:solidFill>
                          <a:effectLst/>
                          <a:latin typeface="+mn-lt"/>
                          <a:ea typeface="+mn-ea"/>
                          <a:cs typeface="+mn-cs"/>
                        </a:rPr>
                        <a:t>Able to apply already developed methods and tools in the classroom.</a:t>
                      </a:r>
                      <a:endParaRPr lang="es-ES" sz="1700" dirty="0"/>
                    </a:p>
                  </a:txBody>
                  <a:tcPr/>
                </a:tc>
                <a:extLst>
                  <a:ext uri="{0D108BD9-81ED-4DB2-BD59-A6C34878D82A}">
                    <a16:rowId xmlns:a16="http://schemas.microsoft.com/office/drawing/2014/main" val="3967158070"/>
                  </a:ext>
                </a:extLst>
              </a:tr>
              <a:tr h="605479">
                <a:tc>
                  <a:txBody>
                    <a:bodyPr/>
                    <a:lstStyle/>
                    <a:p>
                      <a:r>
                        <a:rPr lang="en-GB" sz="1800" b="1" kern="1200" dirty="0">
                          <a:solidFill>
                            <a:schemeClr val="dk1"/>
                          </a:solidFill>
                          <a:effectLst/>
                          <a:latin typeface="+mn-lt"/>
                          <a:ea typeface="+mn-ea"/>
                          <a:cs typeface="+mn-cs"/>
                        </a:rPr>
                        <a:t>E: Passive</a:t>
                      </a:r>
                      <a:endParaRPr lang="es-ES" dirty="0"/>
                    </a:p>
                  </a:txBody>
                  <a:tcPr/>
                </a:tc>
                <a:tc>
                  <a:txBody>
                    <a:bodyPr/>
                    <a:lstStyle/>
                    <a:p>
                      <a:r>
                        <a:rPr lang="en-GB" sz="1700" kern="1200" dirty="0">
                          <a:solidFill>
                            <a:schemeClr val="dk1"/>
                          </a:solidFill>
                          <a:effectLst/>
                          <a:latin typeface="+mn-lt"/>
                          <a:ea typeface="+mn-ea"/>
                          <a:cs typeface="+mn-cs"/>
                        </a:rPr>
                        <a:t>Knows the problems and tools and waits to be told what to do.</a:t>
                      </a:r>
                      <a:endParaRPr lang="es-ES" sz="1700" dirty="0"/>
                    </a:p>
                  </a:txBody>
                  <a:tcPr/>
                </a:tc>
                <a:extLst>
                  <a:ext uri="{0D108BD9-81ED-4DB2-BD59-A6C34878D82A}">
                    <a16:rowId xmlns:a16="http://schemas.microsoft.com/office/drawing/2014/main" val="1554995868"/>
                  </a:ext>
                </a:extLst>
              </a:tr>
              <a:tr h="605479">
                <a:tc>
                  <a:txBody>
                    <a:bodyPr/>
                    <a:lstStyle/>
                    <a:p>
                      <a:r>
                        <a:rPr lang="en-GB" sz="1800" b="1" kern="1200" dirty="0">
                          <a:solidFill>
                            <a:schemeClr val="dk1"/>
                          </a:solidFill>
                          <a:effectLst/>
                          <a:latin typeface="+mn-lt"/>
                          <a:ea typeface="+mn-ea"/>
                          <a:cs typeface="+mn-cs"/>
                        </a:rPr>
                        <a:t>F: Unconscious</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kern="1200" dirty="0">
                          <a:solidFill>
                            <a:schemeClr val="dk1"/>
                          </a:solidFill>
                          <a:effectLst/>
                          <a:latin typeface="+mn-lt"/>
                          <a:ea typeface="+mn-ea"/>
                          <a:cs typeface="+mn-cs"/>
                        </a:rPr>
                        <a:t>Unaware of the problems posed by new situations and the actions to be taken.</a:t>
                      </a:r>
                      <a:endParaRPr lang="es-ES" sz="1700" kern="1200" dirty="0">
                        <a:solidFill>
                          <a:schemeClr val="dk1"/>
                        </a:solidFill>
                        <a:effectLst/>
                        <a:latin typeface="+mn-lt"/>
                        <a:ea typeface="+mn-ea"/>
                        <a:cs typeface="+mn-cs"/>
                      </a:endParaRPr>
                    </a:p>
                  </a:txBody>
                  <a:tcPr/>
                </a:tc>
                <a:extLst>
                  <a:ext uri="{0D108BD9-81ED-4DB2-BD59-A6C34878D82A}">
                    <a16:rowId xmlns:a16="http://schemas.microsoft.com/office/drawing/2014/main" val="1262866672"/>
                  </a:ext>
                </a:extLst>
              </a:tr>
            </a:tbl>
          </a:graphicData>
        </a:graphic>
      </p:graphicFrame>
    </p:spTree>
    <p:extLst>
      <p:ext uri="{BB962C8B-B14F-4D97-AF65-F5344CB8AC3E}">
        <p14:creationId xmlns:p14="http://schemas.microsoft.com/office/powerpoint/2010/main" val="245398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709581" y="414526"/>
            <a:ext cx="9833548" cy="808575"/>
          </a:xfrm>
        </p:spPr>
        <p:txBody>
          <a:bodyPr anchor="b">
            <a:normAutofit fontScale="90000"/>
          </a:bodyPr>
          <a:lstStyle/>
          <a:p>
            <a:pPr algn="ctr"/>
            <a:r>
              <a:rPr lang="en-GB" sz="3200" dirty="0">
                <a:solidFill>
                  <a:srgbClr val="000000"/>
                </a:solidFill>
                <a:latin typeface="Calibri" panose="020F0502020204030204" pitchFamily="34" charset="0"/>
                <a:cs typeface="Calibri" panose="020F0502020204030204" pitchFamily="34" charset="0"/>
              </a:rPr>
              <a:t>Expert evaluation of </a:t>
            </a:r>
            <a:br>
              <a:rPr lang="en-GB" sz="3200" dirty="0">
                <a:solidFill>
                  <a:srgbClr val="000000"/>
                </a:solidFill>
                <a:latin typeface="Calibri" panose="020F0502020204030204" pitchFamily="34" charset="0"/>
                <a:cs typeface="Calibri" panose="020F0502020204030204" pitchFamily="34" charset="0"/>
              </a:rPr>
            </a:br>
            <a:r>
              <a:rPr lang="en-GB" sz="3200" dirty="0">
                <a:solidFill>
                  <a:srgbClr val="000000"/>
                </a:solidFill>
                <a:latin typeface="Calibri" panose="020F0502020204030204" pitchFamily="34" charset="0"/>
                <a:cs typeface="Calibri" panose="020F0502020204030204" pitchFamily="34" charset="0"/>
              </a:rPr>
              <a:t>the competence framework</a:t>
            </a:r>
            <a:endParaRPr lang="en-US" sz="3200"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fontScale="92500"/>
          </a:bodyPr>
          <a:lstStyle/>
          <a:p>
            <a:pPr>
              <a:buFontTx/>
              <a:buChar char="-"/>
            </a:pPr>
            <a:r>
              <a:rPr lang="en-GB" dirty="0"/>
              <a:t>Focus groups with a total of 55 experts in the participating countries (6)</a:t>
            </a:r>
          </a:p>
          <a:p>
            <a:pPr>
              <a:buFontTx/>
              <a:buChar char="-"/>
            </a:pPr>
            <a:r>
              <a:rPr lang="en-GB" dirty="0"/>
              <a:t>Exchange and discussion about the following questions:</a:t>
            </a:r>
          </a:p>
          <a:p>
            <a:pPr marL="342900" lvl="0" indent="-34290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Do you find these specific competencies important and relevant?</a:t>
            </a:r>
            <a:endParaRPr lang="es-ES" sz="18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Do you feel that some of the competencies overlap, and they could be better expressed as one?</a:t>
            </a:r>
            <a:endParaRPr lang="es-ES" sz="18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Can you think of other, useful competencies for measuring readiness to adapt in pandemic situations?</a:t>
            </a:r>
            <a:endParaRPr lang="es-ES" sz="18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On a scale of 1-10 rate the sufficiency of these competencies.</a:t>
            </a:r>
          </a:p>
          <a:p>
            <a:pPr marL="342900" lvl="0" indent="-34290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Propose policy recommendations at national  level</a:t>
            </a:r>
          </a:p>
          <a:p>
            <a:pPr marL="342900" lvl="0" indent="-342900" algn="just">
              <a:buFont typeface="Arial" panose="020B0604020202020204" pitchFamily="34" charset="0"/>
              <a:buChar char="•"/>
            </a:pPr>
            <a:endParaRPr lang="en-GB" sz="1800" dirty="0">
              <a:latin typeface="Calibri" panose="020F0502020204030204" pitchFamily="34" charset="0"/>
              <a:ea typeface="Arial" panose="020B0604020202020204" pitchFamily="34" charset="0"/>
              <a:cs typeface="Arial" panose="020B0604020202020204" pitchFamily="34" charset="0"/>
            </a:endParaRPr>
          </a:p>
          <a:p>
            <a:pPr marL="0" lvl="0" indent="0" algn="just">
              <a:buNone/>
            </a:pPr>
            <a:r>
              <a:rPr lang="en-GB" sz="1800" dirty="0">
                <a:effectLst/>
                <a:latin typeface="Calibri" panose="020F0502020204030204" pitchFamily="34" charset="0"/>
                <a:ea typeface="Arial" panose="020B0604020202020204" pitchFamily="34" charset="0"/>
                <a:cs typeface="Arial" panose="020B0604020202020204" pitchFamily="34" charset="0"/>
              </a:rPr>
              <a:t>- </a:t>
            </a:r>
            <a:r>
              <a:rPr lang="en-GB" dirty="0"/>
              <a:t>Synthesis of results with proposed recommendations: </a:t>
            </a:r>
          </a:p>
          <a:p>
            <a:pPr marL="342900" lvl="0" indent="-34290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Pedagogy and Technology were rated higher (9 overall) </a:t>
            </a:r>
            <a:endParaRPr lang="en-GB"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Leadership and Metacognition were rated 8 overall</a:t>
            </a:r>
            <a:endParaRPr lang="es-ES" sz="1800" dirty="0">
              <a:effectLst/>
              <a:latin typeface="Arial" panose="020B0604020202020204" pitchFamily="34" charset="0"/>
              <a:ea typeface="Arial" panose="020B0604020202020204" pitchFamily="34" charset="0"/>
              <a:cs typeface="Arial" panose="020B0604020202020204" pitchFamily="34" charset="0"/>
            </a:endParaRPr>
          </a:p>
          <a:p>
            <a:pPr>
              <a:buFontTx/>
              <a:buChar char="-"/>
            </a:pPr>
            <a:endParaRPr lang="en-GB" dirty="0"/>
          </a:p>
        </p:txBody>
      </p:sp>
    </p:spTree>
    <p:extLst>
      <p:ext uri="{BB962C8B-B14F-4D97-AF65-F5344CB8AC3E}">
        <p14:creationId xmlns:p14="http://schemas.microsoft.com/office/powerpoint/2010/main" val="186854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709581" y="414526"/>
            <a:ext cx="9833548" cy="808575"/>
          </a:xfrm>
        </p:spPr>
        <p:txBody>
          <a:bodyPr anchor="b">
            <a:normAutofit/>
          </a:bodyPr>
          <a:lstStyle/>
          <a:p>
            <a:pPr algn="ctr"/>
            <a:r>
              <a:rPr lang="en-GB" sz="3200" dirty="0">
                <a:solidFill>
                  <a:srgbClr val="000000"/>
                </a:solidFill>
                <a:latin typeface="Calibri" panose="020F0502020204030204" pitchFamily="34" charset="0"/>
                <a:cs typeface="Calibri" panose="020F0502020204030204" pitchFamily="34" charset="0"/>
              </a:rPr>
              <a:t>ONLIFE Competence framework</a:t>
            </a:r>
            <a:endParaRPr lang="en-US" sz="3200"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7" name="Marcador de contenido 6" descr="Tabla&#10;&#10;Descripción generada automáticamente">
            <a:extLst>
              <a:ext uri="{FF2B5EF4-FFF2-40B4-BE49-F238E27FC236}">
                <a16:creationId xmlns:a16="http://schemas.microsoft.com/office/drawing/2014/main" id="{34A08407-ECE6-A9FD-565A-419D8775939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22534" y="1499136"/>
            <a:ext cx="9262895" cy="5045677"/>
          </a:xfrm>
        </p:spPr>
      </p:pic>
    </p:spTree>
    <p:extLst>
      <p:ext uri="{BB962C8B-B14F-4D97-AF65-F5344CB8AC3E}">
        <p14:creationId xmlns:p14="http://schemas.microsoft.com/office/powerpoint/2010/main" val="3392767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709581" y="414526"/>
            <a:ext cx="9833548" cy="808575"/>
          </a:xfrm>
        </p:spPr>
        <p:txBody>
          <a:bodyPr anchor="b">
            <a:normAutofit/>
          </a:bodyPr>
          <a:lstStyle/>
          <a:p>
            <a:pPr algn="ctr"/>
            <a:r>
              <a:rPr lang="en-GB" sz="3200" dirty="0">
                <a:solidFill>
                  <a:srgbClr val="000000"/>
                </a:solidFill>
                <a:latin typeface="Calibri" panose="020F0502020204030204" pitchFamily="34" charset="0"/>
                <a:cs typeface="Calibri" panose="020F0502020204030204" pitchFamily="34" charset="0"/>
              </a:rPr>
              <a:t>ONLIFE Competence framework</a:t>
            </a:r>
            <a:endParaRPr lang="en-US" sz="3200"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7" name="Marcador de contenido 6" descr="Tabla&#10;&#10;Descripción generada automáticamente">
            <a:extLst>
              <a:ext uri="{FF2B5EF4-FFF2-40B4-BE49-F238E27FC236}">
                <a16:creationId xmlns:a16="http://schemas.microsoft.com/office/drawing/2014/main" id="{094C36CF-C555-ED0D-FA6C-ABC6F56C7EC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95365" y="1572490"/>
            <a:ext cx="9185081" cy="4870984"/>
          </a:xfrm>
        </p:spPr>
      </p:pic>
    </p:spTree>
    <p:extLst>
      <p:ext uri="{BB962C8B-B14F-4D97-AF65-F5344CB8AC3E}">
        <p14:creationId xmlns:p14="http://schemas.microsoft.com/office/powerpoint/2010/main" val="322819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709581" y="414526"/>
            <a:ext cx="9833548" cy="808575"/>
          </a:xfrm>
        </p:spPr>
        <p:txBody>
          <a:bodyPr anchor="b">
            <a:normAutofit/>
          </a:bodyPr>
          <a:lstStyle/>
          <a:p>
            <a:pPr algn="ctr"/>
            <a:r>
              <a:rPr lang="en-GB" sz="3200" dirty="0">
                <a:solidFill>
                  <a:srgbClr val="000000"/>
                </a:solidFill>
                <a:latin typeface="Calibri" panose="020F0502020204030204" pitchFamily="34" charset="0"/>
                <a:cs typeface="Calibri" panose="020F0502020204030204" pitchFamily="34" charset="0"/>
              </a:rPr>
              <a:t>ONLIFE Competence framework</a:t>
            </a:r>
            <a:endParaRPr lang="en-US" sz="3200"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7" name="Marcador de contenido 6" descr="Texto, Tabla&#10;&#10;Descripción generada automáticamente">
            <a:extLst>
              <a:ext uri="{FF2B5EF4-FFF2-40B4-BE49-F238E27FC236}">
                <a16:creationId xmlns:a16="http://schemas.microsoft.com/office/drawing/2014/main" id="{F9F45853-E0AE-3711-EA86-40485DA5B7A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08530" y="1515237"/>
            <a:ext cx="9760290" cy="4697304"/>
          </a:xfrm>
        </p:spPr>
      </p:pic>
    </p:spTree>
    <p:extLst>
      <p:ext uri="{BB962C8B-B14F-4D97-AF65-F5344CB8AC3E}">
        <p14:creationId xmlns:p14="http://schemas.microsoft.com/office/powerpoint/2010/main" val="25366651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926</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1_Office Theme</vt:lpstr>
      <vt:lpstr>PowerPoint Presentation</vt:lpstr>
      <vt:lpstr>CONTENT</vt:lpstr>
      <vt:lpstr>Elaboration of the ONLIFE  Learning Paradigm Model</vt:lpstr>
      <vt:lpstr>The ONLIFE framework of competences</vt:lpstr>
      <vt:lpstr>Expert valuation of the  framework of competences</vt:lpstr>
      <vt:lpstr>Expert evaluation of  the competence framework</vt:lpstr>
      <vt:lpstr>ONLIFE Competence framework</vt:lpstr>
      <vt:lpstr>ONLIFE Competence framework</vt:lpstr>
      <vt:lpstr>ONLIFE Competence framework</vt:lpstr>
      <vt:lpstr>ONLIFE Competence framework</vt:lpstr>
      <vt:lpstr>Self-evaluation tool for assessing competencies</vt:lpstr>
      <vt:lpstr>Self-evaluation tool for assessing competencies</vt:lpstr>
      <vt:lpstr>Conclusions</vt:lpstr>
      <vt:lpstr>The ONLIFE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Daphne Kampani</dc:creator>
  <cp:lastModifiedBy>Daphne Kampani</cp:lastModifiedBy>
  <cp:revision>96</cp:revision>
  <dcterms:created xsi:type="dcterms:W3CDTF">2022-11-16T09:05:15Z</dcterms:created>
  <dcterms:modified xsi:type="dcterms:W3CDTF">2023-05-02T10:33:35Z</dcterms:modified>
</cp:coreProperties>
</file>