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2" r:id="rId9"/>
    <p:sldId id="294" r:id="rId10"/>
    <p:sldId id="295" r:id="rId11"/>
    <p:sldId id="264" r:id="rId12"/>
    <p:sldId id="282" r:id="rId13"/>
    <p:sldId id="290" r:id="rId14"/>
    <p:sldId id="296" r:id="rId15"/>
    <p:sldId id="260" r:id="rId16"/>
    <p:sldId id="291" r:id="rId17"/>
    <p:sldId id="285" r:id="rId18"/>
    <p:sldId id="286" r:id="rId19"/>
    <p:sldId id="287" r:id="rId20"/>
    <p:sldId id="288" r:id="rId21"/>
    <p:sldId id="289" r:id="rId22"/>
    <p:sldId id="292" r:id="rId23"/>
    <p:sldId id="261" r:id="rId24"/>
    <p:sldId id="283" r:id="rId25"/>
    <p:sldId id="284" r:id="rId26"/>
    <p:sldId id="263" r:id="rId27"/>
    <p:sldId id="293" r:id="rId28"/>
    <p:sldId id="269" r:id="rId29"/>
    <p:sldId id="270" r:id="rId30"/>
    <p:sldId id="272" r:id="rId31"/>
    <p:sldId id="274" r:id="rId32"/>
    <p:sldId id="275" r:id="rId33"/>
    <p:sldId id="297" r:id="rId34"/>
    <p:sldId id="298" r:id="rId35"/>
    <p:sldId id="299" r:id="rId36"/>
    <p:sldId id="267" r:id="rId37"/>
    <p:sldId id="280" r:id="rId38"/>
    <p:sldId id="281" r:id="rId39"/>
    <p:sldId id="278" r:id="rId40"/>
    <p:sldId id="273" r:id="rId41"/>
    <p:sldId id="268" r:id="rId42"/>
    <p:sldId id="265" r:id="rId43"/>
    <p:sldId id="300" r:id="rId44"/>
    <p:sldId id="266" r:id="rId4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06C24-E095-9AEB-1663-72B5C320E694}" v="222" dt="2022-04-21T15:38:39.308"/>
    <p1510:client id="{2382C6D7-1EFF-514A-20B9-0705DFEDDFA6}" v="796" dt="2022-04-22T16:02:13.754"/>
    <p1510:client id="{4351BB75-E91C-4E4E-D78E-4E56DD94BA6A}" v="31" dt="2022-04-21T10:28:21.663"/>
    <p1510:client id="{4CCA5528-4418-4585-B171-034B3B657102}" v="1" dt="2022-04-25T06:45:42.009"/>
    <p1510:client id="{686C4ADB-68FA-4A2D-072D-9D1D6A337DDE}" v="483" dt="2022-04-21T10:26:21.156"/>
    <p1510:client id="{A066F8F8-80A0-BCAE-486E-3A12F074E0F0}" v="33" dt="2022-04-19T15:06:29.220"/>
    <p1510:client id="{A4170403-F1A6-5116-932F-1C1821956E63}" v="12" dt="2022-04-21T11:34:21.407"/>
    <p1510:client id="{AB7EB677-6B15-A882-2AC6-294BEAA60F03}" v="1" dt="2022-04-25T08:55:09.548"/>
    <p1510:client id="{ADBC316D-C3EF-10C5-824C-D1BAA034C0D1}" v="1" dt="2022-04-12T11:53:40.860"/>
    <p1510:client id="{AF80F726-80F4-A83B-52F1-97FABBE72A8A}" v="608" dt="2022-04-19T14:46:51.549"/>
    <p1510:client id="{CB914AB0-BE15-2556-D3E4-D43AAC0A37AD}" v="296" dt="2022-04-22T12:19:01.250"/>
    <p1510:client id="{CF7F931E-B59C-2DFF-D050-54453E567EBA}" v="224" dt="2022-04-19T15:36:05.704"/>
    <p1510:client id="{E9C4C5E1-2322-905D-5B60-964DA6CB0C35}" v="3" dt="2022-04-21T20:00:06.381"/>
    <p1510:client id="{E9CC1906-A3E2-A6EA-060B-36A86C7AA227}" v="685" dt="2022-04-21T09:19:21.943"/>
    <p1510:client id="{F0EBE5F1-828A-4C52-38F4-B788CEA3587D}" v="2" dt="2022-04-25T06:56:44.235"/>
    <p1510:client id="{FD2DF7ED-2FE5-348B-C6EC-1F72672A2C58}" v="23" dt="2022-04-22T11:07:22.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531DE2-36A9-4919-98F7-818ED15D763C}"/>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6F9E141E-DA01-42A9-BBE8-D3B6B19937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369DD5F9-AAB4-40CB-9C98-5C1FAA6271D3}"/>
              </a:ext>
            </a:extLst>
          </p:cNvPr>
          <p:cNvSpPr>
            <a:spLocks noGrp="1"/>
          </p:cNvSpPr>
          <p:nvPr>
            <p:ph type="dt" sz="half" idx="10"/>
          </p:nvPr>
        </p:nvSpPr>
        <p:spPr/>
        <p:txBody>
          <a:bodyPr/>
          <a:lstStyle/>
          <a:p>
            <a:fld id="{D7085106-A38B-4838-A26C-4DAB41D05541}" type="datetimeFigureOut">
              <a:rPr lang="pl-PL" smtClean="0"/>
              <a:t>25.04.2022</a:t>
            </a:fld>
            <a:endParaRPr lang="pl-PL"/>
          </a:p>
        </p:txBody>
      </p:sp>
      <p:sp>
        <p:nvSpPr>
          <p:cNvPr id="5" name="Symbol zastępczy stopki 4">
            <a:extLst>
              <a:ext uri="{FF2B5EF4-FFF2-40B4-BE49-F238E27FC236}">
                <a16:creationId xmlns:a16="http://schemas.microsoft.com/office/drawing/2014/main" id="{276F5A80-AB95-402F-A9E8-ACE368700A8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A7F78CF-0EAE-4CA7-98EF-D73C616B9C5B}"/>
              </a:ext>
            </a:extLst>
          </p:cNvPr>
          <p:cNvSpPr>
            <a:spLocks noGrp="1"/>
          </p:cNvSpPr>
          <p:nvPr>
            <p:ph type="sldNum" sz="quarter" idx="12"/>
          </p:nvPr>
        </p:nvSpPr>
        <p:spPr/>
        <p:txBody>
          <a:bodyPr/>
          <a:lstStyle/>
          <a:p>
            <a:fld id="{61290580-C59E-4CDF-9B5B-52FF09B558F8}" type="slidenum">
              <a:rPr lang="pl-PL" smtClean="0"/>
              <a:t>‹#›</a:t>
            </a:fld>
            <a:endParaRPr lang="pl-PL"/>
          </a:p>
        </p:txBody>
      </p:sp>
    </p:spTree>
    <p:extLst>
      <p:ext uri="{BB962C8B-B14F-4D97-AF65-F5344CB8AC3E}">
        <p14:creationId xmlns:p14="http://schemas.microsoft.com/office/powerpoint/2010/main" val="371835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1142636-C7F5-4F05-86F5-EBEAD3431B84}"/>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EDB46CC2-BAA2-46AB-83D4-85737EAED7A6}"/>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AD97F56-3815-42F4-8FAA-9498098F862B}"/>
              </a:ext>
            </a:extLst>
          </p:cNvPr>
          <p:cNvSpPr>
            <a:spLocks noGrp="1"/>
          </p:cNvSpPr>
          <p:nvPr>
            <p:ph type="dt" sz="half" idx="10"/>
          </p:nvPr>
        </p:nvSpPr>
        <p:spPr/>
        <p:txBody>
          <a:bodyPr/>
          <a:lstStyle/>
          <a:p>
            <a:fld id="{D7085106-A38B-4838-A26C-4DAB41D05541}" type="datetimeFigureOut">
              <a:rPr lang="pl-PL" smtClean="0"/>
              <a:t>25.04.2022</a:t>
            </a:fld>
            <a:endParaRPr lang="pl-PL"/>
          </a:p>
        </p:txBody>
      </p:sp>
      <p:sp>
        <p:nvSpPr>
          <p:cNvPr id="5" name="Symbol zastępczy stopki 4">
            <a:extLst>
              <a:ext uri="{FF2B5EF4-FFF2-40B4-BE49-F238E27FC236}">
                <a16:creationId xmlns:a16="http://schemas.microsoft.com/office/drawing/2014/main" id="{F400B907-A6BE-4967-A0C1-BA7AF0766E9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CAC2E58-055D-4A18-90C5-5AD76CAF0B2C}"/>
              </a:ext>
            </a:extLst>
          </p:cNvPr>
          <p:cNvSpPr>
            <a:spLocks noGrp="1"/>
          </p:cNvSpPr>
          <p:nvPr>
            <p:ph type="sldNum" sz="quarter" idx="12"/>
          </p:nvPr>
        </p:nvSpPr>
        <p:spPr/>
        <p:txBody>
          <a:bodyPr/>
          <a:lstStyle/>
          <a:p>
            <a:fld id="{61290580-C59E-4CDF-9B5B-52FF09B558F8}" type="slidenum">
              <a:rPr lang="pl-PL" smtClean="0"/>
              <a:t>‹#›</a:t>
            </a:fld>
            <a:endParaRPr lang="pl-PL"/>
          </a:p>
        </p:txBody>
      </p:sp>
    </p:spTree>
    <p:extLst>
      <p:ext uri="{BB962C8B-B14F-4D97-AF65-F5344CB8AC3E}">
        <p14:creationId xmlns:p14="http://schemas.microsoft.com/office/powerpoint/2010/main" val="303237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04D5DBE5-A53C-4C77-8F9B-A9F271FD3E6B}"/>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F649E118-94BA-4441-8E59-783B4823F9C2}"/>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4D589FC-A9D4-467F-8ED0-A364E4381056}"/>
              </a:ext>
            </a:extLst>
          </p:cNvPr>
          <p:cNvSpPr>
            <a:spLocks noGrp="1"/>
          </p:cNvSpPr>
          <p:nvPr>
            <p:ph type="dt" sz="half" idx="10"/>
          </p:nvPr>
        </p:nvSpPr>
        <p:spPr/>
        <p:txBody>
          <a:bodyPr/>
          <a:lstStyle/>
          <a:p>
            <a:fld id="{D7085106-A38B-4838-A26C-4DAB41D05541}" type="datetimeFigureOut">
              <a:rPr lang="pl-PL" smtClean="0"/>
              <a:t>25.04.2022</a:t>
            </a:fld>
            <a:endParaRPr lang="pl-PL"/>
          </a:p>
        </p:txBody>
      </p:sp>
      <p:sp>
        <p:nvSpPr>
          <p:cNvPr id="5" name="Symbol zastępczy stopki 4">
            <a:extLst>
              <a:ext uri="{FF2B5EF4-FFF2-40B4-BE49-F238E27FC236}">
                <a16:creationId xmlns:a16="http://schemas.microsoft.com/office/drawing/2014/main" id="{37D721EF-0B1E-4E59-8965-E3B6CE13145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D5FF25E-B663-43E2-8CFF-F236ECCF293F}"/>
              </a:ext>
            </a:extLst>
          </p:cNvPr>
          <p:cNvSpPr>
            <a:spLocks noGrp="1"/>
          </p:cNvSpPr>
          <p:nvPr>
            <p:ph type="sldNum" sz="quarter" idx="12"/>
          </p:nvPr>
        </p:nvSpPr>
        <p:spPr/>
        <p:txBody>
          <a:bodyPr/>
          <a:lstStyle/>
          <a:p>
            <a:fld id="{61290580-C59E-4CDF-9B5B-52FF09B558F8}" type="slidenum">
              <a:rPr lang="pl-PL" smtClean="0"/>
              <a:t>‹#›</a:t>
            </a:fld>
            <a:endParaRPr lang="pl-PL"/>
          </a:p>
        </p:txBody>
      </p:sp>
    </p:spTree>
    <p:extLst>
      <p:ext uri="{BB962C8B-B14F-4D97-AF65-F5344CB8AC3E}">
        <p14:creationId xmlns:p14="http://schemas.microsoft.com/office/powerpoint/2010/main" val="3693792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5E0E81-77AB-4C13-858B-7E61BAF26F3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1473FD8-07BB-4EC2-8FA4-585F0B494F63}"/>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0CDC0A3-407D-4312-A4BA-09EFB2236A29}"/>
              </a:ext>
            </a:extLst>
          </p:cNvPr>
          <p:cNvSpPr>
            <a:spLocks noGrp="1"/>
          </p:cNvSpPr>
          <p:nvPr>
            <p:ph type="dt" sz="half" idx="10"/>
          </p:nvPr>
        </p:nvSpPr>
        <p:spPr/>
        <p:txBody>
          <a:bodyPr/>
          <a:lstStyle/>
          <a:p>
            <a:fld id="{D7085106-A38B-4838-A26C-4DAB41D05541}" type="datetimeFigureOut">
              <a:rPr lang="pl-PL" smtClean="0"/>
              <a:t>25.04.2022</a:t>
            </a:fld>
            <a:endParaRPr lang="pl-PL"/>
          </a:p>
        </p:txBody>
      </p:sp>
      <p:sp>
        <p:nvSpPr>
          <p:cNvPr id="5" name="Symbol zastępczy stopki 4">
            <a:extLst>
              <a:ext uri="{FF2B5EF4-FFF2-40B4-BE49-F238E27FC236}">
                <a16:creationId xmlns:a16="http://schemas.microsoft.com/office/drawing/2014/main" id="{8F236664-E08A-4AD8-9B1E-991E46A4912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3F6C91C-7F80-4809-B71D-C361BC412C83}"/>
              </a:ext>
            </a:extLst>
          </p:cNvPr>
          <p:cNvSpPr>
            <a:spLocks noGrp="1"/>
          </p:cNvSpPr>
          <p:nvPr>
            <p:ph type="sldNum" sz="quarter" idx="12"/>
          </p:nvPr>
        </p:nvSpPr>
        <p:spPr/>
        <p:txBody>
          <a:bodyPr/>
          <a:lstStyle/>
          <a:p>
            <a:fld id="{61290580-C59E-4CDF-9B5B-52FF09B558F8}" type="slidenum">
              <a:rPr lang="pl-PL" smtClean="0"/>
              <a:t>‹#›</a:t>
            </a:fld>
            <a:endParaRPr lang="pl-PL"/>
          </a:p>
        </p:txBody>
      </p:sp>
    </p:spTree>
    <p:extLst>
      <p:ext uri="{BB962C8B-B14F-4D97-AF65-F5344CB8AC3E}">
        <p14:creationId xmlns:p14="http://schemas.microsoft.com/office/powerpoint/2010/main" val="1207115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8CE488-05D5-4FA4-99EB-7B14F0E0C172}"/>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7857C167-468B-4984-AD39-91D14633D9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BC2B43B1-5FB3-43BA-B914-A67DF1F348F8}"/>
              </a:ext>
            </a:extLst>
          </p:cNvPr>
          <p:cNvSpPr>
            <a:spLocks noGrp="1"/>
          </p:cNvSpPr>
          <p:nvPr>
            <p:ph type="dt" sz="half" idx="10"/>
          </p:nvPr>
        </p:nvSpPr>
        <p:spPr/>
        <p:txBody>
          <a:bodyPr/>
          <a:lstStyle/>
          <a:p>
            <a:fld id="{D7085106-A38B-4838-A26C-4DAB41D05541}" type="datetimeFigureOut">
              <a:rPr lang="pl-PL" smtClean="0"/>
              <a:t>25.04.2022</a:t>
            </a:fld>
            <a:endParaRPr lang="pl-PL"/>
          </a:p>
        </p:txBody>
      </p:sp>
      <p:sp>
        <p:nvSpPr>
          <p:cNvPr id="5" name="Symbol zastępczy stopki 4">
            <a:extLst>
              <a:ext uri="{FF2B5EF4-FFF2-40B4-BE49-F238E27FC236}">
                <a16:creationId xmlns:a16="http://schemas.microsoft.com/office/drawing/2014/main" id="{C70C746F-B35D-48CA-B5B3-657844D7ED4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8DC9D03-18FE-42B2-BBA6-54D6CB1A33D1}"/>
              </a:ext>
            </a:extLst>
          </p:cNvPr>
          <p:cNvSpPr>
            <a:spLocks noGrp="1"/>
          </p:cNvSpPr>
          <p:nvPr>
            <p:ph type="sldNum" sz="quarter" idx="12"/>
          </p:nvPr>
        </p:nvSpPr>
        <p:spPr/>
        <p:txBody>
          <a:bodyPr/>
          <a:lstStyle/>
          <a:p>
            <a:fld id="{61290580-C59E-4CDF-9B5B-52FF09B558F8}" type="slidenum">
              <a:rPr lang="pl-PL" smtClean="0"/>
              <a:t>‹#›</a:t>
            </a:fld>
            <a:endParaRPr lang="pl-PL"/>
          </a:p>
        </p:txBody>
      </p:sp>
    </p:spTree>
    <p:extLst>
      <p:ext uri="{BB962C8B-B14F-4D97-AF65-F5344CB8AC3E}">
        <p14:creationId xmlns:p14="http://schemas.microsoft.com/office/powerpoint/2010/main" val="163024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A2DC237-74C5-49CD-9FFA-84B06C066C7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F66A836-B2AD-4FD6-A249-ED93224DBAFE}"/>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A9241947-9525-42A4-A4F6-99373F995F3B}"/>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A6F3B65A-DDEE-4775-BF5A-4DF0C7089982}"/>
              </a:ext>
            </a:extLst>
          </p:cNvPr>
          <p:cNvSpPr>
            <a:spLocks noGrp="1"/>
          </p:cNvSpPr>
          <p:nvPr>
            <p:ph type="dt" sz="half" idx="10"/>
          </p:nvPr>
        </p:nvSpPr>
        <p:spPr/>
        <p:txBody>
          <a:bodyPr/>
          <a:lstStyle/>
          <a:p>
            <a:fld id="{D7085106-A38B-4838-A26C-4DAB41D05541}" type="datetimeFigureOut">
              <a:rPr lang="pl-PL" smtClean="0"/>
              <a:t>25.04.2022</a:t>
            </a:fld>
            <a:endParaRPr lang="pl-PL"/>
          </a:p>
        </p:txBody>
      </p:sp>
      <p:sp>
        <p:nvSpPr>
          <p:cNvPr id="6" name="Symbol zastępczy stopki 5">
            <a:extLst>
              <a:ext uri="{FF2B5EF4-FFF2-40B4-BE49-F238E27FC236}">
                <a16:creationId xmlns:a16="http://schemas.microsoft.com/office/drawing/2014/main" id="{DE06E366-5436-4490-97F8-9AEF4C8FC88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CC3C5063-15A9-4EA4-B76A-8234BABB5166}"/>
              </a:ext>
            </a:extLst>
          </p:cNvPr>
          <p:cNvSpPr>
            <a:spLocks noGrp="1"/>
          </p:cNvSpPr>
          <p:nvPr>
            <p:ph type="sldNum" sz="quarter" idx="12"/>
          </p:nvPr>
        </p:nvSpPr>
        <p:spPr/>
        <p:txBody>
          <a:bodyPr/>
          <a:lstStyle/>
          <a:p>
            <a:fld id="{61290580-C59E-4CDF-9B5B-52FF09B558F8}" type="slidenum">
              <a:rPr lang="pl-PL" smtClean="0"/>
              <a:t>‹#›</a:t>
            </a:fld>
            <a:endParaRPr lang="pl-PL"/>
          </a:p>
        </p:txBody>
      </p:sp>
    </p:spTree>
    <p:extLst>
      <p:ext uri="{BB962C8B-B14F-4D97-AF65-F5344CB8AC3E}">
        <p14:creationId xmlns:p14="http://schemas.microsoft.com/office/powerpoint/2010/main" val="4090599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A7F7F6-4ADE-4F8D-8B63-90781F935F8F}"/>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23388EC1-C16B-46CC-BDD3-2F039826F1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FE4F65BA-D428-42B1-8385-4C251BF9BBAF}"/>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B13D8BF5-02F0-4AD7-8A8F-AC7E882EF0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6AAFDA9D-873A-47E5-9FAD-EBEB6A41B898}"/>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20DED1EF-D3FD-45A0-8269-537FB0AB143C}"/>
              </a:ext>
            </a:extLst>
          </p:cNvPr>
          <p:cNvSpPr>
            <a:spLocks noGrp="1"/>
          </p:cNvSpPr>
          <p:nvPr>
            <p:ph type="dt" sz="half" idx="10"/>
          </p:nvPr>
        </p:nvSpPr>
        <p:spPr/>
        <p:txBody>
          <a:bodyPr/>
          <a:lstStyle/>
          <a:p>
            <a:fld id="{D7085106-A38B-4838-A26C-4DAB41D05541}" type="datetimeFigureOut">
              <a:rPr lang="pl-PL" smtClean="0"/>
              <a:t>25.04.2022</a:t>
            </a:fld>
            <a:endParaRPr lang="pl-PL"/>
          </a:p>
        </p:txBody>
      </p:sp>
      <p:sp>
        <p:nvSpPr>
          <p:cNvPr id="8" name="Symbol zastępczy stopki 7">
            <a:extLst>
              <a:ext uri="{FF2B5EF4-FFF2-40B4-BE49-F238E27FC236}">
                <a16:creationId xmlns:a16="http://schemas.microsoft.com/office/drawing/2014/main" id="{3302A5A7-7E85-421A-A040-B6B935E239BF}"/>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9FC67BF2-5019-4812-B4C2-00903CC3607B}"/>
              </a:ext>
            </a:extLst>
          </p:cNvPr>
          <p:cNvSpPr>
            <a:spLocks noGrp="1"/>
          </p:cNvSpPr>
          <p:nvPr>
            <p:ph type="sldNum" sz="quarter" idx="12"/>
          </p:nvPr>
        </p:nvSpPr>
        <p:spPr/>
        <p:txBody>
          <a:bodyPr/>
          <a:lstStyle/>
          <a:p>
            <a:fld id="{61290580-C59E-4CDF-9B5B-52FF09B558F8}" type="slidenum">
              <a:rPr lang="pl-PL" smtClean="0"/>
              <a:t>‹#›</a:t>
            </a:fld>
            <a:endParaRPr lang="pl-PL"/>
          </a:p>
        </p:txBody>
      </p:sp>
    </p:spTree>
    <p:extLst>
      <p:ext uri="{BB962C8B-B14F-4D97-AF65-F5344CB8AC3E}">
        <p14:creationId xmlns:p14="http://schemas.microsoft.com/office/powerpoint/2010/main" val="169686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2B5080-DEB3-4F6C-8DBA-87A3B1859470}"/>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CE479599-28C1-4DA4-BEDC-2BCE1A953B27}"/>
              </a:ext>
            </a:extLst>
          </p:cNvPr>
          <p:cNvSpPr>
            <a:spLocks noGrp="1"/>
          </p:cNvSpPr>
          <p:nvPr>
            <p:ph type="dt" sz="half" idx="10"/>
          </p:nvPr>
        </p:nvSpPr>
        <p:spPr/>
        <p:txBody>
          <a:bodyPr/>
          <a:lstStyle/>
          <a:p>
            <a:fld id="{D7085106-A38B-4838-A26C-4DAB41D05541}" type="datetimeFigureOut">
              <a:rPr lang="pl-PL" smtClean="0"/>
              <a:t>25.04.2022</a:t>
            </a:fld>
            <a:endParaRPr lang="pl-PL"/>
          </a:p>
        </p:txBody>
      </p:sp>
      <p:sp>
        <p:nvSpPr>
          <p:cNvPr id="4" name="Symbol zastępczy stopki 3">
            <a:extLst>
              <a:ext uri="{FF2B5EF4-FFF2-40B4-BE49-F238E27FC236}">
                <a16:creationId xmlns:a16="http://schemas.microsoft.com/office/drawing/2014/main" id="{FE1F168E-C0EE-4A22-9926-0D065CB40E89}"/>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10463922-79CE-49DF-BD71-EF7070FE8DCB}"/>
              </a:ext>
            </a:extLst>
          </p:cNvPr>
          <p:cNvSpPr>
            <a:spLocks noGrp="1"/>
          </p:cNvSpPr>
          <p:nvPr>
            <p:ph type="sldNum" sz="quarter" idx="12"/>
          </p:nvPr>
        </p:nvSpPr>
        <p:spPr/>
        <p:txBody>
          <a:bodyPr/>
          <a:lstStyle/>
          <a:p>
            <a:fld id="{61290580-C59E-4CDF-9B5B-52FF09B558F8}" type="slidenum">
              <a:rPr lang="pl-PL" smtClean="0"/>
              <a:t>‹#›</a:t>
            </a:fld>
            <a:endParaRPr lang="pl-PL"/>
          </a:p>
        </p:txBody>
      </p:sp>
    </p:spTree>
    <p:extLst>
      <p:ext uri="{BB962C8B-B14F-4D97-AF65-F5344CB8AC3E}">
        <p14:creationId xmlns:p14="http://schemas.microsoft.com/office/powerpoint/2010/main" val="3116111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7849BA55-4116-4906-9958-04E7E36E24C3}"/>
              </a:ext>
            </a:extLst>
          </p:cNvPr>
          <p:cNvSpPr>
            <a:spLocks noGrp="1"/>
          </p:cNvSpPr>
          <p:nvPr>
            <p:ph type="dt" sz="half" idx="10"/>
          </p:nvPr>
        </p:nvSpPr>
        <p:spPr/>
        <p:txBody>
          <a:bodyPr/>
          <a:lstStyle/>
          <a:p>
            <a:fld id="{D7085106-A38B-4838-A26C-4DAB41D05541}" type="datetimeFigureOut">
              <a:rPr lang="pl-PL" smtClean="0"/>
              <a:t>25.04.2022</a:t>
            </a:fld>
            <a:endParaRPr lang="pl-PL"/>
          </a:p>
        </p:txBody>
      </p:sp>
      <p:sp>
        <p:nvSpPr>
          <p:cNvPr id="3" name="Symbol zastępczy stopki 2">
            <a:extLst>
              <a:ext uri="{FF2B5EF4-FFF2-40B4-BE49-F238E27FC236}">
                <a16:creationId xmlns:a16="http://schemas.microsoft.com/office/drawing/2014/main" id="{79F7F3E8-DC93-450A-8B8A-31504247B9D6}"/>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C346C43B-5EC5-431F-8B39-15CB5C73AA3D}"/>
              </a:ext>
            </a:extLst>
          </p:cNvPr>
          <p:cNvSpPr>
            <a:spLocks noGrp="1"/>
          </p:cNvSpPr>
          <p:nvPr>
            <p:ph type="sldNum" sz="quarter" idx="12"/>
          </p:nvPr>
        </p:nvSpPr>
        <p:spPr/>
        <p:txBody>
          <a:bodyPr/>
          <a:lstStyle/>
          <a:p>
            <a:fld id="{61290580-C59E-4CDF-9B5B-52FF09B558F8}" type="slidenum">
              <a:rPr lang="pl-PL" smtClean="0"/>
              <a:t>‹#›</a:t>
            </a:fld>
            <a:endParaRPr lang="pl-PL"/>
          </a:p>
        </p:txBody>
      </p:sp>
    </p:spTree>
    <p:extLst>
      <p:ext uri="{BB962C8B-B14F-4D97-AF65-F5344CB8AC3E}">
        <p14:creationId xmlns:p14="http://schemas.microsoft.com/office/powerpoint/2010/main" val="1883388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1A0EDE-EE4F-4D9E-B65F-4D5DD60C10C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EB178EF6-76FC-4221-92C9-8938E00A02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C9CF2308-30E2-436A-AA38-4FF8246B2A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2738F5DE-EB24-40BB-966F-79491D352607}"/>
              </a:ext>
            </a:extLst>
          </p:cNvPr>
          <p:cNvSpPr>
            <a:spLocks noGrp="1"/>
          </p:cNvSpPr>
          <p:nvPr>
            <p:ph type="dt" sz="half" idx="10"/>
          </p:nvPr>
        </p:nvSpPr>
        <p:spPr/>
        <p:txBody>
          <a:bodyPr/>
          <a:lstStyle/>
          <a:p>
            <a:fld id="{D7085106-A38B-4838-A26C-4DAB41D05541}" type="datetimeFigureOut">
              <a:rPr lang="pl-PL" smtClean="0"/>
              <a:t>25.04.2022</a:t>
            </a:fld>
            <a:endParaRPr lang="pl-PL"/>
          </a:p>
        </p:txBody>
      </p:sp>
      <p:sp>
        <p:nvSpPr>
          <p:cNvPr id="6" name="Symbol zastępczy stopki 5">
            <a:extLst>
              <a:ext uri="{FF2B5EF4-FFF2-40B4-BE49-F238E27FC236}">
                <a16:creationId xmlns:a16="http://schemas.microsoft.com/office/drawing/2014/main" id="{6BA2A045-F416-41E0-975E-10569444AF7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93CE5054-85A4-4F20-AED2-985B5C50D389}"/>
              </a:ext>
            </a:extLst>
          </p:cNvPr>
          <p:cNvSpPr>
            <a:spLocks noGrp="1"/>
          </p:cNvSpPr>
          <p:nvPr>
            <p:ph type="sldNum" sz="quarter" idx="12"/>
          </p:nvPr>
        </p:nvSpPr>
        <p:spPr/>
        <p:txBody>
          <a:bodyPr/>
          <a:lstStyle/>
          <a:p>
            <a:fld id="{61290580-C59E-4CDF-9B5B-52FF09B558F8}" type="slidenum">
              <a:rPr lang="pl-PL" smtClean="0"/>
              <a:t>‹#›</a:t>
            </a:fld>
            <a:endParaRPr lang="pl-PL"/>
          </a:p>
        </p:txBody>
      </p:sp>
    </p:spTree>
    <p:extLst>
      <p:ext uri="{BB962C8B-B14F-4D97-AF65-F5344CB8AC3E}">
        <p14:creationId xmlns:p14="http://schemas.microsoft.com/office/powerpoint/2010/main" val="2342714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3A39AB-1A84-4FD5-BD76-3A66F19FA43F}"/>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F645712F-ABCF-46DF-9D2C-7AE039BD0C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D3CF3BB4-6D93-40C6-B844-DF542593DA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32545B2-0A2C-4FB7-87A5-799248777602}"/>
              </a:ext>
            </a:extLst>
          </p:cNvPr>
          <p:cNvSpPr>
            <a:spLocks noGrp="1"/>
          </p:cNvSpPr>
          <p:nvPr>
            <p:ph type="dt" sz="half" idx="10"/>
          </p:nvPr>
        </p:nvSpPr>
        <p:spPr/>
        <p:txBody>
          <a:bodyPr/>
          <a:lstStyle/>
          <a:p>
            <a:fld id="{D7085106-A38B-4838-A26C-4DAB41D05541}" type="datetimeFigureOut">
              <a:rPr lang="pl-PL" smtClean="0"/>
              <a:t>25.04.2022</a:t>
            </a:fld>
            <a:endParaRPr lang="pl-PL"/>
          </a:p>
        </p:txBody>
      </p:sp>
      <p:sp>
        <p:nvSpPr>
          <p:cNvPr id="6" name="Symbol zastępczy stopki 5">
            <a:extLst>
              <a:ext uri="{FF2B5EF4-FFF2-40B4-BE49-F238E27FC236}">
                <a16:creationId xmlns:a16="http://schemas.microsoft.com/office/drawing/2014/main" id="{9FC3F21E-F3FC-43D6-8FD0-AACA9BECD76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CFF5BC08-0120-4275-B7DB-05C4B0E254CF}"/>
              </a:ext>
            </a:extLst>
          </p:cNvPr>
          <p:cNvSpPr>
            <a:spLocks noGrp="1"/>
          </p:cNvSpPr>
          <p:nvPr>
            <p:ph type="sldNum" sz="quarter" idx="12"/>
          </p:nvPr>
        </p:nvSpPr>
        <p:spPr/>
        <p:txBody>
          <a:bodyPr/>
          <a:lstStyle/>
          <a:p>
            <a:fld id="{61290580-C59E-4CDF-9B5B-52FF09B558F8}" type="slidenum">
              <a:rPr lang="pl-PL" smtClean="0"/>
              <a:t>‹#›</a:t>
            </a:fld>
            <a:endParaRPr lang="pl-PL"/>
          </a:p>
        </p:txBody>
      </p:sp>
    </p:spTree>
    <p:extLst>
      <p:ext uri="{BB962C8B-B14F-4D97-AF65-F5344CB8AC3E}">
        <p14:creationId xmlns:p14="http://schemas.microsoft.com/office/powerpoint/2010/main" val="2328481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F00A365C-D6F3-403B-89C6-1E943B8829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540D45EA-C010-48BC-93BA-CACEA9D757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9ED37A5-E53E-4D19-B724-5CACB3B52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85106-A38B-4838-A26C-4DAB41D05541}" type="datetimeFigureOut">
              <a:rPr lang="pl-PL" smtClean="0"/>
              <a:t>25.04.2022</a:t>
            </a:fld>
            <a:endParaRPr lang="pl-PL"/>
          </a:p>
        </p:txBody>
      </p:sp>
      <p:sp>
        <p:nvSpPr>
          <p:cNvPr id="5" name="Symbol zastępczy stopki 4">
            <a:extLst>
              <a:ext uri="{FF2B5EF4-FFF2-40B4-BE49-F238E27FC236}">
                <a16:creationId xmlns:a16="http://schemas.microsoft.com/office/drawing/2014/main" id="{2B5B6CF2-EFE4-4CF4-8268-CF5AA04B7E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CC3AD9AD-C001-4CDB-A6DE-88C5F9B05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90580-C59E-4CDF-9B5B-52FF09B558F8}" type="slidenum">
              <a:rPr lang="pl-PL" smtClean="0"/>
              <a:t>‹#›</a:t>
            </a:fld>
            <a:endParaRPr lang="pl-PL"/>
          </a:p>
        </p:txBody>
      </p:sp>
    </p:spTree>
    <p:extLst>
      <p:ext uri="{BB962C8B-B14F-4D97-AF65-F5344CB8AC3E}">
        <p14:creationId xmlns:p14="http://schemas.microsoft.com/office/powerpoint/2010/main" val="3495576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intranet.up.krakow.pl/WEBCONBPS/db/1/app/10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idub.up.krakow.p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BA1D0C-0EAE-4D6E-BC79-7A9BF800BEB9}"/>
              </a:ext>
            </a:extLst>
          </p:cNvPr>
          <p:cNvSpPr>
            <a:spLocks noGrp="1"/>
          </p:cNvSpPr>
          <p:nvPr>
            <p:ph type="ctrTitle"/>
          </p:nvPr>
        </p:nvSpPr>
        <p:spPr>
          <a:xfrm>
            <a:off x="838199" y="291090"/>
            <a:ext cx="10515599" cy="932688"/>
          </a:xfrm>
        </p:spPr>
        <p:txBody>
          <a:bodyPr>
            <a:normAutofit/>
          </a:bodyPr>
          <a:lstStyle/>
          <a:p>
            <a:r>
              <a:rPr lang="pl-PL" sz="5400"/>
              <a:t>Spotkanie informacyjne</a:t>
            </a:r>
          </a:p>
        </p:txBody>
      </p:sp>
      <p:pic>
        <p:nvPicPr>
          <p:cNvPr id="5" name="Obraz 4" descr="Obraz zawierający tekst, zegar&#10;&#10;Opis wygenerowany automatycznie">
            <a:extLst>
              <a:ext uri="{FF2B5EF4-FFF2-40B4-BE49-F238E27FC236}">
                <a16:creationId xmlns:a16="http://schemas.microsoft.com/office/drawing/2014/main" id="{2CC6CD88-A69A-4433-A0E8-F9E29EF74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191" y="1863801"/>
            <a:ext cx="10267617" cy="4440746"/>
          </a:xfrm>
          <a:prstGeom prst="rect">
            <a:avLst/>
          </a:prstGeom>
        </p:spPr>
      </p:pic>
    </p:spTree>
    <p:extLst>
      <p:ext uri="{BB962C8B-B14F-4D97-AF65-F5344CB8AC3E}">
        <p14:creationId xmlns:p14="http://schemas.microsoft.com/office/powerpoint/2010/main" val="198897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effectLst/>
                <a:ea typeface="Calibri" panose="020F0502020204030204" pitchFamily="34" charset="0"/>
              </a:rPr>
              <a:t>ID-UB-02 </a:t>
            </a:r>
            <a:br>
              <a:rPr lang="pl-PL" sz="3700">
                <a:effectLst/>
                <a:ea typeface="Calibri" panose="020F0502020204030204" pitchFamily="34" charset="0"/>
              </a:rPr>
            </a:br>
            <a:r>
              <a:rPr lang="pl-PL" sz="3700" err="1">
                <a:effectLst/>
                <a:ea typeface="Calibri" panose="020F0502020204030204" pitchFamily="34" charset="0"/>
              </a:rPr>
              <a:t>Excellent</a:t>
            </a:r>
            <a:r>
              <a:rPr lang="pl-PL" sz="3700">
                <a:effectLst/>
                <a:ea typeface="Calibri" panose="020F0502020204030204" pitchFamily="34" charset="0"/>
              </a:rPr>
              <a:t> Small </a:t>
            </a:r>
            <a:r>
              <a:rPr lang="pl-PL" sz="3700" err="1">
                <a:effectLst/>
                <a:ea typeface="Calibri" panose="020F0502020204030204" pitchFamily="34" charset="0"/>
              </a:rPr>
              <a:t>Working</a:t>
            </a:r>
            <a:r>
              <a:rPr lang="pl-PL" sz="3700">
                <a:effectLst/>
                <a:ea typeface="Calibri" panose="020F0502020204030204" pitchFamily="34" charset="0"/>
              </a:rPr>
              <a:t> </a:t>
            </a:r>
            <a:r>
              <a:rPr lang="pl-PL" sz="3700" err="1">
                <a:effectLst/>
                <a:ea typeface="Calibri" panose="020F0502020204030204" pitchFamily="34" charset="0"/>
              </a:rPr>
              <a:t>Groups</a:t>
            </a:r>
            <a:endParaRPr lang="pl-PL" sz="3700"/>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66" name="Straight Connector 6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AC0A7834-4675-DC0A-4CC4-0A9A919C1126}"/>
              </a:ext>
            </a:extLst>
          </p:cNvPr>
          <p:cNvSpPr>
            <a:spLocks noGrp="1"/>
          </p:cNvSpPr>
          <p:nvPr>
            <p:ph idx="1"/>
          </p:nvPr>
        </p:nvSpPr>
        <p:spPr>
          <a:xfrm>
            <a:off x="4964501" y="2357587"/>
            <a:ext cx="6418053" cy="3819376"/>
          </a:xfrm>
        </p:spPr>
        <p:txBody>
          <a:bodyPr vert="horz" lIns="91440" tIns="45720" rIns="91440" bIns="45720" rtlCol="0" anchor="t">
            <a:noAutofit/>
          </a:bodyPr>
          <a:lstStyle/>
          <a:p>
            <a:r>
              <a:rPr lang="en-US" sz="2000" dirty="0" err="1">
                <a:ea typeface="+mn-lt"/>
                <a:cs typeface="+mn-lt"/>
              </a:rPr>
              <a:t>Zadanie</a:t>
            </a:r>
            <a:r>
              <a:rPr lang="en-US" sz="2000" dirty="0">
                <a:ea typeface="+mn-lt"/>
                <a:cs typeface="+mn-lt"/>
              </a:rPr>
              <a:t> </a:t>
            </a:r>
            <a:r>
              <a:rPr lang="en-US" sz="2000" dirty="0" err="1">
                <a:ea typeface="+mn-lt"/>
                <a:cs typeface="+mn-lt"/>
              </a:rPr>
              <a:t>skierowane</a:t>
            </a:r>
            <a:r>
              <a:rPr lang="en-US" sz="2000" dirty="0">
                <a:ea typeface="+mn-lt"/>
                <a:cs typeface="+mn-lt"/>
              </a:rPr>
              <a:t> do </a:t>
            </a:r>
            <a:r>
              <a:rPr lang="en-US" sz="2000" dirty="0" err="1">
                <a:ea typeface="+mn-lt"/>
                <a:cs typeface="+mn-lt"/>
              </a:rPr>
              <a:t>pracowników</a:t>
            </a:r>
            <a:r>
              <a:rPr lang="en-US" sz="2000" dirty="0">
                <a:ea typeface="+mn-lt"/>
                <a:cs typeface="+mn-lt"/>
              </a:rPr>
              <a:t> </a:t>
            </a:r>
            <a:r>
              <a:rPr lang="en-US" sz="2000" dirty="0" err="1">
                <a:ea typeface="+mn-lt"/>
                <a:cs typeface="+mn-lt"/>
              </a:rPr>
              <a:t>badawczych</a:t>
            </a:r>
            <a:r>
              <a:rPr lang="en-US" sz="2000" dirty="0">
                <a:ea typeface="+mn-lt"/>
                <a:cs typeface="+mn-lt"/>
              </a:rPr>
              <a:t> </a:t>
            </a:r>
            <a:r>
              <a:rPr lang="en-US" sz="2000" dirty="0" err="1">
                <a:ea typeface="+mn-lt"/>
                <a:cs typeface="+mn-lt"/>
              </a:rPr>
              <a:t>i</a:t>
            </a:r>
            <a:r>
              <a:rPr lang="en-US" sz="2000" dirty="0">
                <a:ea typeface="+mn-lt"/>
                <a:cs typeface="+mn-lt"/>
              </a:rPr>
              <a:t> </a:t>
            </a:r>
            <a:r>
              <a:rPr lang="en-US" sz="2000" dirty="0" err="1">
                <a:ea typeface="+mn-lt"/>
                <a:cs typeface="+mn-lt"/>
              </a:rPr>
              <a:t>badawczo</a:t>
            </a:r>
            <a:r>
              <a:rPr lang="en-US" sz="2000" dirty="0">
                <a:ea typeface="+mn-lt"/>
                <a:cs typeface="+mn-lt"/>
              </a:rPr>
              <a:t>- </a:t>
            </a:r>
            <a:r>
              <a:rPr lang="en-US" sz="2000" dirty="0" err="1">
                <a:ea typeface="+mn-lt"/>
                <a:cs typeface="+mn-lt"/>
              </a:rPr>
              <a:t>dydaktycznych</a:t>
            </a:r>
            <a:r>
              <a:rPr lang="en-US" sz="2000" dirty="0">
                <a:ea typeface="+mn-lt"/>
                <a:cs typeface="+mn-lt"/>
              </a:rPr>
              <a:t> </a:t>
            </a:r>
            <a:r>
              <a:rPr lang="en-US" sz="2000" dirty="0" err="1">
                <a:ea typeface="+mn-lt"/>
                <a:cs typeface="+mn-lt"/>
              </a:rPr>
              <a:t>Uniwersytetu</a:t>
            </a:r>
            <a:r>
              <a:rPr lang="en-US" sz="2000" dirty="0">
                <a:ea typeface="+mn-lt"/>
                <a:cs typeface="+mn-lt"/>
              </a:rPr>
              <a:t> </a:t>
            </a:r>
            <a:r>
              <a:rPr lang="en-US" sz="2000" dirty="0" err="1">
                <a:ea typeface="+mn-lt"/>
                <a:cs typeface="+mn-lt"/>
              </a:rPr>
              <a:t>Pedagogicznego</a:t>
            </a:r>
            <a:r>
              <a:rPr lang="en-US" sz="2000" dirty="0">
                <a:ea typeface="+mn-lt"/>
                <a:cs typeface="+mn-lt"/>
              </a:rPr>
              <a:t> </a:t>
            </a:r>
            <a:r>
              <a:rPr lang="en-US" sz="2000" dirty="0" err="1">
                <a:ea typeface="+mn-lt"/>
                <a:cs typeface="+mn-lt"/>
              </a:rPr>
              <a:t>oraz</a:t>
            </a:r>
            <a:r>
              <a:rPr lang="en-US" sz="2000" dirty="0">
                <a:ea typeface="+mn-lt"/>
                <a:cs typeface="+mn-lt"/>
              </a:rPr>
              <a:t> ich </a:t>
            </a:r>
            <a:r>
              <a:rPr lang="en-US" sz="2000" dirty="0" err="1">
                <a:ea typeface="+mn-lt"/>
                <a:cs typeface="+mn-lt"/>
              </a:rPr>
              <a:t>zagranicznych</a:t>
            </a:r>
            <a:r>
              <a:rPr lang="en-US" sz="2000" dirty="0">
                <a:ea typeface="+mn-lt"/>
                <a:cs typeface="+mn-lt"/>
              </a:rPr>
              <a:t> </a:t>
            </a:r>
            <a:r>
              <a:rPr lang="en-US" sz="2000" dirty="0" err="1">
                <a:ea typeface="+mn-lt"/>
                <a:cs typeface="+mn-lt"/>
              </a:rPr>
              <a:t>partnerów</a:t>
            </a:r>
            <a:r>
              <a:rPr lang="en-US" sz="2000" dirty="0">
                <a:ea typeface="+mn-lt"/>
                <a:cs typeface="+mn-lt"/>
              </a:rPr>
              <a:t> w </a:t>
            </a:r>
            <a:r>
              <a:rPr lang="en-US" sz="2000" dirty="0" err="1">
                <a:ea typeface="+mn-lt"/>
                <a:cs typeface="+mn-lt"/>
              </a:rPr>
              <a:t>celu</a:t>
            </a:r>
            <a:r>
              <a:rPr lang="en-US" sz="2000" dirty="0">
                <a:ea typeface="+mn-lt"/>
                <a:cs typeface="+mn-lt"/>
              </a:rPr>
              <a:t> </a:t>
            </a:r>
            <a:r>
              <a:rPr lang="en-US" sz="2000" dirty="0" err="1">
                <a:ea typeface="+mn-lt"/>
                <a:cs typeface="+mn-lt"/>
              </a:rPr>
              <a:t>rozpoczęcia</a:t>
            </a:r>
            <a:r>
              <a:rPr lang="en-US" sz="2000" dirty="0">
                <a:ea typeface="+mn-lt"/>
                <a:cs typeface="+mn-lt"/>
              </a:rPr>
              <a:t> </a:t>
            </a:r>
            <a:r>
              <a:rPr lang="en-US" sz="2000" dirty="0" err="1">
                <a:ea typeface="+mn-lt"/>
                <a:cs typeface="+mn-lt"/>
              </a:rPr>
              <a:t>lub</a:t>
            </a:r>
            <a:r>
              <a:rPr lang="en-US" sz="2000" dirty="0">
                <a:ea typeface="+mn-lt"/>
                <a:cs typeface="+mn-lt"/>
              </a:rPr>
              <a:t> </a:t>
            </a:r>
            <a:r>
              <a:rPr lang="en-US" sz="2000" dirty="0" err="1">
                <a:ea typeface="+mn-lt"/>
                <a:cs typeface="+mn-lt"/>
              </a:rPr>
              <a:t>kontynuacji</a:t>
            </a:r>
            <a:r>
              <a:rPr lang="en-US" sz="2000" dirty="0">
                <a:ea typeface="+mn-lt"/>
                <a:cs typeface="+mn-lt"/>
              </a:rPr>
              <a:t> </a:t>
            </a:r>
            <a:r>
              <a:rPr lang="en-US" sz="2000" dirty="0" err="1">
                <a:ea typeface="+mn-lt"/>
                <a:cs typeface="+mn-lt"/>
              </a:rPr>
              <a:t>wspólnych</a:t>
            </a:r>
            <a:r>
              <a:rPr lang="en-US" sz="2000" dirty="0">
                <a:ea typeface="+mn-lt"/>
                <a:cs typeface="+mn-lt"/>
              </a:rPr>
              <a:t> </a:t>
            </a:r>
            <a:r>
              <a:rPr lang="en-US" sz="2000" dirty="0" err="1">
                <a:ea typeface="+mn-lt"/>
                <a:cs typeface="+mn-lt"/>
              </a:rPr>
              <a:t>działań</a:t>
            </a:r>
            <a:r>
              <a:rPr lang="en-US" sz="2000" dirty="0">
                <a:ea typeface="+mn-lt"/>
                <a:cs typeface="+mn-lt"/>
              </a:rPr>
              <a:t> </a:t>
            </a:r>
            <a:r>
              <a:rPr lang="en-US" sz="2000" dirty="0" err="1">
                <a:ea typeface="+mn-lt"/>
                <a:cs typeface="+mn-lt"/>
              </a:rPr>
              <a:t>zmierzających</a:t>
            </a:r>
            <a:r>
              <a:rPr lang="en-US" sz="2000" dirty="0">
                <a:ea typeface="+mn-lt"/>
                <a:cs typeface="+mn-lt"/>
              </a:rPr>
              <a:t> do </a:t>
            </a:r>
            <a:r>
              <a:rPr lang="en-US" sz="2000" dirty="0" err="1">
                <a:ea typeface="+mn-lt"/>
                <a:cs typeface="+mn-lt"/>
              </a:rPr>
              <a:t>opracowania</a:t>
            </a:r>
            <a:r>
              <a:rPr lang="en-US" sz="2000" dirty="0">
                <a:ea typeface="+mn-lt"/>
                <a:cs typeface="+mn-lt"/>
              </a:rPr>
              <a:t> </a:t>
            </a:r>
            <a:r>
              <a:rPr lang="en-US" sz="2000" dirty="0" err="1">
                <a:ea typeface="+mn-lt"/>
                <a:cs typeface="+mn-lt"/>
              </a:rPr>
              <a:t>aplikacji</a:t>
            </a:r>
            <a:r>
              <a:rPr lang="en-US" sz="2000" dirty="0">
                <a:ea typeface="+mn-lt"/>
                <a:cs typeface="+mn-lt"/>
              </a:rPr>
              <a:t> </a:t>
            </a:r>
            <a:r>
              <a:rPr lang="en-US" sz="2000" dirty="0" err="1">
                <a:ea typeface="+mn-lt"/>
                <a:cs typeface="+mn-lt"/>
              </a:rPr>
              <a:t>grantowych</a:t>
            </a:r>
            <a:r>
              <a:rPr lang="en-US" sz="2000" dirty="0">
                <a:ea typeface="+mn-lt"/>
                <a:cs typeface="+mn-lt"/>
              </a:rPr>
              <a:t> (o </a:t>
            </a:r>
            <a:r>
              <a:rPr lang="en-US" sz="2000" dirty="0" err="1">
                <a:ea typeface="+mn-lt"/>
                <a:cs typeface="+mn-lt"/>
              </a:rPr>
              <a:t>zasięgu</a:t>
            </a:r>
            <a:r>
              <a:rPr lang="en-US" sz="2000" dirty="0">
                <a:ea typeface="+mn-lt"/>
                <a:cs typeface="+mn-lt"/>
              </a:rPr>
              <a:t> </a:t>
            </a:r>
            <a:r>
              <a:rPr lang="en-US" sz="2000" dirty="0" err="1">
                <a:ea typeface="+mn-lt"/>
                <a:cs typeface="+mn-lt"/>
              </a:rPr>
              <a:t>krajowym</a:t>
            </a:r>
            <a:br>
              <a:rPr lang="en-US" sz="2000" dirty="0">
                <a:ea typeface="+mn-lt"/>
                <a:cs typeface="+mn-lt"/>
              </a:rPr>
            </a:br>
            <a:r>
              <a:rPr lang="en-US" sz="2000" dirty="0" err="1">
                <a:ea typeface="+mn-lt"/>
                <a:cs typeface="+mn-lt"/>
              </a:rPr>
              <a:t>lub</a:t>
            </a:r>
            <a:r>
              <a:rPr lang="en-US" sz="2000" dirty="0">
                <a:ea typeface="+mn-lt"/>
                <a:cs typeface="+mn-lt"/>
              </a:rPr>
              <a:t> </a:t>
            </a:r>
            <a:r>
              <a:rPr lang="en-US" sz="2000" dirty="0" err="1">
                <a:ea typeface="+mn-lt"/>
                <a:cs typeface="+mn-lt"/>
              </a:rPr>
              <a:t>międzynarodowym</a:t>
            </a:r>
            <a:r>
              <a:rPr lang="en-US" sz="2000" dirty="0">
                <a:ea typeface="+mn-lt"/>
                <a:cs typeface="+mn-lt"/>
              </a:rPr>
              <a:t>) </a:t>
            </a:r>
            <a:r>
              <a:rPr lang="en-US" sz="2000" dirty="0" err="1">
                <a:ea typeface="+mn-lt"/>
                <a:cs typeface="+mn-lt"/>
              </a:rPr>
              <a:t>lub</a:t>
            </a:r>
            <a:r>
              <a:rPr lang="en-US" sz="2000" dirty="0">
                <a:ea typeface="+mn-lt"/>
                <a:cs typeface="+mn-lt"/>
              </a:rPr>
              <a:t> </a:t>
            </a:r>
            <a:r>
              <a:rPr lang="en-US" sz="2000" dirty="0" err="1">
                <a:ea typeface="+mn-lt"/>
                <a:cs typeface="+mn-lt"/>
              </a:rPr>
              <a:t>artykułów</a:t>
            </a:r>
            <a:r>
              <a:rPr lang="en-US" sz="2000" dirty="0">
                <a:ea typeface="+mn-lt"/>
                <a:cs typeface="+mn-lt"/>
              </a:rPr>
              <a:t> </a:t>
            </a:r>
            <a:r>
              <a:rPr lang="en-US" sz="2000" dirty="0" err="1">
                <a:ea typeface="+mn-lt"/>
                <a:cs typeface="+mn-lt"/>
              </a:rPr>
              <a:t>naukowych</a:t>
            </a:r>
            <a:r>
              <a:rPr lang="en-US" sz="2000" dirty="0">
                <a:ea typeface="+mn-lt"/>
                <a:cs typeface="+mn-lt"/>
              </a:rPr>
              <a:t>/</a:t>
            </a:r>
            <a:r>
              <a:rPr lang="en-US" sz="2000" dirty="0" err="1">
                <a:ea typeface="+mn-lt"/>
                <a:cs typeface="+mn-lt"/>
              </a:rPr>
              <a:t>monografii</a:t>
            </a:r>
            <a:r>
              <a:rPr lang="en-US" sz="2000" dirty="0">
                <a:ea typeface="+mn-lt"/>
                <a:cs typeface="+mn-lt"/>
              </a:rPr>
              <a:t> </a:t>
            </a:r>
            <a:r>
              <a:rPr lang="en-US" sz="2000" dirty="0" err="1">
                <a:ea typeface="+mn-lt"/>
                <a:cs typeface="+mn-lt"/>
              </a:rPr>
              <a:t>naukowych</a:t>
            </a:r>
            <a:r>
              <a:rPr lang="en-US" sz="2000" dirty="0">
                <a:ea typeface="+mn-lt"/>
                <a:cs typeface="+mn-lt"/>
              </a:rPr>
              <a:t>, </a:t>
            </a:r>
            <a:r>
              <a:rPr lang="en-US" sz="2000" dirty="0" err="1">
                <a:ea typeface="+mn-lt"/>
                <a:cs typeface="+mn-lt"/>
              </a:rPr>
              <a:t>które</a:t>
            </a:r>
            <a:r>
              <a:rPr lang="en-US" sz="2000" dirty="0">
                <a:ea typeface="+mn-lt"/>
                <a:cs typeface="+mn-lt"/>
              </a:rPr>
              <a:t> </a:t>
            </a:r>
            <a:r>
              <a:rPr lang="en-US" sz="2000" dirty="0" err="1">
                <a:ea typeface="+mn-lt"/>
                <a:cs typeface="+mn-lt"/>
              </a:rPr>
              <a:t>mogą</a:t>
            </a:r>
            <a:r>
              <a:rPr lang="en-US" sz="2000" dirty="0">
                <a:ea typeface="+mn-lt"/>
                <a:cs typeface="+mn-lt"/>
              </a:rPr>
              <a:t> </a:t>
            </a:r>
            <a:r>
              <a:rPr lang="en-US" sz="2000" dirty="0" err="1">
                <a:ea typeface="+mn-lt"/>
                <a:cs typeface="+mn-lt"/>
              </a:rPr>
              <a:t>być</a:t>
            </a:r>
            <a:r>
              <a:rPr lang="en-US" sz="2000" dirty="0">
                <a:ea typeface="+mn-lt"/>
                <a:cs typeface="+mn-lt"/>
              </a:rPr>
              <a:t> </a:t>
            </a:r>
            <a:r>
              <a:rPr lang="en-US" sz="2000" dirty="0" err="1">
                <a:ea typeface="+mn-lt"/>
                <a:cs typeface="+mn-lt"/>
              </a:rPr>
              <a:t>opublikowane</a:t>
            </a:r>
            <a:r>
              <a:rPr lang="en-US" sz="2000" dirty="0">
                <a:ea typeface="+mn-lt"/>
                <a:cs typeface="+mn-lt"/>
              </a:rPr>
              <a:t> w </a:t>
            </a:r>
            <a:r>
              <a:rPr lang="en-US" sz="2000" dirty="0" err="1">
                <a:ea typeface="+mn-lt"/>
                <a:cs typeface="+mn-lt"/>
              </a:rPr>
              <a:t>wiodących</a:t>
            </a:r>
            <a:r>
              <a:rPr lang="en-US" sz="2000" dirty="0">
                <a:ea typeface="+mn-lt"/>
                <a:cs typeface="+mn-lt"/>
              </a:rPr>
              <a:t> </a:t>
            </a:r>
            <a:r>
              <a:rPr lang="en-US" sz="2000" dirty="0" err="1">
                <a:ea typeface="+mn-lt"/>
                <a:cs typeface="+mn-lt"/>
              </a:rPr>
              <a:t>czasopismach</a:t>
            </a:r>
            <a:r>
              <a:rPr lang="en-US" sz="2000" dirty="0">
                <a:ea typeface="+mn-lt"/>
                <a:cs typeface="+mn-lt"/>
              </a:rPr>
              <a:t>/</a:t>
            </a:r>
            <a:r>
              <a:rPr lang="en-US" sz="2000" dirty="0" err="1">
                <a:ea typeface="+mn-lt"/>
                <a:cs typeface="+mn-lt"/>
              </a:rPr>
              <a:t>wydawnictwach</a:t>
            </a:r>
            <a:r>
              <a:rPr lang="en-US" sz="2000" dirty="0">
                <a:ea typeface="+mn-lt"/>
                <a:cs typeface="+mn-lt"/>
              </a:rPr>
              <a:t> </a:t>
            </a:r>
            <a:r>
              <a:rPr lang="en-US" sz="2000" dirty="0" err="1">
                <a:ea typeface="+mn-lt"/>
                <a:cs typeface="+mn-lt"/>
              </a:rPr>
              <a:t>naukowych</a:t>
            </a:r>
            <a:r>
              <a:rPr lang="en-US" sz="2000" dirty="0">
                <a:ea typeface="+mn-lt"/>
                <a:cs typeface="+mn-lt"/>
              </a:rPr>
              <a:t> w </a:t>
            </a:r>
            <a:r>
              <a:rPr lang="en-US" sz="2000" dirty="0" err="1">
                <a:ea typeface="+mn-lt"/>
                <a:cs typeface="+mn-lt"/>
              </a:rPr>
              <a:t>danej</a:t>
            </a:r>
            <a:r>
              <a:rPr lang="en-US" sz="2000" dirty="0">
                <a:ea typeface="+mn-lt"/>
                <a:cs typeface="+mn-lt"/>
              </a:rPr>
              <a:t> </a:t>
            </a:r>
            <a:r>
              <a:rPr lang="en-US" sz="2000" dirty="0" err="1">
                <a:ea typeface="+mn-lt"/>
                <a:cs typeface="+mn-lt"/>
              </a:rPr>
              <a:t>dyscyplinie</a:t>
            </a:r>
            <a:r>
              <a:rPr lang="en-US" sz="2000" dirty="0">
                <a:ea typeface="+mn-lt"/>
                <a:cs typeface="+mn-lt"/>
              </a:rPr>
              <a:t>.</a:t>
            </a:r>
            <a:endParaRPr lang="en-US" sz="2000">
              <a:cs typeface="Calibri"/>
            </a:endParaRPr>
          </a:p>
        </p:txBody>
      </p:sp>
    </p:spTree>
    <p:extLst>
      <p:ext uri="{BB962C8B-B14F-4D97-AF65-F5344CB8AC3E}">
        <p14:creationId xmlns:p14="http://schemas.microsoft.com/office/powerpoint/2010/main" val="2961986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effectLst/>
                <a:ea typeface="Calibri" panose="020F0502020204030204" pitchFamily="34" charset="0"/>
              </a:rPr>
              <a:t>ID-UB-02 </a:t>
            </a:r>
            <a:br>
              <a:rPr lang="pl-PL" sz="3700">
                <a:effectLst/>
                <a:ea typeface="Calibri" panose="020F0502020204030204" pitchFamily="34" charset="0"/>
              </a:rPr>
            </a:br>
            <a:r>
              <a:rPr lang="pl-PL" sz="3700" err="1">
                <a:effectLst/>
                <a:ea typeface="Calibri" panose="020F0502020204030204" pitchFamily="34" charset="0"/>
              </a:rPr>
              <a:t>Excellent</a:t>
            </a:r>
            <a:r>
              <a:rPr lang="pl-PL" sz="3700">
                <a:effectLst/>
                <a:ea typeface="Calibri" panose="020F0502020204030204" pitchFamily="34" charset="0"/>
              </a:rPr>
              <a:t> Small </a:t>
            </a:r>
            <a:r>
              <a:rPr lang="pl-PL" sz="3700" err="1">
                <a:effectLst/>
                <a:ea typeface="Calibri" panose="020F0502020204030204" pitchFamily="34" charset="0"/>
              </a:rPr>
              <a:t>Working</a:t>
            </a:r>
            <a:r>
              <a:rPr lang="pl-PL" sz="3700">
                <a:effectLst/>
                <a:ea typeface="Calibri" panose="020F0502020204030204" pitchFamily="34" charset="0"/>
              </a:rPr>
              <a:t> </a:t>
            </a:r>
            <a:r>
              <a:rPr lang="pl-PL" sz="3700" err="1">
                <a:effectLst/>
                <a:ea typeface="Calibri" panose="020F0502020204030204" pitchFamily="34" charset="0"/>
              </a:rPr>
              <a:t>Groups</a:t>
            </a:r>
            <a:endParaRPr lang="pl-PL" sz="3700"/>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66" name="Straight Connector 6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pic>
        <p:nvPicPr>
          <p:cNvPr id="5" name="Picture 5">
            <a:extLst>
              <a:ext uri="{FF2B5EF4-FFF2-40B4-BE49-F238E27FC236}">
                <a16:creationId xmlns:a16="http://schemas.microsoft.com/office/drawing/2014/main" id="{65362BEF-301D-350F-7B04-E3EEF6084F44}"/>
              </a:ext>
            </a:extLst>
          </p:cNvPr>
          <p:cNvPicPr>
            <a:picLocks noGrp="1" noChangeAspect="1"/>
          </p:cNvPicPr>
          <p:nvPr>
            <p:ph idx="1"/>
          </p:nvPr>
        </p:nvPicPr>
        <p:blipFill rotWithShape="1">
          <a:blip r:embed="rId3"/>
          <a:srcRect l="28530" t="20260" r="27956" b="47430"/>
          <a:stretch/>
        </p:blipFill>
        <p:spPr>
          <a:xfrm>
            <a:off x="3915412" y="2060154"/>
            <a:ext cx="8230172" cy="4380132"/>
          </a:xfrm>
        </p:spPr>
      </p:pic>
    </p:spTree>
    <p:extLst>
      <p:ext uri="{BB962C8B-B14F-4D97-AF65-F5344CB8AC3E}">
        <p14:creationId xmlns:p14="http://schemas.microsoft.com/office/powerpoint/2010/main" val="2278293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effectLst/>
                <a:ea typeface="Calibri" panose="020F0502020204030204" pitchFamily="34" charset="0"/>
              </a:rPr>
              <a:t>ID-UB-02 </a:t>
            </a:r>
            <a:br>
              <a:rPr lang="pl-PL" sz="3700">
                <a:effectLst/>
                <a:ea typeface="Calibri" panose="020F0502020204030204" pitchFamily="34" charset="0"/>
              </a:rPr>
            </a:br>
            <a:r>
              <a:rPr lang="pl-PL" sz="3700" err="1">
                <a:effectLst/>
                <a:ea typeface="Calibri" panose="020F0502020204030204" pitchFamily="34" charset="0"/>
              </a:rPr>
              <a:t>Excellent</a:t>
            </a:r>
            <a:r>
              <a:rPr lang="pl-PL" sz="3700">
                <a:effectLst/>
                <a:ea typeface="Calibri" panose="020F0502020204030204" pitchFamily="34" charset="0"/>
              </a:rPr>
              <a:t> Small </a:t>
            </a:r>
            <a:r>
              <a:rPr lang="pl-PL" sz="3700" err="1">
                <a:effectLst/>
                <a:ea typeface="Calibri" panose="020F0502020204030204" pitchFamily="34" charset="0"/>
              </a:rPr>
              <a:t>Working</a:t>
            </a:r>
            <a:r>
              <a:rPr lang="pl-PL" sz="3700">
                <a:effectLst/>
                <a:ea typeface="Calibri" panose="020F0502020204030204" pitchFamily="34" charset="0"/>
              </a:rPr>
              <a:t> </a:t>
            </a:r>
            <a:r>
              <a:rPr lang="pl-PL" sz="3700" err="1">
                <a:effectLst/>
                <a:ea typeface="Calibri" panose="020F0502020204030204" pitchFamily="34" charset="0"/>
              </a:rPr>
              <a:t>Groups</a:t>
            </a:r>
            <a:endParaRPr lang="pl-PL" sz="3700"/>
          </a:p>
        </p:txBody>
      </p:sp>
      <p:sp>
        <p:nvSpPr>
          <p:cNvPr id="21" name="Symbol zastępczy zawartości 7">
            <a:extLst>
              <a:ext uri="{FF2B5EF4-FFF2-40B4-BE49-F238E27FC236}">
                <a16:creationId xmlns:a16="http://schemas.microsoft.com/office/drawing/2014/main" id="{F8D3B125-FFF7-4D7D-B61B-A9A3A15611B4}"/>
              </a:ext>
            </a:extLst>
          </p:cNvPr>
          <p:cNvSpPr>
            <a:spLocks noGrp="1"/>
          </p:cNvSpPr>
          <p:nvPr>
            <p:ph idx="1"/>
          </p:nvPr>
        </p:nvSpPr>
        <p:spPr>
          <a:xfrm>
            <a:off x="4579864" y="2257425"/>
            <a:ext cx="7362581" cy="4604569"/>
          </a:xfrm>
        </p:spPr>
        <p:txBody>
          <a:bodyPr vert="horz" lIns="91440" tIns="45720" rIns="91440" bIns="45720" rtlCol="0" anchor="t">
            <a:normAutofit/>
          </a:bodyPr>
          <a:lstStyle/>
          <a:p>
            <a:pPr marL="0" indent="0">
              <a:buNone/>
            </a:pPr>
            <a:r>
              <a:rPr lang="pl-PL" sz="2400" dirty="0">
                <a:ea typeface="+mn-lt"/>
                <a:cs typeface="+mn-lt"/>
              </a:rPr>
              <a:t>Kosztami kwalifikowanymi mogą być wydatki ściśle związane z realizacją działań, w tym w szczególności koszty: </a:t>
            </a:r>
            <a:r>
              <a:rPr lang="pl-PL" sz="2200" dirty="0">
                <a:ea typeface="+mn-lt"/>
                <a:cs typeface="+mn-lt"/>
              </a:rPr>
              <a:t> </a:t>
            </a:r>
            <a:endParaRPr lang="en-US" sz="2200">
              <a:cs typeface="Calibri" panose="020F0502020204030204"/>
            </a:endParaRPr>
          </a:p>
          <a:p>
            <a:pPr marL="457200" lvl="1" indent="0">
              <a:buNone/>
            </a:pPr>
            <a:r>
              <a:rPr lang="pl-PL" sz="2000" dirty="0">
                <a:ea typeface="+mn-lt"/>
                <a:cs typeface="+mn-lt"/>
              </a:rPr>
              <a:t>•</a:t>
            </a:r>
            <a:r>
              <a:rPr lang="pl-PL" sz="2000" b="1" dirty="0">
                <a:ea typeface="+mn-lt"/>
                <a:cs typeface="+mn-lt"/>
              </a:rPr>
              <a:t>usług i wynagrodzeń </a:t>
            </a:r>
            <a:r>
              <a:rPr lang="pl-PL" sz="2000" dirty="0">
                <a:ea typeface="+mn-lt"/>
                <a:cs typeface="+mn-lt"/>
              </a:rPr>
              <a:t>związanych z przygotowaniem wniosku projektowego; </a:t>
            </a:r>
            <a:endParaRPr lang="pl-PL" sz="2000">
              <a:cs typeface="Calibri"/>
            </a:endParaRPr>
          </a:p>
          <a:p>
            <a:pPr marL="457200" lvl="1" indent="0">
              <a:buNone/>
            </a:pPr>
            <a:r>
              <a:rPr lang="pl-PL" sz="2000" dirty="0">
                <a:ea typeface="+mn-lt"/>
                <a:cs typeface="+mn-lt"/>
              </a:rPr>
              <a:t>•uczestnictwa laureata </a:t>
            </a:r>
            <a:r>
              <a:rPr lang="pl-PL" sz="2000" b="1" dirty="0">
                <a:ea typeface="+mn-lt"/>
                <a:cs typeface="+mn-lt"/>
              </a:rPr>
              <a:t>w kongresach/konferencjach, spotkaniach i grupach </a:t>
            </a:r>
            <a:r>
              <a:rPr lang="pl-PL" sz="2000" b="1" dirty="0" err="1">
                <a:ea typeface="+mn-lt"/>
                <a:cs typeface="+mn-lt"/>
              </a:rPr>
              <a:t>networkingowych</a:t>
            </a:r>
            <a:r>
              <a:rPr lang="pl-PL" sz="2000" b="1" dirty="0">
                <a:ea typeface="+mn-lt"/>
                <a:cs typeface="+mn-lt"/>
              </a:rPr>
              <a:t> </a:t>
            </a:r>
            <a:r>
              <a:rPr lang="pl-PL" sz="2000" dirty="0">
                <a:ea typeface="+mn-lt"/>
                <a:cs typeface="+mn-lt"/>
              </a:rPr>
              <a:t>związanych z opracowaniem wniosku projektowego; </a:t>
            </a:r>
            <a:endParaRPr lang="pl-PL" sz="2000">
              <a:cs typeface="Calibri" panose="020F0502020204030204"/>
            </a:endParaRPr>
          </a:p>
          <a:p>
            <a:pPr marL="457200" lvl="1" indent="0">
              <a:buNone/>
            </a:pPr>
            <a:r>
              <a:rPr lang="pl-PL" sz="2000" dirty="0">
                <a:ea typeface="+mn-lt"/>
                <a:cs typeface="+mn-lt"/>
              </a:rPr>
              <a:t>•</a:t>
            </a:r>
            <a:r>
              <a:rPr lang="pl-PL" sz="2000" b="1" dirty="0">
                <a:ea typeface="+mn-lt"/>
                <a:cs typeface="+mn-lt"/>
              </a:rPr>
              <a:t>organizacji spotkań roboczych</a:t>
            </a:r>
            <a:r>
              <a:rPr lang="pl-PL" sz="2000" dirty="0">
                <a:ea typeface="+mn-lt"/>
                <a:cs typeface="+mn-lt"/>
              </a:rPr>
              <a:t> konsorcjum naukowego lub zespołu projektowego albo uczestnictwa w takich spotkaniach. </a:t>
            </a:r>
            <a:endParaRPr lang="pl-PL" sz="2000">
              <a:cs typeface="Calibri" panose="020F0502020204030204"/>
            </a:endParaRPr>
          </a:p>
          <a:p>
            <a:pPr marL="457200" lvl="1" indent="0">
              <a:buNone/>
            </a:pPr>
            <a:r>
              <a:rPr lang="pl-PL" sz="2000" dirty="0">
                <a:ea typeface="+mn-lt"/>
                <a:cs typeface="+mn-lt"/>
              </a:rPr>
              <a:t>•</a:t>
            </a:r>
            <a:r>
              <a:rPr lang="pl-PL" sz="2000" b="1" dirty="0">
                <a:ea typeface="+mn-lt"/>
                <a:cs typeface="+mn-lt"/>
              </a:rPr>
              <a:t>usług i wynagrodzeń</a:t>
            </a:r>
            <a:r>
              <a:rPr lang="pl-PL" sz="2000" dirty="0">
                <a:ea typeface="+mn-lt"/>
                <a:cs typeface="+mn-lt"/>
              </a:rPr>
              <a:t> związanych z przygotowaniem </a:t>
            </a:r>
            <a:r>
              <a:rPr lang="pl-PL" sz="2000" b="1" dirty="0">
                <a:ea typeface="+mn-lt"/>
                <a:cs typeface="+mn-lt"/>
              </a:rPr>
              <a:t>monografii</a:t>
            </a:r>
            <a:r>
              <a:rPr lang="pl-PL" sz="2000" dirty="0">
                <a:ea typeface="+mn-lt"/>
                <a:cs typeface="+mn-lt"/>
              </a:rPr>
              <a:t>. </a:t>
            </a:r>
            <a:endParaRPr lang="pl-PL" sz="2000" dirty="0">
              <a:cs typeface="Calibri"/>
            </a:endParaRPr>
          </a:p>
          <a:p>
            <a:pPr marL="457200" indent="-457200">
              <a:buAutoNum type="arabicPeriod"/>
            </a:pPr>
            <a:endParaRPr lang="pl-PL" sz="2000" dirty="0">
              <a:cs typeface="Calibri"/>
            </a:endParaRPr>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66" name="Straight Connector 6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851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effectLst/>
                <a:ea typeface="Calibri" panose="020F0502020204030204" pitchFamily="34" charset="0"/>
              </a:rPr>
              <a:t>ID-UB-02 </a:t>
            </a:r>
            <a:br>
              <a:rPr lang="pl-PL" sz="3700">
                <a:effectLst/>
                <a:ea typeface="Calibri" panose="020F0502020204030204" pitchFamily="34" charset="0"/>
              </a:rPr>
            </a:br>
            <a:r>
              <a:rPr lang="pl-PL" sz="3700" err="1">
                <a:effectLst/>
                <a:ea typeface="Calibri" panose="020F0502020204030204" pitchFamily="34" charset="0"/>
              </a:rPr>
              <a:t>Excellent</a:t>
            </a:r>
            <a:r>
              <a:rPr lang="pl-PL" sz="3700">
                <a:effectLst/>
                <a:ea typeface="Calibri" panose="020F0502020204030204" pitchFamily="34" charset="0"/>
              </a:rPr>
              <a:t> Small </a:t>
            </a:r>
            <a:r>
              <a:rPr lang="pl-PL" sz="3700" err="1">
                <a:effectLst/>
                <a:ea typeface="Calibri" panose="020F0502020204030204" pitchFamily="34" charset="0"/>
              </a:rPr>
              <a:t>Working</a:t>
            </a:r>
            <a:r>
              <a:rPr lang="pl-PL" sz="3700">
                <a:effectLst/>
                <a:ea typeface="Calibri" panose="020F0502020204030204" pitchFamily="34" charset="0"/>
              </a:rPr>
              <a:t> </a:t>
            </a:r>
            <a:r>
              <a:rPr lang="pl-PL" sz="3700" err="1">
                <a:effectLst/>
                <a:ea typeface="Calibri" panose="020F0502020204030204" pitchFamily="34" charset="0"/>
              </a:rPr>
              <a:t>Groups</a:t>
            </a:r>
            <a:endParaRPr lang="pl-PL" sz="3700"/>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66" name="Straight Connector 6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pic>
        <p:nvPicPr>
          <p:cNvPr id="6" name="Picture 6">
            <a:extLst>
              <a:ext uri="{FF2B5EF4-FFF2-40B4-BE49-F238E27FC236}">
                <a16:creationId xmlns:a16="http://schemas.microsoft.com/office/drawing/2014/main" id="{36BB4191-7B0E-7E54-B5A8-2D7B74E8A22A}"/>
              </a:ext>
            </a:extLst>
          </p:cNvPr>
          <p:cNvPicPr>
            <a:picLocks noGrp="1" noChangeAspect="1"/>
          </p:cNvPicPr>
          <p:nvPr>
            <p:ph idx="1"/>
          </p:nvPr>
        </p:nvPicPr>
        <p:blipFill rotWithShape="1">
          <a:blip r:embed="rId3"/>
          <a:srcRect l="28475" t="39568" r="28880" b="17986"/>
          <a:stretch/>
        </p:blipFill>
        <p:spPr>
          <a:xfrm>
            <a:off x="3887843" y="2023955"/>
            <a:ext cx="8246690" cy="4769712"/>
          </a:xfrm>
        </p:spPr>
      </p:pic>
      <p:sp>
        <p:nvSpPr>
          <p:cNvPr id="7" name="Rectangle 6">
            <a:extLst>
              <a:ext uri="{FF2B5EF4-FFF2-40B4-BE49-F238E27FC236}">
                <a16:creationId xmlns:a16="http://schemas.microsoft.com/office/drawing/2014/main" id="{6F3586D2-0CE9-6536-64C0-FB0D262E90B4}"/>
              </a:ext>
            </a:extLst>
          </p:cNvPr>
          <p:cNvSpPr/>
          <p:nvPr/>
        </p:nvSpPr>
        <p:spPr>
          <a:xfrm>
            <a:off x="4010415" y="5894539"/>
            <a:ext cx="511480" cy="354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1900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effectLst/>
                <a:ea typeface="Calibri" panose="020F0502020204030204" pitchFamily="34" charset="0"/>
              </a:rPr>
              <a:t>ID-UB-02 </a:t>
            </a:r>
            <a:br>
              <a:rPr lang="pl-PL" sz="3700">
                <a:effectLst/>
                <a:ea typeface="Calibri" panose="020F0502020204030204" pitchFamily="34" charset="0"/>
              </a:rPr>
            </a:br>
            <a:r>
              <a:rPr lang="pl-PL" sz="3700" err="1">
                <a:effectLst/>
                <a:ea typeface="Calibri" panose="020F0502020204030204" pitchFamily="34" charset="0"/>
              </a:rPr>
              <a:t>Excellent</a:t>
            </a:r>
            <a:r>
              <a:rPr lang="pl-PL" sz="3700">
                <a:effectLst/>
                <a:ea typeface="Calibri" panose="020F0502020204030204" pitchFamily="34" charset="0"/>
              </a:rPr>
              <a:t> Small </a:t>
            </a:r>
            <a:r>
              <a:rPr lang="pl-PL" sz="3700" err="1">
                <a:effectLst/>
                <a:ea typeface="Calibri" panose="020F0502020204030204" pitchFamily="34" charset="0"/>
              </a:rPr>
              <a:t>Working</a:t>
            </a:r>
            <a:r>
              <a:rPr lang="pl-PL" sz="3700">
                <a:effectLst/>
                <a:ea typeface="Calibri" panose="020F0502020204030204" pitchFamily="34" charset="0"/>
              </a:rPr>
              <a:t> </a:t>
            </a:r>
            <a:r>
              <a:rPr lang="pl-PL" sz="3700" err="1">
                <a:effectLst/>
                <a:ea typeface="Calibri" panose="020F0502020204030204" pitchFamily="34" charset="0"/>
              </a:rPr>
              <a:t>Groups</a:t>
            </a:r>
            <a:endParaRPr lang="pl-PL" sz="3700"/>
          </a:p>
        </p:txBody>
      </p:sp>
      <p:pic>
        <p:nvPicPr>
          <p:cNvPr id="3" name="Picture 3">
            <a:extLst>
              <a:ext uri="{FF2B5EF4-FFF2-40B4-BE49-F238E27FC236}">
                <a16:creationId xmlns:a16="http://schemas.microsoft.com/office/drawing/2014/main" id="{3F9133E2-E340-8C12-533C-F127BAA18D74}"/>
              </a:ext>
            </a:extLst>
          </p:cNvPr>
          <p:cNvPicPr>
            <a:picLocks noGrp="1" noChangeAspect="1"/>
          </p:cNvPicPr>
          <p:nvPr>
            <p:ph idx="1"/>
          </p:nvPr>
        </p:nvPicPr>
        <p:blipFill rotWithShape="1">
          <a:blip r:embed="rId2"/>
          <a:srcRect l="-76" t="7888" r="17974" b="12468"/>
          <a:stretch/>
        </p:blipFill>
        <p:spPr>
          <a:xfrm>
            <a:off x="4583845" y="2119597"/>
            <a:ext cx="7609444" cy="4548511"/>
          </a:xfrm>
        </p:spPr>
      </p:pic>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3">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66" name="Straight Connector 6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391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effectLst/>
                <a:ea typeface="Calibri" panose="020F0502020204030204" pitchFamily="34" charset="0"/>
              </a:rPr>
              <a:t>ID-UB-02 </a:t>
            </a:r>
            <a:br>
              <a:rPr lang="pl-PL" sz="3700">
                <a:effectLst/>
                <a:ea typeface="Calibri" panose="020F0502020204030204" pitchFamily="34" charset="0"/>
              </a:rPr>
            </a:br>
            <a:r>
              <a:rPr lang="pl-PL" sz="3700" err="1">
                <a:effectLst/>
                <a:ea typeface="Calibri" panose="020F0502020204030204" pitchFamily="34" charset="0"/>
              </a:rPr>
              <a:t>Excellent</a:t>
            </a:r>
            <a:r>
              <a:rPr lang="pl-PL" sz="3700">
                <a:effectLst/>
                <a:ea typeface="Calibri" panose="020F0502020204030204" pitchFamily="34" charset="0"/>
              </a:rPr>
              <a:t> Small </a:t>
            </a:r>
            <a:r>
              <a:rPr lang="pl-PL" sz="3700" err="1">
                <a:effectLst/>
                <a:ea typeface="Calibri" panose="020F0502020204030204" pitchFamily="34" charset="0"/>
              </a:rPr>
              <a:t>Working</a:t>
            </a:r>
            <a:r>
              <a:rPr lang="pl-PL" sz="3700">
                <a:effectLst/>
                <a:ea typeface="Calibri" panose="020F0502020204030204" pitchFamily="34" charset="0"/>
              </a:rPr>
              <a:t> </a:t>
            </a:r>
            <a:r>
              <a:rPr lang="pl-PL" sz="3700" err="1">
                <a:effectLst/>
                <a:ea typeface="Calibri" panose="020F0502020204030204" pitchFamily="34" charset="0"/>
              </a:rPr>
              <a:t>Groups</a:t>
            </a:r>
            <a:endParaRPr lang="pl-PL" sz="3700"/>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66" name="Straight Connector 6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pic>
        <p:nvPicPr>
          <p:cNvPr id="6" name="Picture 6">
            <a:extLst>
              <a:ext uri="{FF2B5EF4-FFF2-40B4-BE49-F238E27FC236}">
                <a16:creationId xmlns:a16="http://schemas.microsoft.com/office/drawing/2014/main" id="{21681EF5-3E0E-C001-77AF-C5CD3595DC3F}"/>
              </a:ext>
            </a:extLst>
          </p:cNvPr>
          <p:cNvPicPr>
            <a:picLocks noGrp="1" noChangeAspect="1"/>
          </p:cNvPicPr>
          <p:nvPr>
            <p:ph idx="1"/>
          </p:nvPr>
        </p:nvPicPr>
        <p:blipFill rotWithShape="1">
          <a:blip r:embed="rId3"/>
          <a:srcRect t="7914" r="-135" b="11031"/>
          <a:stretch/>
        </p:blipFill>
        <p:spPr>
          <a:xfrm>
            <a:off x="3940034" y="1909132"/>
            <a:ext cx="8174127" cy="4842223"/>
          </a:xfrm>
        </p:spPr>
      </p:pic>
      <p:sp>
        <p:nvSpPr>
          <p:cNvPr id="7" name="Rectangle 6">
            <a:extLst>
              <a:ext uri="{FF2B5EF4-FFF2-40B4-BE49-F238E27FC236}">
                <a16:creationId xmlns:a16="http://schemas.microsoft.com/office/drawing/2014/main" id="{D3D4FF1C-71D2-D809-5C9B-B238FB979E81}"/>
              </a:ext>
            </a:extLst>
          </p:cNvPr>
          <p:cNvSpPr/>
          <p:nvPr/>
        </p:nvSpPr>
        <p:spPr>
          <a:xfrm>
            <a:off x="4010415" y="4746320"/>
            <a:ext cx="1858027" cy="16596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981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effectLst/>
                <a:ea typeface="Calibri" panose="020F0502020204030204" pitchFamily="34" charset="0"/>
              </a:rPr>
              <a:t>ID-UB-02 </a:t>
            </a:r>
            <a:br>
              <a:rPr lang="pl-PL" sz="3700">
                <a:effectLst/>
                <a:ea typeface="Calibri" panose="020F0502020204030204" pitchFamily="34" charset="0"/>
              </a:rPr>
            </a:br>
            <a:r>
              <a:rPr lang="pl-PL" sz="3700" err="1">
                <a:effectLst/>
                <a:ea typeface="Calibri" panose="020F0502020204030204" pitchFamily="34" charset="0"/>
              </a:rPr>
              <a:t>Excellent</a:t>
            </a:r>
            <a:r>
              <a:rPr lang="pl-PL" sz="3700">
                <a:effectLst/>
                <a:ea typeface="Calibri" panose="020F0502020204030204" pitchFamily="34" charset="0"/>
              </a:rPr>
              <a:t> Small </a:t>
            </a:r>
            <a:r>
              <a:rPr lang="pl-PL" sz="3700" err="1">
                <a:effectLst/>
                <a:ea typeface="Calibri" panose="020F0502020204030204" pitchFamily="34" charset="0"/>
              </a:rPr>
              <a:t>Working</a:t>
            </a:r>
            <a:r>
              <a:rPr lang="pl-PL" sz="3700">
                <a:effectLst/>
                <a:ea typeface="Calibri" panose="020F0502020204030204" pitchFamily="34" charset="0"/>
              </a:rPr>
              <a:t> </a:t>
            </a:r>
            <a:r>
              <a:rPr lang="pl-PL" sz="3700" err="1">
                <a:effectLst/>
                <a:ea typeface="Calibri" panose="020F0502020204030204" pitchFamily="34" charset="0"/>
              </a:rPr>
              <a:t>Groups</a:t>
            </a:r>
            <a:endParaRPr lang="pl-PL" sz="3700"/>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66" name="Straight Connector 6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pic>
        <p:nvPicPr>
          <p:cNvPr id="5" name="Picture 7">
            <a:extLst>
              <a:ext uri="{FF2B5EF4-FFF2-40B4-BE49-F238E27FC236}">
                <a16:creationId xmlns:a16="http://schemas.microsoft.com/office/drawing/2014/main" id="{67A6B6F1-E8BB-1AC2-5BF6-7528E7B9EAE1}"/>
              </a:ext>
            </a:extLst>
          </p:cNvPr>
          <p:cNvPicPr>
            <a:picLocks noGrp="1" noChangeAspect="1"/>
          </p:cNvPicPr>
          <p:nvPr>
            <p:ph idx="1"/>
          </p:nvPr>
        </p:nvPicPr>
        <p:blipFill rotWithShape="1">
          <a:blip r:embed="rId3"/>
          <a:srcRect t="8153" r="14899" b="5036"/>
          <a:stretch/>
        </p:blipFill>
        <p:spPr>
          <a:xfrm>
            <a:off x="4263624" y="2065707"/>
            <a:ext cx="7825356" cy="4716880"/>
          </a:xfrm>
        </p:spPr>
      </p:pic>
    </p:spTree>
    <p:extLst>
      <p:ext uri="{BB962C8B-B14F-4D97-AF65-F5344CB8AC3E}">
        <p14:creationId xmlns:p14="http://schemas.microsoft.com/office/powerpoint/2010/main" val="3017233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effectLst/>
                <a:ea typeface="Calibri" panose="020F0502020204030204" pitchFamily="34" charset="0"/>
              </a:rPr>
              <a:t>ID-UB-02 </a:t>
            </a:r>
            <a:br>
              <a:rPr lang="pl-PL" sz="3700">
                <a:effectLst/>
                <a:ea typeface="Calibri" panose="020F0502020204030204" pitchFamily="34" charset="0"/>
              </a:rPr>
            </a:br>
            <a:r>
              <a:rPr lang="pl-PL" sz="3700" err="1">
                <a:effectLst/>
                <a:ea typeface="Calibri" panose="020F0502020204030204" pitchFamily="34" charset="0"/>
              </a:rPr>
              <a:t>Excellent</a:t>
            </a:r>
            <a:r>
              <a:rPr lang="pl-PL" sz="3700">
                <a:effectLst/>
                <a:ea typeface="Calibri" panose="020F0502020204030204" pitchFamily="34" charset="0"/>
              </a:rPr>
              <a:t> Small </a:t>
            </a:r>
            <a:r>
              <a:rPr lang="pl-PL" sz="3700" err="1">
                <a:effectLst/>
                <a:ea typeface="Calibri" panose="020F0502020204030204" pitchFamily="34" charset="0"/>
              </a:rPr>
              <a:t>Working</a:t>
            </a:r>
            <a:r>
              <a:rPr lang="pl-PL" sz="3700">
                <a:effectLst/>
                <a:ea typeface="Calibri" panose="020F0502020204030204" pitchFamily="34" charset="0"/>
              </a:rPr>
              <a:t> </a:t>
            </a:r>
            <a:r>
              <a:rPr lang="pl-PL" sz="3700" err="1">
                <a:effectLst/>
                <a:ea typeface="Calibri" panose="020F0502020204030204" pitchFamily="34" charset="0"/>
              </a:rPr>
              <a:t>Groups</a:t>
            </a:r>
            <a:endParaRPr lang="pl-PL" sz="3700"/>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66" name="Straight Connector 6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pic>
        <p:nvPicPr>
          <p:cNvPr id="6" name="Picture 6">
            <a:extLst>
              <a:ext uri="{FF2B5EF4-FFF2-40B4-BE49-F238E27FC236}">
                <a16:creationId xmlns:a16="http://schemas.microsoft.com/office/drawing/2014/main" id="{A5E2852F-569B-14B0-CC04-97D9806CCBA5}"/>
              </a:ext>
            </a:extLst>
          </p:cNvPr>
          <p:cNvPicPr>
            <a:picLocks noGrp="1" noChangeAspect="1"/>
          </p:cNvPicPr>
          <p:nvPr>
            <p:ph idx="1"/>
          </p:nvPr>
        </p:nvPicPr>
        <p:blipFill rotWithShape="1">
          <a:blip r:embed="rId3"/>
          <a:srcRect t="8092" r="14012" b="4817"/>
          <a:stretch/>
        </p:blipFill>
        <p:spPr>
          <a:xfrm>
            <a:off x="4388885" y="1992639"/>
            <a:ext cx="7624115" cy="4715574"/>
          </a:xfrm>
        </p:spPr>
      </p:pic>
    </p:spTree>
    <p:extLst>
      <p:ext uri="{BB962C8B-B14F-4D97-AF65-F5344CB8AC3E}">
        <p14:creationId xmlns:p14="http://schemas.microsoft.com/office/powerpoint/2010/main" val="2138300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effectLst/>
                <a:ea typeface="Calibri" panose="020F0502020204030204" pitchFamily="34" charset="0"/>
              </a:rPr>
              <a:t>ID-UB-02 </a:t>
            </a:r>
            <a:br>
              <a:rPr lang="pl-PL" sz="3700">
                <a:effectLst/>
                <a:ea typeface="Calibri" panose="020F0502020204030204" pitchFamily="34" charset="0"/>
              </a:rPr>
            </a:br>
            <a:r>
              <a:rPr lang="pl-PL" sz="3700" err="1">
                <a:effectLst/>
                <a:ea typeface="Calibri" panose="020F0502020204030204" pitchFamily="34" charset="0"/>
              </a:rPr>
              <a:t>Excellent</a:t>
            </a:r>
            <a:r>
              <a:rPr lang="pl-PL" sz="3700">
                <a:effectLst/>
                <a:ea typeface="Calibri" panose="020F0502020204030204" pitchFamily="34" charset="0"/>
              </a:rPr>
              <a:t> Small </a:t>
            </a:r>
            <a:r>
              <a:rPr lang="pl-PL" sz="3700" err="1">
                <a:effectLst/>
                <a:ea typeface="Calibri" panose="020F0502020204030204" pitchFamily="34" charset="0"/>
              </a:rPr>
              <a:t>Working</a:t>
            </a:r>
            <a:r>
              <a:rPr lang="pl-PL" sz="3700">
                <a:effectLst/>
                <a:ea typeface="Calibri" panose="020F0502020204030204" pitchFamily="34" charset="0"/>
              </a:rPr>
              <a:t> </a:t>
            </a:r>
            <a:r>
              <a:rPr lang="pl-PL" sz="3700" err="1">
                <a:effectLst/>
                <a:ea typeface="Calibri" panose="020F0502020204030204" pitchFamily="34" charset="0"/>
              </a:rPr>
              <a:t>Groups</a:t>
            </a:r>
            <a:endParaRPr lang="pl-PL" sz="3700"/>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66" name="Straight Connector 6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pic>
        <p:nvPicPr>
          <p:cNvPr id="5" name="Picture 6">
            <a:extLst>
              <a:ext uri="{FF2B5EF4-FFF2-40B4-BE49-F238E27FC236}">
                <a16:creationId xmlns:a16="http://schemas.microsoft.com/office/drawing/2014/main" id="{E88FC4A2-2922-AC8A-20A2-1189FEF2FF7A}"/>
              </a:ext>
            </a:extLst>
          </p:cNvPr>
          <p:cNvPicPr>
            <a:picLocks noGrp="1" noChangeAspect="1"/>
          </p:cNvPicPr>
          <p:nvPr>
            <p:ph idx="1"/>
          </p:nvPr>
        </p:nvPicPr>
        <p:blipFill rotWithShape="1">
          <a:blip r:embed="rId3"/>
          <a:srcRect t="7434" r="14764" b="7194"/>
          <a:stretch/>
        </p:blipFill>
        <p:spPr>
          <a:xfrm>
            <a:off x="4242746" y="2065707"/>
            <a:ext cx="7835791" cy="4643830"/>
          </a:xfrm>
        </p:spPr>
      </p:pic>
    </p:spTree>
    <p:extLst>
      <p:ext uri="{BB962C8B-B14F-4D97-AF65-F5344CB8AC3E}">
        <p14:creationId xmlns:p14="http://schemas.microsoft.com/office/powerpoint/2010/main" val="1943200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effectLst/>
                <a:ea typeface="Calibri" panose="020F0502020204030204" pitchFamily="34" charset="0"/>
              </a:rPr>
              <a:t>ID-UB-02 </a:t>
            </a:r>
            <a:br>
              <a:rPr lang="pl-PL" sz="3700">
                <a:effectLst/>
                <a:ea typeface="Calibri" panose="020F0502020204030204" pitchFamily="34" charset="0"/>
              </a:rPr>
            </a:br>
            <a:r>
              <a:rPr lang="pl-PL" sz="3700" err="1">
                <a:effectLst/>
                <a:ea typeface="Calibri" panose="020F0502020204030204" pitchFamily="34" charset="0"/>
              </a:rPr>
              <a:t>Excellent</a:t>
            </a:r>
            <a:r>
              <a:rPr lang="pl-PL" sz="3700">
                <a:effectLst/>
                <a:ea typeface="Calibri" panose="020F0502020204030204" pitchFamily="34" charset="0"/>
              </a:rPr>
              <a:t> Small </a:t>
            </a:r>
            <a:r>
              <a:rPr lang="pl-PL" sz="3700" err="1">
                <a:effectLst/>
                <a:ea typeface="Calibri" panose="020F0502020204030204" pitchFamily="34" charset="0"/>
              </a:rPr>
              <a:t>Working</a:t>
            </a:r>
            <a:r>
              <a:rPr lang="pl-PL" sz="3700">
                <a:effectLst/>
                <a:ea typeface="Calibri" panose="020F0502020204030204" pitchFamily="34" charset="0"/>
              </a:rPr>
              <a:t> </a:t>
            </a:r>
            <a:r>
              <a:rPr lang="pl-PL" sz="3700" err="1">
                <a:effectLst/>
                <a:ea typeface="Calibri" panose="020F0502020204030204" pitchFamily="34" charset="0"/>
              </a:rPr>
              <a:t>Groups</a:t>
            </a:r>
            <a:endParaRPr lang="pl-PL" sz="3700"/>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66" name="Straight Connector 6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F3586D2-0CE9-6536-64C0-FB0D262E90B4}"/>
              </a:ext>
            </a:extLst>
          </p:cNvPr>
          <p:cNvSpPr/>
          <p:nvPr/>
        </p:nvSpPr>
        <p:spPr>
          <a:xfrm>
            <a:off x="4010415" y="5894539"/>
            <a:ext cx="511480" cy="354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a:extLst>
              <a:ext uri="{FF2B5EF4-FFF2-40B4-BE49-F238E27FC236}">
                <a16:creationId xmlns:a16="http://schemas.microsoft.com/office/drawing/2014/main" id="{CFAF1BF0-2FE1-BB6D-33C0-2B91BC332EAC}"/>
              </a:ext>
            </a:extLst>
          </p:cNvPr>
          <p:cNvPicPr>
            <a:picLocks noGrp="1" noChangeAspect="1"/>
          </p:cNvPicPr>
          <p:nvPr>
            <p:ph idx="1"/>
          </p:nvPr>
        </p:nvPicPr>
        <p:blipFill rotWithShape="1">
          <a:blip r:embed="rId3"/>
          <a:srcRect l="27969" t="24249" r="27064" b="64145"/>
          <a:stretch/>
        </p:blipFill>
        <p:spPr>
          <a:xfrm>
            <a:off x="4127924" y="3213926"/>
            <a:ext cx="7792290" cy="1168751"/>
          </a:xfrm>
        </p:spPr>
      </p:pic>
      <p:pic>
        <p:nvPicPr>
          <p:cNvPr id="8" name="Picture 8">
            <a:extLst>
              <a:ext uri="{FF2B5EF4-FFF2-40B4-BE49-F238E27FC236}">
                <a16:creationId xmlns:a16="http://schemas.microsoft.com/office/drawing/2014/main" id="{FB880C1A-B40B-6206-229D-A4E3E176800A}"/>
              </a:ext>
            </a:extLst>
          </p:cNvPr>
          <p:cNvPicPr>
            <a:picLocks noChangeAspect="1"/>
          </p:cNvPicPr>
          <p:nvPr/>
        </p:nvPicPr>
        <p:blipFill rotWithShape="1">
          <a:blip r:embed="rId3"/>
          <a:srcRect l="28797" t="59028" r="28809" b="31714"/>
          <a:stretch/>
        </p:blipFill>
        <p:spPr>
          <a:xfrm>
            <a:off x="4268723" y="4331441"/>
            <a:ext cx="7290090" cy="1034300"/>
          </a:xfrm>
          <a:prstGeom prst="rect">
            <a:avLst/>
          </a:prstGeom>
        </p:spPr>
      </p:pic>
    </p:spTree>
    <p:extLst>
      <p:ext uri="{BB962C8B-B14F-4D97-AF65-F5344CB8AC3E}">
        <p14:creationId xmlns:p14="http://schemas.microsoft.com/office/powerpoint/2010/main" val="358405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a:t>Plan spotkania</a:t>
            </a:r>
          </a:p>
        </p:txBody>
      </p:sp>
      <p:sp>
        <p:nvSpPr>
          <p:cNvPr id="21" name="Symbol zastępczy zawartości 7">
            <a:extLst>
              <a:ext uri="{FF2B5EF4-FFF2-40B4-BE49-F238E27FC236}">
                <a16:creationId xmlns:a16="http://schemas.microsoft.com/office/drawing/2014/main" id="{F8D3B125-FFF7-4D7D-B61B-A9A3A15611B4}"/>
              </a:ext>
            </a:extLst>
          </p:cNvPr>
          <p:cNvSpPr>
            <a:spLocks noGrp="1"/>
          </p:cNvSpPr>
          <p:nvPr>
            <p:ph idx="1"/>
          </p:nvPr>
        </p:nvSpPr>
        <p:spPr>
          <a:xfrm>
            <a:off x="4965431" y="2438400"/>
            <a:ext cx="6586489" cy="3785419"/>
          </a:xfrm>
        </p:spPr>
        <p:txBody>
          <a:bodyPr vert="horz" lIns="91440" tIns="45720" rIns="91440" bIns="45720" rtlCol="0" anchor="t">
            <a:normAutofit/>
          </a:bodyPr>
          <a:lstStyle/>
          <a:p>
            <a:pPr marL="457200" indent="-457200">
              <a:buAutoNum type="arabicPeriod"/>
            </a:pPr>
            <a:r>
              <a:rPr lang="pl-PL" sz="2000" b="1" dirty="0"/>
              <a:t>„Inicjatywa doskonałości- uczelnia badawcza” IDUB</a:t>
            </a:r>
            <a:r>
              <a:rPr lang="pl-PL" sz="2000" dirty="0"/>
              <a:t> – definicja i główne założenia  programu</a:t>
            </a:r>
            <a:endParaRPr lang="en-US" dirty="0"/>
          </a:p>
          <a:p>
            <a:pPr marL="457200" indent="-457200">
              <a:buAutoNum type="arabicPeriod"/>
            </a:pPr>
            <a:r>
              <a:rPr lang="pl-PL" sz="2000" b="1" dirty="0">
                <a:ea typeface="+mn-lt"/>
                <a:cs typeface="+mn-lt"/>
              </a:rPr>
              <a:t>Zadania programu IDUB- </a:t>
            </a:r>
            <a:r>
              <a:rPr lang="pl-PL" sz="2000" dirty="0"/>
              <a:t>omówienie przez poszczególnych członków komisji pięciu zadań zgłoszonych we wniosku IDUB</a:t>
            </a:r>
            <a:endParaRPr lang="pl-PL" sz="2000" dirty="0">
              <a:cs typeface="Calibri" panose="020F0502020204030204"/>
            </a:endParaRPr>
          </a:p>
          <a:p>
            <a:pPr marL="457200" indent="-457200">
              <a:buAutoNum type="arabicPeriod"/>
            </a:pPr>
            <a:r>
              <a:rPr lang="pl-PL" sz="2000" b="1" dirty="0">
                <a:ea typeface="+mn-lt"/>
                <a:cs typeface="+mn-lt"/>
              </a:rPr>
              <a:t>Aplikacja IDUB </a:t>
            </a:r>
            <a:r>
              <a:rPr lang="pl-PL" sz="2000" dirty="0">
                <a:ea typeface="+mn-lt"/>
                <a:cs typeface="+mn-lt"/>
              </a:rPr>
              <a:t>– </a:t>
            </a:r>
            <a:r>
              <a:rPr lang="pl-PL" sz="2000" dirty="0"/>
              <a:t>składanie wniosków</a:t>
            </a:r>
            <a:endParaRPr lang="pl-PL" sz="2000" dirty="0">
              <a:ea typeface="Calibri"/>
              <a:cs typeface="Calibri"/>
            </a:endParaRPr>
          </a:p>
          <a:p>
            <a:pPr marL="457200" indent="-457200">
              <a:buAutoNum type="arabicPeriod"/>
            </a:pPr>
            <a:r>
              <a:rPr lang="pl-PL" sz="2000" b="1" dirty="0">
                <a:ea typeface="Calibri"/>
                <a:cs typeface="Calibri"/>
              </a:rPr>
              <a:t>Strona Internetowa IDUB</a:t>
            </a:r>
          </a:p>
          <a:p>
            <a:pPr marL="457200" indent="-457200">
              <a:buAutoNum type="arabicPeriod"/>
            </a:pPr>
            <a:r>
              <a:rPr lang="pl-PL" sz="2000" b="1" dirty="0">
                <a:ea typeface="Calibri"/>
                <a:cs typeface="Calibri"/>
              </a:rPr>
              <a:t>Zespół</a:t>
            </a:r>
            <a:r>
              <a:rPr lang="pl-PL" sz="2000" dirty="0">
                <a:ea typeface="Calibri" panose="020F0502020204030204"/>
                <a:cs typeface="Calibri" panose="020F0502020204030204"/>
              </a:rPr>
              <a:t>- kontakt</a:t>
            </a:r>
          </a:p>
          <a:p>
            <a:pPr marL="457200" indent="-457200">
              <a:buAutoNum type="arabicPeriod"/>
            </a:pPr>
            <a:r>
              <a:rPr lang="pl-PL" sz="2000" b="1" dirty="0">
                <a:ea typeface="Calibri" panose="020F0502020204030204"/>
                <a:cs typeface="Calibri" panose="020F0502020204030204"/>
              </a:rPr>
              <a:t>Pytania i odpowiedzi</a:t>
            </a:r>
          </a:p>
          <a:p>
            <a:endParaRPr lang="pl-PL">
              <a:ea typeface="Calibri" panose="020F0502020204030204"/>
              <a:cs typeface="Calibri" panose="020F0502020204030204"/>
            </a:endParaRPr>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43" name="Straight Connector 4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400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effectLst/>
                <a:ea typeface="Calibri" panose="020F0502020204030204" pitchFamily="34" charset="0"/>
              </a:rPr>
              <a:t>ID-UB-03</a:t>
            </a:r>
            <a:br>
              <a:rPr lang="pl-PL" sz="3700">
                <a:effectLst/>
                <a:ea typeface="Calibri" panose="020F0502020204030204" pitchFamily="34" charset="0"/>
              </a:rPr>
            </a:br>
            <a:r>
              <a:rPr lang="pl-PL" sz="3700" err="1">
                <a:effectLst/>
                <a:ea typeface="Calibri" panose="020F0502020204030204" pitchFamily="34" charset="0"/>
              </a:rPr>
              <a:t>Excellent</a:t>
            </a:r>
            <a:r>
              <a:rPr lang="pl-PL" sz="3700">
                <a:effectLst/>
                <a:ea typeface="Calibri" panose="020F0502020204030204" pitchFamily="34" charset="0"/>
              </a:rPr>
              <a:t> </a:t>
            </a:r>
            <a:r>
              <a:rPr lang="pl-PL" sz="3700" err="1">
                <a:effectLst/>
                <a:ea typeface="Calibri" panose="020F0502020204030204" pitchFamily="34" charset="0"/>
              </a:rPr>
              <a:t>Mobility</a:t>
            </a:r>
            <a:endParaRPr lang="pl-PL" sz="3700"/>
          </a:p>
        </p:txBody>
      </p:sp>
      <p:sp>
        <p:nvSpPr>
          <p:cNvPr id="21" name="Symbol zastępczy zawartości 7">
            <a:extLst>
              <a:ext uri="{FF2B5EF4-FFF2-40B4-BE49-F238E27FC236}">
                <a16:creationId xmlns:a16="http://schemas.microsoft.com/office/drawing/2014/main" id="{F8D3B125-FFF7-4D7D-B61B-A9A3A15611B4}"/>
              </a:ext>
            </a:extLst>
          </p:cNvPr>
          <p:cNvSpPr>
            <a:spLocks noGrp="1"/>
          </p:cNvSpPr>
          <p:nvPr>
            <p:ph idx="1"/>
          </p:nvPr>
        </p:nvSpPr>
        <p:spPr>
          <a:xfrm>
            <a:off x="4965431" y="2438400"/>
            <a:ext cx="6586489" cy="3785419"/>
          </a:xfrm>
        </p:spPr>
        <p:txBody>
          <a:bodyPr vert="horz" lIns="91440" tIns="45720" rIns="91440" bIns="45720" rtlCol="0" anchor="t">
            <a:normAutofit fontScale="92500" lnSpcReduction="20000"/>
          </a:bodyPr>
          <a:lstStyle/>
          <a:p>
            <a:pPr marL="457200" indent="-457200">
              <a:buAutoNum type="arabicPeriod"/>
            </a:pPr>
            <a:r>
              <a:rPr lang="pl-PL" sz="2000">
                <a:ea typeface="+mn-lt"/>
                <a:cs typeface="+mn-lt"/>
              </a:rPr>
              <a:t>Celem działania jest zwiększeniu mobilności pracowników badawczych i badawczo-dydaktycznych Uniwersytetu.</a:t>
            </a:r>
            <a:endParaRPr lang="en-US" sz="2000">
              <a:ea typeface="+mn-lt"/>
              <a:cs typeface="+mn-lt"/>
            </a:endParaRPr>
          </a:p>
          <a:p>
            <a:pPr marL="457200" indent="-457200">
              <a:buAutoNum type="arabicPeriod"/>
            </a:pPr>
            <a:r>
              <a:rPr lang="pl-PL" sz="2000">
                <a:ea typeface="+mn-lt"/>
                <a:cs typeface="+mn-lt"/>
              </a:rPr>
              <a:t>W ramach działania można uzyskać finansowanie na staż naukowy na okres od 1 do 3 miesięcy. </a:t>
            </a:r>
            <a:endParaRPr lang="en-US" sz="2000">
              <a:ea typeface="+mn-lt"/>
              <a:cs typeface="+mn-lt"/>
            </a:endParaRPr>
          </a:p>
          <a:p>
            <a:pPr marL="457200" indent="-457200">
              <a:buAutoNum type="arabicPeriod"/>
            </a:pPr>
            <a:r>
              <a:rPr lang="pl-PL" sz="2000">
                <a:ea typeface="+mn-lt"/>
                <a:cs typeface="+mn-lt"/>
              </a:rPr>
              <a:t>Na każdy miesiąc wyjazdu przysługuje do 15 000 PLN na koszty pobytu oraz do 8000 PLN na koszty przejazdów.</a:t>
            </a:r>
            <a:endParaRPr lang="en-US" sz="2000">
              <a:ea typeface="+mn-lt"/>
              <a:cs typeface="+mn-lt"/>
            </a:endParaRPr>
          </a:p>
          <a:p>
            <a:pPr marL="457200" indent="-457200">
              <a:buAutoNum type="arabicPeriod"/>
            </a:pPr>
            <a:r>
              <a:rPr lang="pl-PL" sz="2000">
                <a:ea typeface="+mn-lt"/>
                <a:cs typeface="+mn-lt"/>
              </a:rPr>
              <a:t>Oceniamy dorobek naukowych oraz doświadczenie w stażach zagranicznych.</a:t>
            </a:r>
            <a:endParaRPr lang="en-US" sz="2000">
              <a:ea typeface="+mn-lt"/>
              <a:cs typeface="+mn-lt"/>
            </a:endParaRPr>
          </a:p>
          <a:p>
            <a:pPr marL="457200" indent="-457200">
              <a:buAutoNum type="arabicPeriod"/>
            </a:pPr>
            <a:r>
              <a:rPr lang="pl-PL" sz="2000">
                <a:ea typeface="+mn-lt"/>
                <a:cs typeface="+mn-lt"/>
              </a:rPr>
              <a:t>W tym roku mamy wąskie okno na składanie wniosków, tj. do 14 czerwca.</a:t>
            </a:r>
            <a:endParaRPr lang="en-US" sz="2000">
              <a:ea typeface="+mn-lt"/>
              <a:cs typeface="+mn-lt"/>
            </a:endParaRPr>
          </a:p>
          <a:p>
            <a:pPr marL="457200" indent="-457200">
              <a:buAutoNum type="arabicPeriod"/>
            </a:pPr>
            <a:r>
              <a:rPr lang="pl-PL" sz="2000">
                <a:ea typeface="+mn-lt"/>
                <a:cs typeface="+mn-lt"/>
              </a:rPr>
              <a:t>Wyjazd musi zostać rozliczony, jak i oceniony pod względem osiąganych rezultatów -- sprawozdanie jest oceniane przez Radę Dyscypliny aplikującego.</a:t>
            </a:r>
            <a:endParaRPr lang="en-US" sz="2000">
              <a:ea typeface="+mn-lt"/>
              <a:cs typeface="+mn-lt"/>
            </a:endParaRPr>
          </a:p>
          <a:p>
            <a:pPr marL="457200" indent="-457200">
              <a:buAutoNum type="arabicPeriod"/>
            </a:pPr>
            <a:endParaRPr lang="pl-PL" sz="2000">
              <a:ea typeface="+mn-lt"/>
              <a:cs typeface="+mn-lt"/>
            </a:endParaRPr>
          </a:p>
          <a:p>
            <a:pPr marL="457200" indent="-457200">
              <a:buAutoNum type="arabicPeriod"/>
            </a:pPr>
            <a:endParaRPr lang="pl-PL" sz="2000">
              <a:ea typeface="+mn-lt"/>
              <a:cs typeface="+mn-lt"/>
            </a:endParaRPr>
          </a:p>
          <a:p>
            <a:pPr marL="457200" indent="-457200">
              <a:buAutoNum type="arabicPeriod"/>
            </a:pPr>
            <a:endParaRPr lang="pl-PL" sz="2000">
              <a:cs typeface="Calibri"/>
            </a:endParaRPr>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380260" y="-328413"/>
            <a:ext cx="4635571" cy="6857990"/>
          </a:xfrm>
          <a:prstGeom prst="rect">
            <a:avLst/>
          </a:prstGeom>
          <a:effectLst/>
        </p:spPr>
      </p:pic>
      <p:cxnSp>
        <p:nvCxnSpPr>
          <p:cNvPr id="61" name="Straight Connector 6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634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effectLst/>
                <a:ea typeface="Calibri" panose="020F0502020204030204" pitchFamily="34" charset="0"/>
              </a:rPr>
              <a:t>ID-UB-03</a:t>
            </a:r>
            <a:br>
              <a:rPr lang="pl-PL" sz="3700">
                <a:effectLst/>
                <a:ea typeface="Calibri" panose="020F0502020204030204" pitchFamily="34" charset="0"/>
              </a:rPr>
            </a:br>
            <a:r>
              <a:rPr lang="pl-PL" sz="3700" err="1">
                <a:effectLst/>
                <a:ea typeface="Calibri" panose="020F0502020204030204" pitchFamily="34" charset="0"/>
              </a:rPr>
              <a:t>Excellent</a:t>
            </a:r>
            <a:r>
              <a:rPr lang="pl-PL" sz="3700">
                <a:effectLst/>
                <a:ea typeface="Calibri" panose="020F0502020204030204" pitchFamily="34" charset="0"/>
              </a:rPr>
              <a:t> </a:t>
            </a:r>
            <a:r>
              <a:rPr lang="pl-PL" sz="3700" err="1">
                <a:effectLst/>
                <a:ea typeface="Calibri" panose="020F0502020204030204" pitchFamily="34" charset="0"/>
              </a:rPr>
              <a:t>Mobility</a:t>
            </a:r>
            <a:endParaRPr lang="pl-PL" sz="3700"/>
          </a:p>
        </p:txBody>
      </p:sp>
      <p:sp>
        <p:nvSpPr>
          <p:cNvPr id="21" name="Symbol zastępczy zawartości 7">
            <a:extLst>
              <a:ext uri="{FF2B5EF4-FFF2-40B4-BE49-F238E27FC236}">
                <a16:creationId xmlns:a16="http://schemas.microsoft.com/office/drawing/2014/main" id="{F8D3B125-FFF7-4D7D-B61B-A9A3A15611B4}"/>
              </a:ext>
            </a:extLst>
          </p:cNvPr>
          <p:cNvSpPr>
            <a:spLocks noGrp="1"/>
          </p:cNvSpPr>
          <p:nvPr>
            <p:ph idx="1"/>
          </p:nvPr>
        </p:nvSpPr>
        <p:spPr>
          <a:xfrm>
            <a:off x="4965431" y="2438400"/>
            <a:ext cx="6586489" cy="3785419"/>
          </a:xfrm>
        </p:spPr>
        <p:txBody>
          <a:bodyPr vert="horz" lIns="91440" tIns="45720" rIns="91440" bIns="45720" rtlCol="0" anchor="t">
            <a:normAutofit/>
          </a:bodyPr>
          <a:lstStyle/>
          <a:p>
            <a:pPr marL="457200" indent="-457200">
              <a:buAutoNum type="arabicPeriod"/>
            </a:pPr>
            <a:r>
              <a:rPr lang="pl-PL" sz="2000">
                <a:ea typeface="+mn-lt"/>
                <a:cs typeface="+mn-lt"/>
              </a:rPr>
              <a:t>Wnioski składamy elektronicznie w module IDUB (Aplikacje UP).</a:t>
            </a:r>
          </a:p>
          <a:p>
            <a:pPr marL="457200" indent="-457200">
              <a:buAutoNum type="arabicPeriod"/>
            </a:pPr>
            <a:r>
              <a:rPr lang="pl-PL" sz="2000">
                <a:ea typeface="+mn-lt"/>
                <a:cs typeface="+mn-lt"/>
              </a:rPr>
              <a:t>W formularzu przedstawiamy następujące informacje:</a:t>
            </a:r>
          </a:p>
          <a:p>
            <a:r>
              <a:rPr lang="pl-PL" sz="2000">
                <a:ea typeface="+mn-lt"/>
                <a:cs typeface="+mn-lt"/>
              </a:rPr>
              <a:t>informację o dorobku naukowym oraz wyjazdach na staże zagraniczne,</a:t>
            </a:r>
            <a:endParaRPr lang="pl-PL">
              <a:ea typeface="+mn-lt"/>
              <a:cs typeface="+mn-lt"/>
            </a:endParaRPr>
          </a:p>
          <a:p>
            <a:r>
              <a:rPr lang="pl-PL" sz="2000">
                <a:ea typeface="+mn-lt"/>
                <a:cs typeface="+mn-lt"/>
              </a:rPr>
              <a:t>proponowany program wyjazdu,</a:t>
            </a:r>
            <a:endParaRPr lang="pl-PL">
              <a:ea typeface="+mn-lt"/>
              <a:cs typeface="+mn-lt"/>
            </a:endParaRPr>
          </a:p>
          <a:p>
            <a:r>
              <a:rPr lang="pl-PL" sz="2000">
                <a:ea typeface="+mn-lt"/>
                <a:cs typeface="+mn-lt"/>
              </a:rPr>
              <a:t>aktualny list zapraszający z jednostki zagranicznej z datą najpóźniej miesięczną w stosunku do daty złożenia aplikacji, w której Kandydat chce realizować swój staż,</a:t>
            </a:r>
            <a:endParaRPr lang="pl-PL">
              <a:ea typeface="+mn-lt"/>
              <a:cs typeface="+mn-lt"/>
            </a:endParaRPr>
          </a:p>
          <a:p>
            <a:r>
              <a:rPr lang="pl-PL" sz="2000">
                <a:ea typeface="+mn-lt"/>
                <a:cs typeface="+mn-lt"/>
              </a:rPr>
              <a:t>pisemną zgodę Dyrektora Instytutu, w którym zatrudniony jest Kandydat na wyjazd stażowy.</a:t>
            </a:r>
            <a:endParaRPr lang="pl-PL">
              <a:cs typeface="Calibri" panose="020F0502020204030204"/>
            </a:endParaRPr>
          </a:p>
          <a:p>
            <a:pPr marL="457200" indent="-457200">
              <a:buAutoNum type="arabicPeriod"/>
            </a:pPr>
            <a:endParaRPr lang="pl-PL" sz="2000">
              <a:ea typeface="+mn-lt"/>
              <a:cs typeface="+mn-lt"/>
            </a:endParaRPr>
          </a:p>
          <a:p>
            <a:pPr marL="457200" indent="-457200">
              <a:buAutoNum type="arabicPeriod"/>
            </a:pPr>
            <a:endParaRPr lang="pl-PL" sz="2000">
              <a:cs typeface="Calibri"/>
            </a:endParaRPr>
          </a:p>
          <a:p>
            <a:pPr marL="457200" indent="-457200">
              <a:buAutoNum type="arabicPeriod"/>
            </a:pPr>
            <a:endParaRPr lang="pl-PL" sz="2000">
              <a:cs typeface="Calibri"/>
            </a:endParaRPr>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61" name="Straight Connector 6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722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effectLst/>
                <a:ea typeface="Calibri" panose="020F0502020204030204" pitchFamily="34" charset="0"/>
              </a:rPr>
              <a:t>ID-UB-03</a:t>
            </a:r>
            <a:br>
              <a:rPr lang="pl-PL" sz="3700">
                <a:effectLst/>
                <a:ea typeface="Calibri" panose="020F0502020204030204" pitchFamily="34" charset="0"/>
              </a:rPr>
            </a:br>
            <a:r>
              <a:rPr lang="pl-PL" sz="3700" err="1">
                <a:effectLst/>
                <a:ea typeface="Calibri" panose="020F0502020204030204" pitchFamily="34" charset="0"/>
              </a:rPr>
              <a:t>Excellent</a:t>
            </a:r>
            <a:r>
              <a:rPr lang="pl-PL" sz="3700">
                <a:effectLst/>
                <a:ea typeface="Calibri" panose="020F0502020204030204" pitchFamily="34" charset="0"/>
              </a:rPr>
              <a:t> </a:t>
            </a:r>
            <a:r>
              <a:rPr lang="pl-PL" sz="3700" err="1">
                <a:effectLst/>
                <a:ea typeface="Calibri" panose="020F0502020204030204" pitchFamily="34" charset="0"/>
              </a:rPr>
              <a:t>Mobility</a:t>
            </a:r>
            <a:endParaRPr lang="pl-PL" sz="3700"/>
          </a:p>
        </p:txBody>
      </p:sp>
      <p:sp>
        <p:nvSpPr>
          <p:cNvPr id="21" name="Symbol zastępczy zawartości 7">
            <a:extLst>
              <a:ext uri="{FF2B5EF4-FFF2-40B4-BE49-F238E27FC236}">
                <a16:creationId xmlns:a16="http://schemas.microsoft.com/office/drawing/2014/main" id="{F8D3B125-FFF7-4D7D-B61B-A9A3A15611B4}"/>
              </a:ext>
            </a:extLst>
          </p:cNvPr>
          <p:cNvSpPr>
            <a:spLocks noGrp="1"/>
          </p:cNvSpPr>
          <p:nvPr>
            <p:ph idx="1"/>
          </p:nvPr>
        </p:nvSpPr>
        <p:spPr>
          <a:xfrm>
            <a:off x="4940850" y="2690352"/>
            <a:ext cx="6586489" cy="4074241"/>
          </a:xfrm>
        </p:spPr>
        <p:txBody>
          <a:bodyPr vert="horz" lIns="91440" tIns="45720" rIns="91440" bIns="45720" rtlCol="0" anchor="t">
            <a:normAutofit fontScale="85000" lnSpcReduction="20000"/>
          </a:bodyPr>
          <a:lstStyle/>
          <a:p>
            <a:pPr marL="0" indent="0" algn="just">
              <a:buNone/>
            </a:pPr>
            <a:r>
              <a:rPr lang="pl-PL" sz="2000">
                <a:ea typeface="+mn-lt"/>
                <a:cs typeface="+mn-lt"/>
              </a:rPr>
              <a:t>Komisja dokonuje oceny merytorycznej zgłoszeń według poniższej skali punktowej: </a:t>
            </a:r>
            <a:endParaRPr lang="pl-PL">
              <a:cs typeface="Calibri" panose="020F0502020204030204"/>
            </a:endParaRPr>
          </a:p>
          <a:p>
            <a:pPr algn="just"/>
            <a:r>
              <a:rPr lang="pl-PL" sz="2000">
                <a:ea typeface="+mn-lt"/>
                <a:cs typeface="+mn-lt"/>
              </a:rPr>
              <a:t> Ocena dorobku naukowego Kandydata oraz zrealizowanych staży zagranicznych: 0 - 30 pkt (maksymalnie 5 osiągnięć naukowych lub artystycznych w okresie ostatnich 3 lat, staże zagraniczne bez ograniczenia czasowego)</a:t>
            </a:r>
            <a:endParaRPr lang="pl-PL" sz="2000" err="1">
              <a:ea typeface="+mn-lt"/>
              <a:cs typeface="+mn-lt"/>
            </a:endParaRPr>
          </a:p>
          <a:p>
            <a:pPr algn="just"/>
            <a:r>
              <a:rPr lang="pl-PL" sz="2000">
                <a:ea typeface="+mn-lt"/>
                <a:cs typeface="+mn-lt"/>
              </a:rPr>
              <a:t> Ocena proponowanego programu wyjazdu, w szczególności z perspektywy szans realizacji tego programu: 0 - 20 pkt.</a:t>
            </a:r>
          </a:p>
          <a:p>
            <a:pPr marL="0" indent="0" algn="just">
              <a:buNone/>
            </a:pPr>
            <a:r>
              <a:rPr lang="pl-PL" sz="2000">
                <a:ea typeface="+mn-lt"/>
                <a:cs typeface="+mn-lt"/>
              </a:rPr>
              <a:t>W ramach dostępnych środków Komisja kwalifikuje do wyjazdu Kandydatów, którzy spełnili wszystkie wymagania formalne i otrzymali min. 60% maksymalnej liczby punktów. Łączna maksymalna liczba przyznanych punktów wynosi 50. </a:t>
            </a:r>
          </a:p>
          <a:p>
            <a:pPr marL="0" indent="0" algn="just">
              <a:buNone/>
            </a:pPr>
            <a:r>
              <a:rPr lang="pl-PL" sz="2000">
                <a:ea typeface="+mn-lt"/>
                <a:cs typeface="+mn-lt"/>
              </a:rPr>
              <a:t>W momencie uzyskania jednakowej liczby punktów przez dwie lub więcej osób pierwszeństwo przy kwalifikacji na wyjazdy będą miały osoby, które dotychczas nie korzystały z wyjazdów do instytucji zagranicznych w ramach innych programów dostępnych w Uniwersytecie Pedagogicznym lub których liczba zrealizowanych wyjazdów była mniejsza.</a:t>
            </a:r>
            <a:endParaRPr lang="pl-PL" sz="2000">
              <a:cs typeface="Calibri" panose="020F0502020204030204"/>
            </a:endParaRPr>
          </a:p>
          <a:p>
            <a:pPr marL="457200" indent="-457200">
              <a:buAutoNum type="arabicPeriod"/>
            </a:pPr>
            <a:endParaRPr lang="pl-PL" sz="2000">
              <a:ea typeface="+mn-lt"/>
              <a:cs typeface="+mn-lt"/>
            </a:endParaRPr>
          </a:p>
          <a:p>
            <a:pPr marL="457200" indent="-457200">
              <a:buAutoNum type="arabicPeriod"/>
            </a:pPr>
            <a:endParaRPr lang="pl-PL" sz="2000">
              <a:cs typeface="Calibri"/>
            </a:endParaRPr>
          </a:p>
          <a:p>
            <a:pPr marL="457200" indent="-457200">
              <a:buAutoNum type="arabicPeriod"/>
            </a:pPr>
            <a:endParaRPr lang="pl-PL" sz="2000">
              <a:cs typeface="Calibri"/>
            </a:endParaRPr>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61" name="Straight Connector 6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523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effectLst/>
                <a:ea typeface="Calibri" panose="020F0502020204030204" pitchFamily="34" charset="0"/>
              </a:rPr>
              <a:t>ID-UB-05</a:t>
            </a:r>
            <a:br>
              <a:rPr lang="pl-PL" sz="3700">
                <a:effectLst/>
                <a:ea typeface="Calibri" panose="020F0502020204030204" pitchFamily="34" charset="0"/>
              </a:rPr>
            </a:br>
            <a:r>
              <a:rPr lang="pl-PL" sz="3700" err="1">
                <a:ea typeface="Calibri" panose="020F0502020204030204" pitchFamily="34" charset="0"/>
              </a:rPr>
              <a:t>Excellent</a:t>
            </a:r>
            <a:r>
              <a:rPr lang="pl-PL" sz="3700">
                <a:ea typeface="Calibri" panose="020F0502020204030204" pitchFamily="34" charset="0"/>
              </a:rPr>
              <a:t> </a:t>
            </a:r>
            <a:r>
              <a:rPr lang="pl-PL" sz="3700" err="1">
                <a:ea typeface="Calibri" panose="020F0502020204030204" pitchFamily="34" charset="0"/>
              </a:rPr>
              <a:t>Impact</a:t>
            </a:r>
            <a:endParaRPr lang="pl-PL" sz="3700"/>
          </a:p>
        </p:txBody>
      </p:sp>
      <p:sp>
        <p:nvSpPr>
          <p:cNvPr id="21" name="Symbol zastępczy zawartości 7">
            <a:extLst>
              <a:ext uri="{FF2B5EF4-FFF2-40B4-BE49-F238E27FC236}">
                <a16:creationId xmlns:a16="http://schemas.microsoft.com/office/drawing/2014/main" id="{F8D3B125-FFF7-4D7D-B61B-A9A3A15611B4}"/>
              </a:ext>
            </a:extLst>
          </p:cNvPr>
          <p:cNvSpPr>
            <a:spLocks noGrp="1"/>
          </p:cNvSpPr>
          <p:nvPr>
            <p:ph idx="1"/>
          </p:nvPr>
        </p:nvSpPr>
        <p:spPr>
          <a:xfrm>
            <a:off x="4965431" y="2438400"/>
            <a:ext cx="6586489" cy="3785419"/>
          </a:xfrm>
        </p:spPr>
        <p:txBody>
          <a:bodyPr vert="horz" lIns="91440" tIns="45720" rIns="91440" bIns="45720" rtlCol="0" anchor="t">
            <a:normAutofit lnSpcReduction="10000"/>
          </a:bodyPr>
          <a:lstStyle/>
          <a:p>
            <a:r>
              <a:rPr lang="pl-PL" sz="2000">
                <a:ea typeface="+mn-lt"/>
                <a:cs typeface="+mn-lt"/>
              </a:rPr>
              <a:t>Działanie IDUB-05 „</a:t>
            </a:r>
            <a:r>
              <a:rPr lang="pl-PL" sz="2000" err="1">
                <a:ea typeface="+mn-lt"/>
                <a:cs typeface="+mn-lt"/>
              </a:rPr>
              <a:t>Excellent</a:t>
            </a:r>
            <a:r>
              <a:rPr lang="pl-PL" sz="2000">
                <a:ea typeface="+mn-lt"/>
                <a:cs typeface="+mn-lt"/>
              </a:rPr>
              <a:t> </a:t>
            </a:r>
            <a:r>
              <a:rPr lang="pl-PL" sz="2000" err="1">
                <a:ea typeface="+mn-lt"/>
                <a:cs typeface="+mn-lt"/>
              </a:rPr>
              <a:t>Impact</a:t>
            </a:r>
            <a:r>
              <a:rPr lang="pl-PL" sz="2000">
                <a:ea typeface="+mn-lt"/>
                <a:cs typeface="+mn-lt"/>
              </a:rPr>
              <a:t>” skierowane jest do pracowników badawczych i badawczo-dydaktycznych Uniwersytetu Pedagogicznego im. Komisji Edukacji</a:t>
            </a:r>
            <a:br>
              <a:rPr lang="pl-PL" sz="2000">
                <a:ea typeface="+mn-lt"/>
                <a:cs typeface="+mn-lt"/>
              </a:rPr>
            </a:br>
            <a:r>
              <a:rPr lang="pl-PL" sz="2000">
                <a:ea typeface="+mn-lt"/>
                <a:cs typeface="+mn-lt"/>
              </a:rPr>
              <a:t>Narodowej w Krakowie.</a:t>
            </a:r>
          </a:p>
          <a:p>
            <a:r>
              <a:rPr lang="pl-PL" sz="2000">
                <a:ea typeface="+mn-lt"/>
                <a:cs typeface="+mn-lt"/>
              </a:rPr>
              <a:t>Celem realizacji działania jest rozwój Priorytetowych Obszarów Badawczych poprzez wspieranie wszystkich inicjatyw pozwalających na podniesienie jakości  prowadzonych badań naukowych lub podniesienie możliwości komercjalizacji badań naukowych prowadzonych w Uniwersytecie Pedagogicznym.</a:t>
            </a:r>
          </a:p>
          <a:p>
            <a:r>
              <a:rPr lang="pl-PL" sz="2000">
                <a:cs typeface="Calibri" panose="020F0502020204030204"/>
              </a:rPr>
              <a:t>W ramach działania IDUB-05 „</a:t>
            </a:r>
            <a:r>
              <a:rPr lang="pl-PL" sz="2000" err="1">
                <a:cs typeface="Calibri" panose="020F0502020204030204"/>
              </a:rPr>
              <a:t>Excellent</a:t>
            </a:r>
            <a:r>
              <a:rPr lang="pl-PL" sz="2000">
                <a:cs typeface="Calibri" panose="020F0502020204030204"/>
              </a:rPr>
              <a:t> </a:t>
            </a:r>
            <a:r>
              <a:rPr lang="pl-PL" sz="2000" err="1">
                <a:cs typeface="Calibri" panose="020F0502020204030204"/>
              </a:rPr>
              <a:t>Impact</a:t>
            </a:r>
            <a:r>
              <a:rPr lang="pl-PL" sz="2000">
                <a:cs typeface="Calibri" panose="020F0502020204030204"/>
              </a:rPr>
              <a:t>” wspierane będą projekty mające na celu rozwój infrastruktury badawczej (zakup aparatury badawczej) oraz </a:t>
            </a:r>
            <a:r>
              <a:rPr lang="pl-PL" sz="2000">
                <a:ea typeface="+mn-lt"/>
                <a:cs typeface="+mn-lt"/>
              </a:rPr>
              <a:t>realizację „Konferencji doskonałości”.</a:t>
            </a:r>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56" name="Straight Connector 5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172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effectLst/>
                <a:ea typeface="Calibri" panose="020F0502020204030204" pitchFamily="34" charset="0"/>
              </a:rPr>
              <a:t>ID-UB-05</a:t>
            </a:r>
            <a:br>
              <a:rPr lang="pl-PL" sz="3700">
                <a:effectLst/>
                <a:ea typeface="Calibri" panose="020F0502020204030204" pitchFamily="34" charset="0"/>
              </a:rPr>
            </a:br>
            <a:r>
              <a:rPr lang="pl-PL" sz="3700" err="1">
                <a:ea typeface="Calibri" panose="020F0502020204030204" pitchFamily="34" charset="0"/>
              </a:rPr>
              <a:t>Excellent</a:t>
            </a:r>
            <a:r>
              <a:rPr lang="pl-PL" sz="3700">
                <a:ea typeface="Calibri" panose="020F0502020204030204" pitchFamily="34" charset="0"/>
              </a:rPr>
              <a:t> </a:t>
            </a:r>
            <a:r>
              <a:rPr lang="pl-PL" sz="3700" err="1">
                <a:ea typeface="Calibri" panose="020F0502020204030204" pitchFamily="34" charset="0"/>
              </a:rPr>
              <a:t>Impact</a:t>
            </a:r>
            <a:endParaRPr lang="pl-PL" sz="3700"/>
          </a:p>
        </p:txBody>
      </p:sp>
      <p:sp>
        <p:nvSpPr>
          <p:cNvPr id="21" name="Symbol zastępczy zawartości 7">
            <a:extLst>
              <a:ext uri="{FF2B5EF4-FFF2-40B4-BE49-F238E27FC236}">
                <a16:creationId xmlns:a16="http://schemas.microsoft.com/office/drawing/2014/main" id="{F8D3B125-FFF7-4D7D-B61B-A9A3A15611B4}"/>
              </a:ext>
            </a:extLst>
          </p:cNvPr>
          <p:cNvSpPr>
            <a:spLocks noGrp="1"/>
          </p:cNvSpPr>
          <p:nvPr>
            <p:ph idx="1"/>
          </p:nvPr>
        </p:nvSpPr>
        <p:spPr>
          <a:xfrm>
            <a:off x="4965431" y="2438400"/>
            <a:ext cx="6586489" cy="3785419"/>
          </a:xfrm>
        </p:spPr>
        <p:txBody>
          <a:bodyPr vert="horz" lIns="91440" tIns="45720" rIns="91440" bIns="45720" rtlCol="0" anchor="t">
            <a:normAutofit/>
          </a:bodyPr>
          <a:lstStyle/>
          <a:p>
            <a:r>
              <a:rPr lang="pl-PL" sz="2000" dirty="0">
                <a:ea typeface="+mn-lt"/>
                <a:cs typeface="+mn-lt"/>
              </a:rPr>
              <a:t>Środki mogą być przeznaczone na unikatową aparaturę naukowo-badawczą, laboratoryjną oraz stanowiącą istotny komponent modernizacji zaplecza technicznego i wystawienniczego. </a:t>
            </a:r>
          </a:p>
          <a:p>
            <a:r>
              <a:rPr lang="pl-PL" sz="2000" dirty="0">
                <a:ea typeface="+mn-lt"/>
                <a:cs typeface="+mn-lt"/>
              </a:rPr>
              <a:t>Wysokość środków przeznaczonych w danej edycji Konkursu dla jednego Wniosku konkursowego aplikującego o zakup Aparatury będzie dostosowana do możliwości budżetu Konkursu</a:t>
            </a:r>
          </a:p>
          <a:p>
            <a:r>
              <a:rPr lang="pl-PL" sz="2000" dirty="0">
                <a:ea typeface="+mn-lt"/>
                <a:cs typeface="+mn-lt"/>
              </a:rPr>
              <a:t>Dopuszcza się finansowanie częściowe Aparatury w ramach budżetu Konkursu, pod warunkiem nie finansowania tej samej Aparatury z innych środków Uniwersytetu Pedagogicznego. </a:t>
            </a:r>
          </a:p>
          <a:p>
            <a:endParaRPr lang="pl-PL" sz="2000" dirty="0">
              <a:ea typeface="+mn-lt"/>
              <a:cs typeface="+mn-lt"/>
            </a:endParaRPr>
          </a:p>
          <a:p>
            <a:endParaRPr lang="pl-PL" sz="2000" dirty="0">
              <a:ea typeface="+mn-lt"/>
              <a:cs typeface="+mn-lt"/>
            </a:endParaRPr>
          </a:p>
          <a:p>
            <a:endParaRPr lang="pl-PL" sz="2000" dirty="0">
              <a:ea typeface="+mn-lt"/>
              <a:cs typeface="+mn-lt"/>
            </a:endParaRPr>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56" name="Straight Connector 5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916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effectLst/>
                <a:ea typeface="Calibri" panose="020F0502020204030204" pitchFamily="34" charset="0"/>
              </a:rPr>
              <a:t>ID-UB-05</a:t>
            </a:r>
            <a:br>
              <a:rPr lang="pl-PL" sz="3700">
                <a:effectLst/>
                <a:ea typeface="Calibri" panose="020F0502020204030204" pitchFamily="34" charset="0"/>
              </a:rPr>
            </a:br>
            <a:r>
              <a:rPr lang="pl-PL" sz="3700" err="1">
                <a:ea typeface="Calibri" panose="020F0502020204030204" pitchFamily="34" charset="0"/>
              </a:rPr>
              <a:t>Excellent</a:t>
            </a:r>
            <a:r>
              <a:rPr lang="pl-PL" sz="3700">
                <a:ea typeface="Calibri" panose="020F0502020204030204" pitchFamily="34" charset="0"/>
              </a:rPr>
              <a:t> </a:t>
            </a:r>
            <a:r>
              <a:rPr lang="pl-PL" sz="3700" err="1">
                <a:ea typeface="Calibri" panose="020F0502020204030204" pitchFamily="34" charset="0"/>
              </a:rPr>
              <a:t>Impact</a:t>
            </a:r>
            <a:endParaRPr lang="pl-PL" sz="3700"/>
          </a:p>
        </p:txBody>
      </p:sp>
      <p:sp>
        <p:nvSpPr>
          <p:cNvPr id="21" name="Symbol zastępczy zawartości 7">
            <a:extLst>
              <a:ext uri="{FF2B5EF4-FFF2-40B4-BE49-F238E27FC236}">
                <a16:creationId xmlns:a16="http://schemas.microsoft.com/office/drawing/2014/main" id="{F8D3B125-FFF7-4D7D-B61B-A9A3A15611B4}"/>
              </a:ext>
            </a:extLst>
          </p:cNvPr>
          <p:cNvSpPr>
            <a:spLocks noGrp="1"/>
          </p:cNvSpPr>
          <p:nvPr>
            <p:ph idx="1"/>
          </p:nvPr>
        </p:nvSpPr>
        <p:spPr>
          <a:xfrm>
            <a:off x="4965431" y="2438400"/>
            <a:ext cx="6586489" cy="3785419"/>
          </a:xfrm>
        </p:spPr>
        <p:txBody>
          <a:bodyPr vert="horz" lIns="91440" tIns="45720" rIns="91440" bIns="45720" rtlCol="0" anchor="t">
            <a:normAutofit fontScale="92500" lnSpcReduction="20000"/>
          </a:bodyPr>
          <a:lstStyle/>
          <a:p>
            <a:pPr marL="0" indent="0">
              <a:buNone/>
            </a:pPr>
            <a:r>
              <a:rPr lang="pl-PL" sz="2000" b="1">
                <a:cs typeface="Calibri"/>
              </a:rPr>
              <a:t>"Konferencje doskonałości" - definicje, informacje ogólne</a:t>
            </a:r>
            <a:endParaRPr lang="en-US"/>
          </a:p>
          <a:p>
            <a:r>
              <a:rPr lang="pl-PL" sz="2000">
                <a:ea typeface="+mn-lt"/>
                <a:cs typeface="+mn-lt"/>
              </a:rPr>
              <a:t>W ramach tego podziałania będzie dofinansowywane organizowanie międzynarodowych kongresów, konferencji, sympozjów, wystaw prezentujących działalność artystyczną, a także wystaw prezentujące efekty działań naukowo-badawczych. </a:t>
            </a:r>
            <a:endParaRPr lang="pl-PL" sz="2000" b="1">
              <a:ea typeface="+mn-lt"/>
              <a:cs typeface="+mn-lt"/>
            </a:endParaRPr>
          </a:p>
          <a:p>
            <a:r>
              <a:rPr lang="pl-PL" sz="2000">
                <a:ea typeface="+mn-lt"/>
                <a:cs typeface="+mn-lt"/>
              </a:rPr>
              <a:t>to wydarzenie, którego </a:t>
            </a:r>
            <a:r>
              <a:rPr lang="pl-PL" sz="2000" b="1">
                <a:ea typeface="+mn-lt"/>
                <a:cs typeface="+mn-lt"/>
              </a:rPr>
              <a:t>organizatorem</a:t>
            </a:r>
            <a:r>
              <a:rPr lang="pl-PL" sz="2000">
                <a:ea typeface="+mn-lt"/>
                <a:cs typeface="+mn-lt"/>
              </a:rPr>
              <a:t> lub </a:t>
            </a:r>
            <a:r>
              <a:rPr lang="pl-PL" sz="2000" b="1">
                <a:ea typeface="+mn-lt"/>
                <a:cs typeface="+mn-lt"/>
              </a:rPr>
              <a:t>współorganizatorem</a:t>
            </a:r>
            <a:r>
              <a:rPr lang="pl-PL" sz="2000">
                <a:ea typeface="+mn-lt"/>
                <a:cs typeface="+mn-lt"/>
              </a:rPr>
              <a:t> jest </a:t>
            </a:r>
            <a:r>
              <a:rPr lang="pl-PL" sz="2000" b="1">
                <a:ea typeface="+mn-lt"/>
                <a:cs typeface="+mn-lt"/>
              </a:rPr>
              <a:t>jednostka organizacyjna </a:t>
            </a:r>
            <a:r>
              <a:rPr lang="pl-PL" sz="2000">
                <a:ea typeface="+mn-lt"/>
                <a:cs typeface="+mn-lt"/>
              </a:rPr>
              <a:t>Uczelni </a:t>
            </a:r>
            <a:endParaRPr lang="pl-PL">
              <a:ea typeface="+mn-lt"/>
              <a:cs typeface="+mn-lt"/>
            </a:endParaRPr>
          </a:p>
          <a:p>
            <a:r>
              <a:rPr lang="pl-PL" sz="2000" b="1">
                <a:ea typeface="+mn-lt"/>
                <a:cs typeface="+mn-lt"/>
              </a:rPr>
              <a:t>WAŻNE!</a:t>
            </a:r>
            <a:r>
              <a:rPr lang="pl-PL" sz="2000">
                <a:ea typeface="+mn-lt"/>
                <a:cs typeface="+mn-lt"/>
              </a:rPr>
              <a:t> </a:t>
            </a:r>
            <a:endParaRPr lang="pl-PL">
              <a:solidFill>
                <a:srgbClr val="000000"/>
              </a:solidFill>
              <a:ea typeface="+mn-lt"/>
              <a:cs typeface="+mn-lt"/>
            </a:endParaRPr>
          </a:p>
          <a:p>
            <a:pPr lvl="1"/>
            <a:r>
              <a:rPr lang="pl-PL" sz="1600">
                <a:solidFill>
                  <a:srgbClr val="FF0000"/>
                </a:solidFill>
                <a:ea typeface="+mn-lt"/>
                <a:cs typeface="+mn-lt"/>
              </a:rPr>
              <a:t>30% aktywnych uczestników</a:t>
            </a:r>
            <a:r>
              <a:rPr lang="pl-PL" sz="1600">
                <a:ea typeface="+mn-lt"/>
                <a:cs typeface="+mn-lt"/>
              </a:rPr>
              <a:t> </a:t>
            </a:r>
            <a:r>
              <a:rPr lang="pl-PL" sz="1600" i="1">
                <a:ea typeface="+mn-lt"/>
                <a:cs typeface="+mn-lt"/>
              </a:rPr>
              <a:t>"Konferencji doskonałości"</a:t>
            </a:r>
            <a:r>
              <a:rPr lang="pl-PL" sz="1600" i="1">
                <a:solidFill>
                  <a:srgbClr val="FF0000"/>
                </a:solidFill>
                <a:ea typeface="+mn-lt"/>
                <a:cs typeface="+mn-lt"/>
              </a:rPr>
              <a:t> </a:t>
            </a:r>
            <a:r>
              <a:rPr lang="pl-PL" sz="1600">
                <a:solidFill>
                  <a:srgbClr val="FF0000"/>
                </a:solidFill>
                <a:ea typeface="+mn-lt"/>
                <a:cs typeface="+mn-lt"/>
              </a:rPr>
              <a:t>musi mieć afiliacje zagranicznych ośrodków naukowych</a:t>
            </a:r>
            <a:r>
              <a:rPr lang="pl-PL" sz="1600">
                <a:ea typeface="+mn-lt"/>
                <a:cs typeface="+mn-lt"/>
              </a:rPr>
              <a:t> </a:t>
            </a:r>
          </a:p>
          <a:p>
            <a:pPr lvl="1"/>
            <a:r>
              <a:rPr lang="pl-PL" sz="1600">
                <a:solidFill>
                  <a:srgbClr val="FF0000"/>
                </a:solidFill>
                <a:ea typeface="+mn-lt"/>
                <a:cs typeface="+mn-lt"/>
              </a:rPr>
              <a:t>premiowane</a:t>
            </a:r>
            <a:r>
              <a:rPr lang="pl-PL" sz="1600">
                <a:ea typeface="+mn-lt"/>
                <a:cs typeface="+mn-lt"/>
              </a:rPr>
              <a:t> będzie uczestnictwo w Konferencji uczestników afiliowanych w ośrodkach naukowych zlokalizowanych w </a:t>
            </a:r>
            <a:r>
              <a:rPr lang="pl-PL" sz="1600">
                <a:solidFill>
                  <a:srgbClr val="FF0000"/>
                </a:solidFill>
                <a:ea typeface="+mn-lt"/>
                <a:cs typeface="+mn-lt"/>
              </a:rPr>
              <a:t>regionach mniej uprzywilejowanych</a:t>
            </a:r>
            <a:r>
              <a:rPr lang="pl-PL" sz="1600">
                <a:ea typeface="+mn-lt"/>
                <a:cs typeface="+mn-lt"/>
              </a:rPr>
              <a:t> (np. kraje Europy Wschodniej i Południowej pozostające poza Europejskim Obszarem Gospodarczym)</a:t>
            </a:r>
            <a:endParaRPr lang="pl-PL" sz="1600">
              <a:cs typeface="Calibri" panose="020F0502020204030204"/>
            </a:endParaRPr>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56" name="Straight Connector 5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213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effectLst/>
                <a:ea typeface="Calibri" panose="020F0502020204030204" pitchFamily="34" charset="0"/>
              </a:rPr>
              <a:t>ID-UB-05</a:t>
            </a:r>
            <a:br>
              <a:rPr lang="pl-PL" sz="3700">
                <a:effectLst/>
                <a:ea typeface="Calibri" panose="020F0502020204030204" pitchFamily="34" charset="0"/>
              </a:rPr>
            </a:br>
            <a:r>
              <a:rPr lang="pl-PL" sz="3700" err="1">
                <a:ea typeface="Calibri" panose="020F0502020204030204" pitchFamily="34" charset="0"/>
              </a:rPr>
              <a:t>Excellent</a:t>
            </a:r>
            <a:r>
              <a:rPr lang="pl-PL" sz="3700">
                <a:ea typeface="Calibri" panose="020F0502020204030204" pitchFamily="34" charset="0"/>
              </a:rPr>
              <a:t> </a:t>
            </a:r>
            <a:r>
              <a:rPr lang="pl-PL" sz="3700" err="1">
                <a:ea typeface="Calibri" panose="020F0502020204030204" pitchFamily="34" charset="0"/>
              </a:rPr>
              <a:t>Impact</a:t>
            </a:r>
            <a:endParaRPr lang="pl-PL" sz="3700"/>
          </a:p>
        </p:txBody>
      </p:sp>
      <p:sp>
        <p:nvSpPr>
          <p:cNvPr id="21" name="Symbol zastępczy zawartości 7">
            <a:extLst>
              <a:ext uri="{FF2B5EF4-FFF2-40B4-BE49-F238E27FC236}">
                <a16:creationId xmlns:a16="http://schemas.microsoft.com/office/drawing/2014/main" id="{F8D3B125-FFF7-4D7D-B61B-A9A3A15611B4}"/>
              </a:ext>
            </a:extLst>
          </p:cNvPr>
          <p:cNvSpPr>
            <a:spLocks noGrp="1"/>
          </p:cNvSpPr>
          <p:nvPr>
            <p:ph idx="1"/>
          </p:nvPr>
        </p:nvSpPr>
        <p:spPr>
          <a:xfrm>
            <a:off x="4965431" y="2438400"/>
            <a:ext cx="6744639" cy="3785419"/>
          </a:xfrm>
        </p:spPr>
        <p:txBody>
          <a:bodyPr vert="horz" lIns="91440" tIns="45720" rIns="91440" bIns="45720" rtlCol="0" anchor="t">
            <a:normAutofit/>
          </a:bodyPr>
          <a:lstStyle/>
          <a:p>
            <a:pPr marL="0" indent="0">
              <a:buNone/>
            </a:pPr>
            <a:r>
              <a:rPr lang="pl-PL" sz="2000" b="1">
                <a:cs typeface="Calibri"/>
              </a:rPr>
              <a:t>"Konferencji doskonałości" - </a:t>
            </a:r>
            <a:r>
              <a:rPr lang="pl-PL" sz="2000" b="1">
                <a:ea typeface="+mn-lt"/>
                <a:cs typeface="+mn-lt"/>
              </a:rPr>
              <a:t>wysokość dofinansowania</a:t>
            </a:r>
            <a:endParaRPr lang="pl-PL" sz="2000" b="1">
              <a:cs typeface="Calibri"/>
            </a:endParaRPr>
          </a:p>
          <a:p>
            <a:r>
              <a:rPr lang="pl-PL" sz="2000">
                <a:ea typeface="+mn-lt"/>
                <a:cs typeface="+mn-lt"/>
              </a:rPr>
              <a:t>Minimalna kwota dofinansowania Konferencji może wynieść 10 000 zł. plus 1000 zł. Wsparcia dla każdego uczestnika do maksymalnie 50 000 zł.</a:t>
            </a:r>
            <a:endParaRPr lang="pl-PL" sz="2000" b="1">
              <a:ea typeface="+mn-lt"/>
              <a:cs typeface="+mn-lt"/>
            </a:endParaRPr>
          </a:p>
          <a:p>
            <a:r>
              <a:rPr lang="pl-PL" sz="2000">
                <a:ea typeface="+mn-lt"/>
                <a:cs typeface="+mn-lt"/>
              </a:rPr>
              <a:t>W przypadku dużych Konferencji (ponad 120 uczestników) Wnioskodawca może ubiegać się maksymalnie do 100 000 zł. </a:t>
            </a:r>
            <a:endParaRPr lang="pl-PL" sz="2000" b="1">
              <a:cs typeface="Calibri"/>
            </a:endParaRPr>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56" name="Straight Connector 5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991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effectLst/>
                <a:ea typeface="Calibri" panose="020F0502020204030204" pitchFamily="34" charset="0"/>
              </a:rPr>
              <a:t>ID-UB-05</a:t>
            </a:r>
            <a:br>
              <a:rPr lang="pl-PL" sz="3700">
                <a:effectLst/>
                <a:ea typeface="Calibri" panose="020F0502020204030204" pitchFamily="34" charset="0"/>
              </a:rPr>
            </a:br>
            <a:r>
              <a:rPr lang="pl-PL" sz="3700" err="1">
                <a:ea typeface="Calibri" panose="020F0502020204030204" pitchFamily="34" charset="0"/>
              </a:rPr>
              <a:t>Excellent</a:t>
            </a:r>
            <a:r>
              <a:rPr lang="pl-PL" sz="3700">
                <a:ea typeface="Calibri" panose="020F0502020204030204" pitchFamily="34" charset="0"/>
              </a:rPr>
              <a:t> </a:t>
            </a:r>
            <a:r>
              <a:rPr lang="pl-PL" sz="3700" err="1">
                <a:ea typeface="Calibri" panose="020F0502020204030204" pitchFamily="34" charset="0"/>
              </a:rPr>
              <a:t>Impact</a:t>
            </a:r>
            <a:endParaRPr lang="pl-PL" sz="3700"/>
          </a:p>
        </p:txBody>
      </p:sp>
      <p:sp>
        <p:nvSpPr>
          <p:cNvPr id="21" name="Symbol zastępczy zawartości 7">
            <a:extLst>
              <a:ext uri="{FF2B5EF4-FFF2-40B4-BE49-F238E27FC236}">
                <a16:creationId xmlns:a16="http://schemas.microsoft.com/office/drawing/2014/main" id="{F8D3B125-FFF7-4D7D-B61B-A9A3A15611B4}"/>
              </a:ext>
            </a:extLst>
          </p:cNvPr>
          <p:cNvSpPr>
            <a:spLocks noGrp="1"/>
          </p:cNvSpPr>
          <p:nvPr>
            <p:ph idx="1"/>
          </p:nvPr>
        </p:nvSpPr>
        <p:spPr>
          <a:xfrm>
            <a:off x="4965431" y="2438400"/>
            <a:ext cx="6586489" cy="3785419"/>
          </a:xfrm>
        </p:spPr>
        <p:txBody>
          <a:bodyPr vert="horz" lIns="91440" tIns="45720" rIns="91440" bIns="45720" rtlCol="0" anchor="t">
            <a:normAutofit/>
          </a:bodyPr>
          <a:lstStyle/>
          <a:p>
            <a:pPr marL="0" indent="0">
              <a:buNone/>
            </a:pPr>
            <a:r>
              <a:rPr lang="pl-PL" sz="2000" b="1">
                <a:cs typeface="Calibri"/>
              </a:rPr>
              <a:t>"Konferencje doskonałości" - uczestnicy konkursu</a:t>
            </a:r>
          </a:p>
          <a:p>
            <a:pPr marL="342900" indent="-342900"/>
            <a:r>
              <a:rPr lang="pl-PL" sz="2000">
                <a:ea typeface="+mn-lt"/>
                <a:cs typeface="+mn-lt"/>
              </a:rPr>
              <a:t>pracownicy badawczy lub badawczo-dydaktyczni</a:t>
            </a:r>
            <a:br>
              <a:rPr lang="pl-PL" sz="2000">
                <a:ea typeface="+mn-lt"/>
                <a:cs typeface="+mn-lt"/>
              </a:rPr>
            </a:br>
            <a:r>
              <a:rPr lang="pl-PL" sz="2000">
                <a:ea typeface="+mn-lt"/>
                <a:cs typeface="+mn-lt"/>
              </a:rPr>
              <a:t>Uniwersytetu Pedagogicznego, którzy będą liderami zespołu badawczego organizującego Konferencję</a:t>
            </a:r>
          </a:p>
          <a:p>
            <a:pPr marL="342900" indent="-342900"/>
            <a:r>
              <a:rPr lang="pl-PL" sz="2000">
                <a:ea typeface="+mn-lt"/>
                <a:cs typeface="+mn-lt"/>
              </a:rPr>
              <a:t>do konkursu nie mogą aplikować osoby, które:</a:t>
            </a:r>
          </a:p>
          <a:p>
            <a:pPr marL="800100" lvl="1" indent="-342900"/>
            <a:r>
              <a:rPr lang="pl-PL" sz="1600">
                <a:ea typeface="+mn-lt"/>
                <a:cs typeface="+mn-lt"/>
              </a:rPr>
              <a:t>nie rozliczyły finansowo oraz nie złożyły sprawozdania merytorycznego z realizacji Konkursu zakończonego w roku</a:t>
            </a:r>
            <a:br>
              <a:rPr lang="pl-PL" sz="1600">
                <a:ea typeface="+mn-lt"/>
                <a:cs typeface="+mn-lt"/>
              </a:rPr>
            </a:br>
            <a:r>
              <a:rPr lang="pl-PL" sz="1600">
                <a:ea typeface="+mn-lt"/>
                <a:cs typeface="+mn-lt"/>
              </a:rPr>
              <a:t>poprzedzającym nabór.</a:t>
            </a:r>
          </a:p>
          <a:p>
            <a:pPr marL="800100" lvl="1" indent="-342900"/>
            <a:r>
              <a:rPr lang="pl-PL" sz="1600">
                <a:ea typeface="+mn-lt"/>
                <a:cs typeface="+mn-lt"/>
              </a:rPr>
              <a:t>otrzymały w roku poprzedzającym złożenie aplikacji konkursowej, negatywną ocenę z realizacji projektu finansowanego w ramach</a:t>
            </a:r>
            <a:br>
              <a:rPr lang="pl-PL" sz="1600">
                <a:ea typeface="+mn-lt"/>
                <a:cs typeface="+mn-lt"/>
              </a:rPr>
            </a:br>
            <a:r>
              <a:rPr lang="pl-PL" sz="1600">
                <a:ea typeface="+mn-lt"/>
                <a:cs typeface="+mn-lt"/>
              </a:rPr>
              <a:t>Funduszu Badawczego Dyscyplin realizowanego w Uniwersytecie Pedagogicznym.</a:t>
            </a:r>
            <a:endParaRPr lang="pl-PL" sz="1600">
              <a:cs typeface="Calibri"/>
            </a:endParaRPr>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56" name="Straight Connector 5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777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effectLst/>
                <a:ea typeface="Calibri" panose="020F0502020204030204" pitchFamily="34" charset="0"/>
              </a:rPr>
              <a:t>ID-UB-05</a:t>
            </a:r>
            <a:br>
              <a:rPr lang="pl-PL" sz="3700">
                <a:effectLst/>
                <a:ea typeface="Calibri" panose="020F0502020204030204" pitchFamily="34" charset="0"/>
              </a:rPr>
            </a:br>
            <a:r>
              <a:rPr lang="pl-PL" sz="3700" err="1">
                <a:ea typeface="Calibri" panose="020F0502020204030204" pitchFamily="34" charset="0"/>
              </a:rPr>
              <a:t>Excellent</a:t>
            </a:r>
            <a:r>
              <a:rPr lang="pl-PL" sz="3700">
                <a:ea typeface="Calibri" panose="020F0502020204030204" pitchFamily="34" charset="0"/>
              </a:rPr>
              <a:t> </a:t>
            </a:r>
            <a:r>
              <a:rPr lang="pl-PL" sz="3700" err="1">
                <a:ea typeface="Calibri" panose="020F0502020204030204" pitchFamily="34" charset="0"/>
              </a:rPr>
              <a:t>Impact</a:t>
            </a:r>
            <a:endParaRPr lang="pl-PL" sz="3700"/>
          </a:p>
        </p:txBody>
      </p:sp>
      <p:sp>
        <p:nvSpPr>
          <p:cNvPr id="21" name="Symbol zastępczy zawartości 7">
            <a:extLst>
              <a:ext uri="{FF2B5EF4-FFF2-40B4-BE49-F238E27FC236}">
                <a16:creationId xmlns:a16="http://schemas.microsoft.com/office/drawing/2014/main" id="{F8D3B125-FFF7-4D7D-B61B-A9A3A15611B4}"/>
              </a:ext>
            </a:extLst>
          </p:cNvPr>
          <p:cNvSpPr>
            <a:spLocks noGrp="1"/>
          </p:cNvSpPr>
          <p:nvPr>
            <p:ph idx="1"/>
          </p:nvPr>
        </p:nvSpPr>
        <p:spPr>
          <a:xfrm>
            <a:off x="4965431" y="2237117"/>
            <a:ext cx="6586489" cy="3785419"/>
          </a:xfrm>
        </p:spPr>
        <p:txBody>
          <a:bodyPr vert="horz" lIns="91440" tIns="45720" rIns="91440" bIns="45720" rtlCol="0" anchor="t">
            <a:normAutofit/>
          </a:bodyPr>
          <a:lstStyle/>
          <a:p>
            <a:pPr marL="0" indent="0">
              <a:buNone/>
            </a:pPr>
            <a:r>
              <a:rPr lang="pl-PL" sz="2000" b="1">
                <a:cs typeface="Calibri"/>
              </a:rPr>
              <a:t>"Konferencje doskonałości" - aplikowanie w konkursie</a:t>
            </a:r>
          </a:p>
          <a:p>
            <a:pPr marL="342900" indent="-342900"/>
            <a:r>
              <a:rPr lang="pl-PL" sz="2000">
                <a:ea typeface="+mn-lt"/>
                <a:cs typeface="+mn-lt"/>
              </a:rPr>
              <a:t>warunkiem przystąpienia do Konkursu jest złożenie wniosku za pośrednictwem aplikacji dostępnej na stronie internetowej IDUB Uniwersytetu Pedagogicznego w zakładce „Działalność naukowa” w części zatytułowanej „Inicjatywa doskonałości – uczelnia badawcza”.</a:t>
            </a:r>
            <a:endParaRPr lang="pl-PL">
              <a:ea typeface="+mn-lt"/>
              <a:cs typeface="+mn-lt"/>
            </a:endParaRPr>
          </a:p>
          <a:p>
            <a:pPr marL="342900" indent="-342900"/>
            <a:endParaRPr lang="pl-PL" sz="2000">
              <a:ea typeface="+mn-lt"/>
              <a:cs typeface="+mn-lt"/>
            </a:endParaRPr>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56" name="Straight Connector 5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868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effectLst/>
                <a:ea typeface="Calibri" panose="020F0502020204030204" pitchFamily="34" charset="0"/>
              </a:rPr>
              <a:t>ID-UB-05</a:t>
            </a:r>
            <a:br>
              <a:rPr lang="pl-PL" sz="3700">
                <a:effectLst/>
                <a:ea typeface="Calibri" panose="020F0502020204030204" pitchFamily="34" charset="0"/>
              </a:rPr>
            </a:br>
            <a:r>
              <a:rPr lang="pl-PL" sz="3700" err="1">
                <a:ea typeface="Calibri" panose="020F0502020204030204" pitchFamily="34" charset="0"/>
              </a:rPr>
              <a:t>Excellent</a:t>
            </a:r>
            <a:r>
              <a:rPr lang="pl-PL" sz="3700">
                <a:ea typeface="Calibri" panose="020F0502020204030204" pitchFamily="34" charset="0"/>
              </a:rPr>
              <a:t> </a:t>
            </a:r>
            <a:r>
              <a:rPr lang="pl-PL" sz="3700" err="1">
                <a:ea typeface="Calibri" panose="020F0502020204030204" pitchFamily="34" charset="0"/>
              </a:rPr>
              <a:t>Impact</a:t>
            </a:r>
            <a:endParaRPr lang="pl-PL" sz="3700"/>
          </a:p>
        </p:txBody>
      </p:sp>
      <p:sp>
        <p:nvSpPr>
          <p:cNvPr id="21" name="Symbol zastępczy zawartości 7">
            <a:extLst>
              <a:ext uri="{FF2B5EF4-FFF2-40B4-BE49-F238E27FC236}">
                <a16:creationId xmlns:a16="http://schemas.microsoft.com/office/drawing/2014/main" id="{F8D3B125-FFF7-4D7D-B61B-A9A3A15611B4}"/>
              </a:ext>
            </a:extLst>
          </p:cNvPr>
          <p:cNvSpPr>
            <a:spLocks noGrp="1"/>
          </p:cNvSpPr>
          <p:nvPr>
            <p:ph idx="1"/>
          </p:nvPr>
        </p:nvSpPr>
        <p:spPr>
          <a:xfrm>
            <a:off x="4965431" y="2237117"/>
            <a:ext cx="6586489" cy="3785419"/>
          </a:xfrm>
        </p:spPr>
        <p:txBody>
          <a:bodyPr vert="horz" lIns="91440" tIns="45720" rIns="91440" bIns="45720" rtlCol="0" anchor="t">
            <a:normAutofit/>
          </a:bodyPr>
          <a:lstStyle/>
          <a:p>
            <a:pPr marL="0" indent="0">
              <a:buNone/>
            </a:pPr>
            <a:r>
              <a:rPr lang="pl-PL" sz="2000" b="1" dirty="0">
                <a:cs typeface="Calibri"/>
              </a:rPr>
              <a:t>"Konferencje doskonałości" - aplikowanie w konkursie</a:t>
            </a:r>
          </a:p>
          <a:p>
            <a:pPr marL="0" indent="0">
              <a:buNone/>
            </a:pPr>
            <a:r>
              <a:rPr lang="pl-PL" sz="2000" dirty="0">
                <a:solidFill>
                  <a:srgbClr val="FF0000"/>
                </a:solidFill>
                <a:ea typeface="+mn-lt"/>
                <a:cs typeface="+mn-lt"/>
              </a:rPr>
              <a:t>WAŻNE! </a:t>
            </a:r>
            <a:r>
              <a:rPr lang="pl-PL" sz="2000" dirty="0">
                <a:ea typeface="+mn-lt"/>
                <a:cs typeface="+mn-lt"/>
              </a:rPr>
              <a:t>Wniosek składany jest elektronicznie przez aplikację IDUB. W tym celu należy zalogować się na Intranet, następnie wejść do zakładki </a:t>
            </a:r>
            <a:r>
              <a:rPr lang="pl-PL" sz="2000" b="1" dirty="0">
                <a:ea typeface="+mn-lt"/>
                <a:cs typeface="+mn-lt"/>
              </a:rPr>
              <a:t>APLIKACJE </a:t>
            </a:r>
            <a:r>
              <a:rPr lang="pl-PL" sz="2000" dirty="0">
                <a:ea typeface="+mn-lt"/>
                <a:cs typeface="+mn-lt"/>
              </a:rPr>
              <a:t>i wybrać </a:t>
            </a:r>
            <a:r>
              <a:rPr lang="pl-PL" sz="2000" b="1" dirty="0">
                <a:ea typeface="+mn-lt"/>
                <a:cs typeface="+mn-lt"/>
              </a:rPr>
              <a:t>aplikację IDUB</a:t>
            </a:r>
            <a:r>
              <a:rPr lang="pl-PL" sz="2000" dirty="0">
                <a:ea typeface="+mn-lt"/>
                <a:cs typeface="+mn-lt"/>
              </a:rPr>
              <a:t> z listy rozwijanej </a:t>
            </a:r>
            <a:r>
              <a:rPr lang="pl-PL" sz="2000" b="1" dirty="0">
                <a:ea typeface="+mn-lt"/>
                <a:cs typeface="+mn-lt"/>
              </a:rPr>
              <a:t>Dostępne aplikacje </a:t>
            </a:r>
          </a:p>
          <a:p>
            <a:pPr marL="0" indent="0">
              <a:buNone/>
            </a:pPr>
            <a:r>
              <a:rPr lang="pl-PL" sz="2000" b="1" dirty="0">
                <a:ea typeface="+mn-lt"/>
                <a:cs typeface="+mn-lt"/>
              </a:rPr>
              <a:t>Link do aplikacji:</a:t>
            </a:r>
          </a:p>
          <a:p>
            <a:pPr marL="342900" indent="-342900"/>
            <a:r>
              <a:rPr lang="pl-PL" sz="2000" dirty="0">
                <a:ea typeface="+mn-lt"/>
                <a:cs typeface="+mn-lt"/>
                <a:hlinkClick r:id="rId2"/>
              </a:rPr>
              <a:t>https://intranet.up.krakow.pl/WEBCONBPS/db/1/app/105</a:t>
            </a:r>
            <a:endParaRPr lang="pl-PL">
              <a:ea typeface="+mn-lt"/>
              <a:cs typeface="+mn-lt"/>
            </a:endParaRPr>
          </a:p>
          <a:p>
            <a:pPr marL="0" indent="0">
              <a:buNone/>
            </a:pPr>
            <a:r>
              <a:rPr lang="pl-PL" sz="2000" dirty="0">
                <a:cs typeface="Calibri" panose="020F0502020204030204"/>
              </a:rPr>
              <a:t>Po przejściu na stronę aplikacji IDUB należy wybrać </a:t>
            </a:r>
            <a:r>
              <a:rPr lang="pl-PL" sz="2000" b="1" dirty="0" err="1">
                <a:ea typeface="+mn-lt"/>
                <a:cs typeface="+mn-lt"/>
              </a:rPr>
              <a:t>Excellent</a:t>
            </a:r>
            <a:r>
              <a:rPr lang="pl-PL" sz="2000" b="1" dirty="0">
                <a:ea typeface="+mn-lt"/>
                <a:cs typeface="+mn-lt"/>
              </a:rPr>
              <a:t> </a:t>
            </a:r>
            <a:r>
              <a:rPr lang="pl-PL" sz="2000" b="1" dirty="0" err="1">
                <a:ea typeface="+mn-lt"/>
                <a:cs typeface="+mn-lt"/>
              </a:rPr>
              <a:t>Impact</a:t>
            </a:r>
            <a:r>
              <a:rPr lang="pl-PL" sz="2000" b="1" dirty="0">
                <a:cs typeface="Calibri" panose="020F0502020204030204"/>
              </a:rPr>
              <a:t>.</a:t>
            </a:r>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3">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56" name="Straight Connector 5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809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t>Program „Inicjatywa doskonałości – uczelnia badawcza”</a:t>
            </a:r>
          </a:p>
        </p:txBody>
      </p:sp>
      <p:sp>
        <p:nvSpPr>
          <p:cNvPr id="21" name="Symbol zastępczy zawartości 7">
            <a:extLst>
              <a:ext uri="{FF2B5EF4-FFF2-40B4-BE49-F238E27FC236}">
                <a16:creationId xmlns:a16="http://schemas.microsoft.com/office/drawing/2014/main" id="{F8D3B125-FFF7-4D7D-B61B-A9A3A15611B4}"/>
              </a:ext>
            </a:extLst>
          </p:cNvPr>
          <p:cNvSpPr>
            <a:spLocks noGrp="1"/>
          </p:cNvSpPr>
          <p:nvPr>
            <p:ph idx="1"/>
          </p:nvPr>
        </p:nvSpPr>
        <p:spPr>
          <a:xfrm>
            <a:off x="4965431" y="2438400"/>
            <a:ext cx="6586489" cy="3785419"/>
          </a:xfrm>
        </p:spPr>
        <p:txBody>
          <a:bodyPr>
            <a:normAutofit/>
          </a:bodyPr>
          <a:lstStyle/>
          <a:p>
            <a:r>
              <a:rPr lang="pl-PL" sz="2000" b="1"/>
              <a:t>Program „Inicjatywa doskonałości – uczelnia badawcza” (IDUB) </a:t>
            </a:r>
            <a:r>
              <a:rPr lang="pl-PL" sz="2000"/>
              <a:t>wprowadzony został przez nową ustawę – Prawo o szkolnictwie wyższym i nauce i stanowi jeden z kluczowych elementów reformy nauki i szkolnictwa wyższego.</a:t>
            </a:r>
          </a:p>
          <a:p>
            <a:r>
              <a:rPr lang="pl-PL" sz="2000"/>
              <a:t>Priorytetem programu jest wyłonienie i wsparcie uczelni, które będą dążyć do osiągnięcia statusu uniwersytetu badawczego, a także będą w stanie skutecznie konkurować z najlepszymi ośrodkami akademickimi w Europie i na świecie.</a:t>
            </a:r>
          </a:p>
          <a:p>
            <a:pPr marL="457200" indent="-457200">
              <a:buFont typeface="+mj-lt"/>
              <a:buAutoNum type="arabicPeriod"/>
            </a:pPr>
            <a:endParaRPr lang="pl-PL" sz="2000"/>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46" name="Straight Connector 4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532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effectLst/>
                <a:ea typeface="Calibri" panose="020F0502020204030204" pitchFamily="34" charset="0"/>
              </a:rPr>
              <a:t>ID-UB-05</a:t>
            </a:r>
            <a:br>
              <a:rPr lang="pl-PL" sz="3700">
                <a:effectLst/>
                <a:ea typeface="Calibri" panose="020F0502020204030204" pitchFamily="34" charset="0"/>
              </a:rPr>
            </a:br>
            <a:r>
              <a:rPr lang="pl-PL" sz="3700" err="1">
                <a:ea typeface="Calibri" panose="020F0502020204030204" pitchFamily="34" charset="0"/>
              </a:rPr>
              <a:t>Excellent</a:t>
            </a:r>
            <a:r>
              <a:rPr lang="pl-PL" sz="3700">
                <a:ea typeface="Calibri" panose="020F0502020204030204" pitchFamily="34" charset="0"/>
              </a:rPr>
              <a:t> </a:t>
            </a:r>
            <a:r>
              <a:rPr lang="pl-PL" sz="3700" err="1">
                <a:ea typeface="Calibri" panose="020F0502020204030204" pitchFamily="34" charset="0"/>
              </a:rPr>
              <a:t>Impact</a:t>
            </a:r>
            <a:endParaRPr lang="pl-PL" sz="3700"/>
          </a:p>
        </p:txBody>
      </p:sp>
      <p:sp>
        <p:nvSpPr>
          <p:cNvPr id="21" name="Symbol zastępczy zawartości 7">
            <a:extLst>
              <a:ext uri="{FF2B5EF4-FFF2-40B4-BE49-F238E27FC236}">
                <a16:creationId xmlns:a16="http://schemas.microsoft.com/office/drawing/2014/main" id="{F8D3B125-FFF7-4D7D-B61B-A9A3A15611B4}"/>
              </a:ext>
            </a:extLst>
          </p:cNvPr>
          <p:cNvSpPr>
            <a:spLocks noGrp="1"/>
          </p:cNvSpPr>
          <p:nvPr>
            <p:ph idx="1"/>
          </p:nvPr>
        </p:nvSpPr>
        <p:spPr>
          <a:xfrm>
            <a:off x="4965431" y="2237117"/>
            <a:ext cx="6586489" cy="3785419"/>
          </a:xfrm>
        </p:spPr>
        <p:txBody>
          <a:bodyPr vert="horz" lIns="91440" tIns="45720" rIns="91440" bIns="45720" rtlCol="0" anchor="t">
            <a:normAutofit/>
          </a:bodyPr>
          <a:lstStyle/>
          <a:p>
            <a:pPr marL="0" indent="0">
              <a:buNone/>
            </a:pPr>
            <a:r>
              <a:rPr lang="pl-PL" sz="2000" b="1" dirty="0">
                <a:cs typeface="Calibri"/>
              </a:rPr>
              <a:t>"Konferencje doskonałości" - jakie dane uzupełniamy w aplikacji?</a:t>
            </a:r>
            <a:endParaRPr lang="en-US" dirty="0">
              <a:cs typeface="Calibri"/>
            </a:endParaRPr>
          </a:p>
          <a:p>
            <a:pPr marL="0" indent="0">
              <a:buNone/>
            </a:pPr>
            <a:r>
              <a:rPr lang="pl-PL" sz="2000" b="1" dirty="0">
                <a:cs typeface="Calibri"/>
              </a:rPr>
              <a:t>1. </a:t>
            </a:r>
            <a:r>
              <a:rPr lang="pl-PL" sz="2000" dirty="0">
                <a:cs typeface="Calibri"/>
              </a:rPr>
              <a:t>Dane osoby składającej wniosek pojawią się automatycznie po wejściu do aplikacji zadania. </a:t>
            </a:r>
            <a:r>
              <a:rPr lang="pl-PL" sz="2000" dirty="0">
                <a:solidFill>
                  <a:srgbClr val="FF0000"/>
                </a:solidFill>
                <a:cs typeface="Calibri"/>
              </a:rPr>
              <a:t>WAŻNE! </a:t>
            </a:r>
            <a:r>
              <a:rPr lang="pl-PL" sz="2000" dirty="0">
                <a:cs typeface="Calibri"/>
              </a:rPr>
              <a:t>W części z danymi osobowymi należy zaznaczyć: </a:t>
            </a:r>
            <a:r>
              <a:rPr lang="pl-PL" sz="2000" dirty="0">
                <a:ea typeface="+mn-lt"/>
                <a:cs typeface="+mn-lt"/>
              </a:rPr>
              <a:t>Załączam ankietę dorobku naukowego jako załącznik i w odpowiednim miejscu aplikacji załączyć dorobek naukowy.</a:t>
            </a:r>
          </a:p>
          <a:p>
            <a:pPr marL="0" indent="0">
              <a:buNone/>
            </a:pPr>
            <a:endParaRPr lang="pl-PL" sz="2000" dirty="0">
              <a:cs typeface="Calibri"/>
            </a:endParaRPr>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56" name="Straight Connector 5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086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effectLst/>
                <a:ea typeface="Calibri" panose="020F0502020204030204" pitchFamily="34" charset="0"/>
              </a:rPr>
              <a:t>ID-UB-05</a:t>
            </a:r>
            <a:br>
              <a:rPr lang="pl-PL" sz="3700">
                <a:effectLst/>
                <a:ea typeface="Calibri" panose="020F0502020204030204" pitchFamily="34" charset="0"/>
              </a:rPr>
            </a:br>
            <a:r>
              <a:rPr lang="pl-PL" sz="3700" err="1">
                <a:ea typeface="Calibri" panose="020F0502020204030204" pitchFamily="34" charset="0"/>
              </a:rPr>
              <a:t>Excellent</a:t>
            </a:r>
            <a:r>
              <a:rPr lang="pl-PL" sz="3700">
                <a:ea typeface="Calibri" panose="020F0502020204030204" pitchFamily="34" charset="0"/>
              </a:rPr>
              <a:t> </a:t>
            </a:r>
            <a:r>
              <a:rPr lang="pl-PL" sz="3700" err="1">
                <a:ea typeface="Calibri" panose="020F0502020204030204" pitchFamily="34" charset="0"/>
              </a:rPr>
              <a:t>Impact</a:t>
            </a:r>
            <a:endParaRPr lang="pl-PL" sz="3700"/>
          </a:p>
        </p:txBody>
      </p:sp>
      <p:sp>
        <p:nvSpPr>
          <p:cNvPr id="21" name="Symbol zastępczy zawartości 7">
            <a:extLst>
              <a:ext uri="{FF2B5EF4-FFF2-40B4-BE49-F238E27FC236}">
                <a16:creationId xmlns:a16="http://schemas.microsoft.com/office/drawing/2014/main" id="{F8D3B125-FFF7-4D7D-B61B-A9A3A15611B4}"/>
              </a:ext>
            </a:extLst>
          </p:cNvPr>
          <p:cNvSpPr>
            <a:spLocks noGrp="1"/>
          </p:cNvSpPr>
          <p:nvPr>
            <p:ph idx="1"/>
          </p:nvPr>
        </p:nvSpPr>
        <p:spPr>
          <a:xfrm>
            <a:off x="4965431" y="2237117"/>
            <a:ext cx="6586489" cy="3785419"/>
          </a:xfrm>
        </p:spPr>
        <p:txBody>
          <a:bodyPr vert="horz" lIns="91440" tIns="45720" rIns="91440" bIns="45720" rtlCol="0" anchor="t">
            <a:normAutofit fontScale="85000" lnSpcReduction="20000"/>
          </a:bodyPr>
          <a:lstStyle/>
          <a:p>
            <a:pPr marL="0" indent="0">
              <a:buNone/>
            </a:pPr>
            <a:r>
              <a:rPr lang="pl-PL" sz="2000" b="1" dirty="0">
                <a:cs typeface="Calibri"/>
              </a:rPr>
              <a:t>"Konferencje doskonałości" - jakie dane uzupełniamy w aplikacji?</a:t>
            </a:r>
            <a:endParaRPr lang="en-US" dirty="0">
              <a:cs typeface="Calibri"/>
            </a:endParaRPr>
          </a:p>
          <a:p>
            <a:pPr marL="0" indent="0">
              <a:buNone/>
            </a:pPr>
            <a:r>
              <a:rPr lang="pl-PL" sz="2000" b="1" dirty="0">
                <a:cs typeface="Calibri"/>
              </a:rPr>
              <a:t>2. Informacje</a:t>
            </a:r>
            <a:r>
              <a:rPr lang="pl-PL" sz="2000" b="1" dirty="0">
                <a:ea typeface="+mn-lt"/>
                <a:cs typeface="+mn-lt"/>
              </a:rPr>
              <a:t> o projekcie:</a:t>
            </a:r>
          </a:p>
          <a:p>
            <a:pPr marL="342900" indent="-342900"/>
            <a:r>
              <a:rPr lang="pl-PL" sz="2000" dirty="0">
                <a:ea typeface="+mn-lt"/>
                <a:cs typeface="+mn-lt"/>
              </a:rPr>
              <a:t>Tytuł projektu w języku polskim i angielskim</a:t>
            </a:r>
            <a:endParaRPr lang="en-US" sz="2000" dirty="0">
              <a:ea typeface="+mn-lt"/>
              <a:cs typeface="+mn-lt"/>
            </a:endParaRPr>
          </a:p>
          <a:p>
            <a:pPr marL="342900" indent="-342900"/>
            <a:r>
              <a:rPr lang="pl-PL" sz="2000" dirty="0">
                <a:ea typeface="+mn-lt"/>
                <a:cs typeface="+mn-lt"/>
              </a:rPr>
              <a:t>Słowa kluczowe w języku polskim i angielskim (należy kliknąć w symbol + znajdujący się poniżej hasła Słowa kluczowe)</a:t>
            </a:r>
            <a:endParaRPr lang="en-US" sz="2000" dirty="0">
              <a:ea typeface="+mn-lt"/>
              <a:cs typeface="+mn-lt"/>
            </a:endParaRPr>
          </a:p>
          <a:p>
            <a:pPr marL="342900" indent="-342900"/>
            <a:r>
              <a:rPr lang="pl-PL" sz="2000" dirty="0">
                <a:ea typeface="+mn-lt"/>
                <a:cs typeface="+mn-lt"/>
              </a:rPr>
              <a:t>Dyscyplina, której dotyczy projekt</a:t>
            </a:r>
          </a:p>
          <a:p>
            <a:pPr marL="342900" indent="-342900"/>
            <a:r>
              <a:rPr lang="pl-PL" sz="2000" dirty="0">
                <a:ea typeface="+mn-lt"/>
                <a:cs typeface="+mn-lt"/>
              </a:rPr>
              <a:t>Dziedzina, której dotyczy projekt</a:t>
            </a:r>
          </a:p>
          <a:p>
            <a:pPr marL="342900" indent="-342900"/>
            <a:r>
              <a:rPr lang="pl-PL" sz="2000" dirty="0">
                <a:ea typeface="+mn-lt"/>
                <a:cs typeface="+mn-lt"/>
              </a:rPr>
              <a:t>Obszar tematyczny POB</a:t>
            </a:r>
          </a:p>
          <a:p>
            <a:pPr marL="342900" indent="-342900"/>
            <a:r>
              <a:rPr lang="pl-PL" sz="2000" dirty="0">
                <a:ea typeface="+mn-lt"/>
                <a:cs typeface="+mn-lt"/>
              </a:rPr>
              <a:t>Streszczenie projektu w języku polskim i angielskim (limit znaków 2000)</a:t>
            </a:r>
          </a:p>
          <a:p>
            <a:pPr marL="342900" indent="-342900"/>
            <a:r>
              <a:rPr lang="pl-PL" sz="2000" dirty="0">
                <a:ea typeface="+mn-lt"/>
                <a:cs typeface="+mn-lt"/>
              </a:rPr>
              <a:t>Szczegółowy opis projektu (Cel Projektu, Zadania badawcze, </a:t>
            </a:r>
            <a:r>
              <a:rPr lang="pl-PL" sz="2000" dirty="0" err="1">
                <a:ea typeface="+mn-lt"/>
                <a:cs typeface="+mn-lt"/>
              </a:rPr>
              <a:t>Zetody</a:t>
            </a:r>
            <a:r>
              <a:rPr lang="pl-PL" sz="2000" dirty="0">
                <a:ea typeface="+mn-lt"/>
                <a:cs typeface="+mn-lt"/>
              </a:rPr>
              <a:t> badawcze, Zgodność projektu z ID-UB,  Planowane efekty– opis do 1500 znaków)</a:t>
            </a:r>
          </a:p>
          <a:p>
            <a:pPr marL="342900" indent="-342900"/>
            <a:endParaRPr lang="pl-PL" sz="2000" dirty="0">
              <a:ea typeface="+mn-lt"/>
              <a:cs typeface="+mn-lt"/>
            </a:endParaRPr>
          </a:p>
          <a:p>
            <a:pPr marL="0" indent="0">
              <a:buNone/>
            </a:pPr>
            <a:endParaRPr lang="pl-PL" sz="2000" b="1" dirty="0">
              <a:cs typeface="Calibri"/>
            </a:endParaRPr>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56" name="Straight Connector 5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3139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effectLst/>
                <a:ea typeface="Calibri" panose="020F0502020204030204" pitchFamily="34" charset="0"/>
              </a:rPr>
              <a:t>ID-UB-05</a:t>
            </a:r>
            <a:br>
              <a:rPr lang="pl-PL" sz="3700">
                <a:effectLst/>
                <a:ea typeface="Calibri" panose="020F0502020204030204" pitchFamily="34" charset="0"/>
              </a:rPr>
            </a:br>
            <a:r>
              <a:rPr lang="pl-PL" sz="3700" err="1">
                <a:ea typeface="Calibri" panose="020F0502020204030204" pitchFamily="34" charset="0"/>
              </a:rPr>
              <a:t>Excellent</a:t>
            </a:r>
            <a:r>
              <a:rPr lang="pl-PL" sz="3700">
                <a:ea typeface="Calibri" panose="020F0502020204030204" pitchFamily="34" charset="0"/>
              </a:rPr>
              <a:t> </a:t>
            </a:r>
            <a:r>
              <a:rPr lang="pl-PL" sz="3700" err="1">
                <a:ea typeface="Calibri" panose="020F0502020204030204" pitchFamily="34" charset="0"/>
              </a:rPr>
              <a:t>Impact</a:t>
            </a:r>
            <a:endParaRPr lang="pl-PL" sz="3700"/>
          </a:p>
        </p:txBody>
      </p:sp>
      <p:sp>
        <p:nvSpPr>
          <p:cNvPr id="21" name="Symbol zastępczy zawartości 7">
            <a:extLst>
              <a:ext uri="{FF2B5EF4-FFF2-40B4-BE49-F238E27FC236}">
                <a16:creationId xmlns:a16="http://schemas.microsoft.com/office/drawing/2014/main" id="{F8D3B125-FFF7-4D7D-B61B-A9A3A15611B4}"/>
              </a:ext>
            </a:extLst>
          </p:cNvPr>
          <p:cNvSpPr>
            <a:spLocks noGrp="1"/>
          </p:cNvSpPr>
          <p:nvPr>
            <p:ph idx="1"/>
          </p:nvPr>
        </p:nvSpPr>
        <p:spPr>
          <a:xfrm>
            <a:off x="4965431" y="2237117"/>
            <a:ext cx="6586489" cy="3785419"/>
          </a:xfrm>
        </p:spPr>
        <p:txBody>
          <a:bodyPr vert="horz" lIns="91440" tIns="45720" rIns="91440" bIns="45720" rtlCol="0" anchor="t">
            <a:normAutofit lnSpcReduction="10000"/>
          </a:bodyPr>
          <a:lstStyle/>
          <a:p>
            <a:pPr marL="0" indent="0">
              <a:buNone/>
            </a:pPr>
            <a:r>
              <a:rPr lang="pl-PL" sz="2000" b="1" dirty="0">
                <a:cs typeface="Calibri"/>
              </a:rPr>
              <a:t>"Konferencje doskonałości" - jakie dane uzupełniamy w aplikacji?</a:t>
            </a:r>
            <a:endParaRPr lang="en-US" dirty="0">
              <a:cs typeface="Calibri"/>
            </a:endParaRPr>
          </a:p>
          <a:p>
            <a:pPr marL="0" indent="0">
              <a:buNone/>
            </a:pPr>
            <a:r>
              <a:rPr lang="pl-PL" sz="2000" b="1" dirty="0">
                <a:cs typeface="Calibri"/>
              </a:rPr>
              <a:t>3. Wykonawcy </a:t>
            </a:r>
            <a:r>
              <a:rPr lang="pl-PL" sz="2000" dirty="0">
                <a:cs typeface="Calibri"/>
              </a:rPr>
              <a:t>(Tytuł/Stopień naukowy, Imię i nazwisko, Afiliacja, </a:t>
            </a:r>
            <a:r>
              <a:rPr lang="pl-PL" sz="2000" dirty="0">
                <a:ea typeface="+mn-lt"/>
                <a:cs typeface="+mn-lt"/>
              </a:rPr>
              <a:t>Zadania badawcze wynikające z harmonogramu, Potwierdzenie załączenia dorobku naukowego wykonawcy - zaznaczyć odpowiednie pole, Telefon kontaktowy, Adres e-mail)</a:t>
            </a:r>
            <a:endParaRPr lang="pl-PL" sz="2000" dirty="0">
              <a:cs typeface="Calibri"/>
            </a:endParaRPr>
          </a:p>
          <a:p>
            <a:pPr marL="0" indent="0">
              <a:buNone/>
            </a:pPr>
            <a:r>
              <a:rPr lang="pl-PL" sz="2000" b="1" dirty="0">
                <a:ea typeface="+mn-lt"/>
                <a:cs typeface="+mn-lt"/>
              </a:rPr>
              <a:t>4. Harmonogram zadań badawczych </a:t>
            </a:r>
            <a:r>
              <a:rPr lang="pl-PL" sz="2000" dirty="0">
                <a:ea typeface="+mn-lt"/>
                <a:cs typeface="+mn-lt"/>
              </a:rPr>
              <a:t>(Nazwa zadania badawczego, Wykonawca, Przewidywane koszty)</a:t>
            </a:r>
          </a:p>
          <a:p>
            <a:pPr marL="0" indent="0">
              <a:buNone/>
            </a:pPr>
            <a:r>
              <a:rPr lang="pl-PL" sz="2000" b="1" dirty="0">
                <a:ea typeface="+mn-lt"/>
                <a:cs typeface="+mn-lt"/>
              </a:rPr>
              <a:t>5. Kosztorys projektu.</a:t>
            </a:r>
            <a:endParaRPr lang="pl-PL" sz="2000" dirty="0">
              <a:ea typeface="+mn-lt"/>
              <a:cs typeface="+mn-lt"/>
            </a:endParaRPr>
          </a:p>
          <a:p>
            <a:pPr marL="0" indent="0">
              <a:buNone/>
            </a:pPr>
            <a:r>
              <a:rPr lang="pl-PL" sz="2000" b="1" dirty="0">
                <a:ea typeface="+mn-lt"/>
                <a:cs typeface="+mn-lt"/>
              </a:rPr>
              <a:t>6. Oświadczenia i załączniki, o których mowa jest w Regulaminie Działania.</a:t>
            </a:r>
          </a:p>
          <a:p>
            <a:pPr marL="0" indent="0">
              <a:buNone/>
            </a:pPr>
            <a:endParaRPr lang="pl-PL" sz="2000" dirty="0">
              <a:ea typeface="+mn-lt"/>
              <a:cs typeface="+mn-lt"/>
            </a:endParaRPr>
          </a:p>
          <a:p>
            <a:pPr marL="342900" indent="-342900"/>
            <a:endParaRPr lang="pl-PL" sz="2000" dirty="0">
              <a:ea typeface="+mn-lt"/>
              <a:cs typeface="+mn-lt"/>
            </a:endParaRPr>
          </a:p>
          <a:p>
            <a:pPr marL="0" indent="0">
              <a:buNone/>
            </a:pPr>
            <a:endParaRPr lang="pl-PL" sz="2000" b="1" dirty="0">
              <a:ea typeface="+mn-lt"/>
              <a:cs typeface="+mn-lt"/>
            </a:endParaRPr>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56" name="Straight Connector 5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390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400">
                <a:ea typeface="+mj-lt"/>
              </a:rPr>
              <a:t>ID-UB-05</a:t>
            </a:r>
            <a:br>
              <a:rPr lang="pl-PL" sz="3400">
                <a:ea typeface="+mj-lt"/>
              </a:rPr>
            </a:br>
            <a:r>
              <a:rPr lang="pl-PL" sz="3400" err="1">
                <a:ea typeface="+mj-lt"/>
              </a:rPr>
              <a:t>Excellent</a:t>
            </a:r>
            <a:r>
              <a:rPr lang="pl-PL" sz="3400">
                <a:ea typeface="+mj-lt"/>
              </a:rPr>
              <a:t> </a:t>
            </a:r>
            <a:r>
              <a:rPr lang="pl-PL" sz="3400" err="1">
                <a:ea typeface="+mj-lt"/>
              </a:rPr>
              <a:t>Impact</a:t>
            </a:r>
            <a:endParaRPr lang="pl-PL" sz="3400" err="1">
              <a:ea typeface="+mj-lt"/>
              <a:cs typeface="+mj-lt"/>
            </a:endParaRPr>
          </a:p>
        </p:txBody>
      </p:sp>
      <p:sp>
        <p:nvSpPr>
          <p:cNvPr id="21" name="Symbol zastępczy zawartości 7">
            <a:extLst>
              <a:ext uri="{FF2B5EF4-FFF2-40B4-BE49-F238E27FC236}">
                <a16:creationId xmlns:a16="http://schemas.microsoft.com/office/drawing/2014/main" id="{F8D3B125-FFF7-4D7D-B61B-A9A3A15611B4}"/>
              </a:ext>
            </a:extLst>
          </p:cNvPr>
          <p:cNvSpPr>
            <a:spLocks noGrp="1"/>
          </p:cNvSpPr>
          <p:nvPr>
            <p:ph idx="1"/>
          </p:nvPr>
        </p:nvSpPr>
        <p:spPr>
          <a:xfrm>
            <a:off x="4965431" y="2438400"/>
            <a:ext cx="6586489" cy="3785419"/>
          </a:xfrm>
        </p:spPr>
        <p:txBody>
          <a:bodyPr vert="horz" lIns="91440" tIns="45720" rIns="91440" bIns="45720" rtlCol="0" anchor="t">
            <a:normAutofit/>
          </a:bodyPr>
          <a:lstStyle/>
          <a:p>
            <a:pPr marL="0" indent="0">
              <a:buNone/>
            </a:pPr>
            <a:r>
              <a:rPr lang="pl-PL" sz="2000" b="1">
                <a:ea typeface="+mn-lt"/>
                <a:cs typeface="+mn-lt"/>
              </a:rPr>
              <a:t>"Konferencje doskonałości" - ocena i wyniki konkursu</a:t>
            </a:r>
            <a:endParaRPr lang="en-US" sz="2000">
              <a:ea typeface="+mn-lt"/>
              <a:cs typeface="+mn-lt"/>
            </a:endParaRPr>
          </a:p>
          <a:p>
            <a:pPr marL="342900" indent="-342900"/>
            <a:r>
              <a:rPr lang="pl-PL" sz="2000">
                <a:cs typeface="Calibri"/>
              </a:rPr>
              <a:t>Ocena wniosku jest dwuetapowa:</a:t>
            </a:r>
          </a:p>
          <a:p>
            <a:pPr marL="800100" lvl="1" indent="-342900"/>
            <a:r>
              <a:rPr lang="pl-PL" sz="1600">
                <a:cs typeface="Calibri"/>
              </a:rPr>
              <a:t>I etap – ocena formalna dokonywana w ciągu 14 dni; na tym etapie oceniana jest kompletność wniosku</a:t>
            </a:r>
          </a:p>
          <a:p>
            <a:pPr marL="800100" lvl="1" indent="-342900"/>
            <a:r>
              <a:rPr lang="pl-PL" sz="1600">
                <a:cs typeface="Calibri"/>
              </a:rPr>
              <a:t>II etap – ocena merytoryczna dokonywania w ciągu 14 dni od zakończenia oceny formalnej; przeprowadza ją Komisja lub powołana przez Komisję osoba</a:t>
            </a:r>
          </a:p>
          <a:p>
            <a:pPr marL="0" indent="0">
              <a:buNone/>
            </a:pPr>
            <a:endParaRPr lang="pl-PL" sz="2000">
              <a:cs typeface="Calibri"/>
            </a:endParaRPr>
          </a:p>
          <a:p>
            <a:pPr marL="0" indent="0">
              <a:buNone/>
            </a:pPr>
            <a:endParaRPr lang="pl-PL" sz="2000">
              <a:cs typeface="Calibri"/>
            </a:endParaRPr>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56" name="Straight Connector 5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199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400">
                <a:ea typeface="+mj-lt"/>
              </a:rPr>
              <a:t>ID-UB-05</a:t>
            </a:r>
            <a:br>
              <a:rPr lang="pl-PL" sz="3400">
                <a:ea typeface="+mj-lt"/>
              </a:rPr>
            </a:br>
            <a:r>
              <a:rPr lang="pl-PL" sz="3400" err="1">
                <a:ea typeface="+mj-lt"/>
              </a:rPr>
              <a:t>Excellent</a:t>
            </a:r>
            <a:r>
              <a:rPr lang="pl-PL" sz="3400">
                <a:ea typeface="+mj-lt"/>
              </a:rPr>
              <a:t> </a:t>
            </a:r>
            <a:r>
              <a:rPr lang="pl-PL" sz="3400" err="1">
                <a:ea typeface="+mj-lt"/>
              </a:rPr>
              <a:t>Impact</a:t>
            </a:r>
            <a:endParaRPr lang="pl-PL" sz="3400" err="1">
              <a:ea typeface="+mj-lt"/>
              <a:cs typeface="+mj-lt"/>
            </a:endParaRPr>
          </a:p>
        </p:txBody>
      </p:sp>
      <p:sp>
        <p:nvSpPr>
          <p:cNvPr id="21" name="Symbol zastępczy zawartości 7">
            <a:extLst>
              <a:ext uri="{FF2B5EF4-FFF2-40B4-BE49-F238E27FC236}">
                <a16:creationId xmlns:a16="http://schemas.microsoft.com/office/drawing/2014/main" id="{F8D3B125-FFF7-4D7D-B61B-A9A3A15611B4}"/>
              </a:ext>
            </a:extLst>
          </p:cNvPr>
          <p:cNvSpPr>
            <a:spLocks noGrp="1"/>
          </p:cNvSpPr>
          <p:nvPr>
            <p:ph idx="1"/>
          </p:nvPr>
        </p:nvSpPr>
        <p:spPr>
          <a:xfrm>
            <a:off x="4965431" y="2438400"/>
            <a:ext cx="6586489" cy="3785419"/>
          </a:xfrm>
        </p:spPr>
        <p:txBody>
          <a:bodyPr vert="horz" lIns="91440" tIns="45720" rIns="91440" bIns="45720" rtlCol="0" anchor="t">
            <a:normAutofit/>
          </a:bodyPr>
          <a:lstStyle/>
          <a:p>
            <a:pPr marL="0" indent="0">
              <a:buNone/>
            </a:pPr>
            <a:r>
              <a:rPr lang="pl-PL" sz="2000" b="1">
                <a:ea typeface="+mn-lt"/>
                <a:cs typeface="+mn-lt"/>
              </a:rPr>
              <a:t>"Konferencje doskonałości" - kryteria oceny</a:t>
            </a:r>
            <a:endParaRPr lang="en-US" sz="2000">
              <a:ea typeface="+mn-lt"/>
              <a:cs typeface="+mn-lt"/>
            </a:endParaRPr>
          </a:p>
          <a:p>
            <a:pPr marL="0" indent="0">
              <a:buNone/>
            </a:pPr>
            <a:endParaRPr lang="pl-PL" sz="1600">
              <a:cs typeface="Calibri"/>
            </a:endParaRPr>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56" name="Straight Connector 5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pic>
        <p:nvPicPr>
          <p:cNvPr id="3" name="Picture 3">
            <a:extLst>
              <a:ext uri="{FF2B5EF4-FFF2-40B4-BE49-F238E27FC236}">
                <a16:creationId xmlns:a16="http://schemas.microsoft.com/office/drawing/2014/main" id="{2AFFD04F-680F-F51F-2217-B480E23BC5C1}"/>
              </a:ext>
            </a:extLst>
          </p:cNvPr>
          <p:cNvPicPr>
            <a:picLocks noChangeAspect="1"/>
          </p:cNvPicPr>
          <p:nvPr/>
        </p:nvPicPr>
        <p:blipFill>
          <a:blip r:embed="rId3"/>
          <a:stretch>
            <a:fillRect/>
          </a:stretch>
        </p:blipFill>
        <p:spPr>
          <a:xfrm>
            <a:off x="5003238" y="2881277"/>
            <a:ext cx="6481312" cy="2901738"/>
          </a:xfrm>
          <a:prstGeom prst="rect">
            <a:avLst/>
          </a:prstGeom>
        </p:spPr>
      </p:pic>
    </p:spTree>
    <p:extLst>
      <p:ext uri="{BB962C8B-B14F-4D97-AF65-F5344CB8AC3E}">
        <p14:creationId xmlns:p14="http://schemas.microsoft.com/office/powerpoint/2010/main" val="3572379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400">
                <a:ea typeface="+mj-lt"/>
              </a:rPr>
              <a:t>ID-UB-05</a:t>
            </a:r>
            <a:br>
              <a:rPr lang="pl-PL" sz="3400">
                <a:ea typeface="+mj-lt"/>
              </a:rPr>
            </a:br>
            <a:r>
              <a:rPr lang="pl-PL" sz="3400" err="1">
                <a:ea typeface="+mj-lt"/>
              </a:rPr>
              <a:t>Excellent</a:t>
            </a:r>
            <a:r>
              <a:rPr lang="pl-PL" sz="3400">
                <a:ea typeface="+mj-lt"/>
              </a:rPr>
              <a:t> </a:t>
            </a:r>
            <a:r>
              <a:rPr lang="pl-PL" sz="3400" err="1">
                <a:ea typeface="+mj-lt"/>
              </a:rPr>
              <a:t>Impact</a:t>
            </a:r>
            <a:endParaRPr lang="pl-PL" sz="3400" err="1">
              <a:ea typeface="+mj-lt"/>
              <a:cs typeface="+mj-lt"/>
            </a:endParaRPr>
          </a:p>
        </p:txBody>
      </p:sp>
      <p:sp>
        <p:nvSpPr>
          <p:cNvPr id="21" name="Symbol zastępczy zawartości 7">
            <a:extLst>
              <a:ext uri="{FF2B5EF4-FFF2-40B4-BE49-F238E27FC236}">
                <a16:creationId xmlns:a16="http://schemas.microsoft.com/office/drawing/2014/main" id="{F8D3B125-FFF7-4D7D-B61B-A9A3A15611B4}"/>
              </a:ext>
            </a:extLst>
          </p:cNvPr>
          <p:cNvSpPr>
            <a:spLocks noGrp="1"/>
          </p:cNvSpPr>
          <p:nvPr>
            <p:ph idx="1"/>
          </p:nvPr>
        </p:nvSpPr>
        <p:spPr>
          <a:xfrm>
            <a:off x="4965431" y="2438400"/>
            <a:ext cx="6586489" cy="3785419"/>
          </a:xfrm>
        </p:spPr>
        <p:txBody>
          <a:bodyPr vert="horz" lIns="91440" tIns="45720" rIns="91440" bIns="45720" rtlCol="0" anchor="t">
            <a:normAutofit/>
          </a:bodyPr>
          <a:lstStyle/>
          <a:p>
            <a:pPr marL="0" indent="0">
              <a:buNone/>
            </a:pPr>
            <a:r>
              <a:rPr lang="pl-PL" sz="2000" b="1">
                <a:ea typeface="+mn-lt"/>
                <a:cs typeface="+mn-lt"/>
              </a:rPr>
              <a:t>"Konferencje doskonałości" - sprawozdanie</a:t>
            </a:r>
            <a:endParaRPr lang="en-US" sz="2000">
              <a:ea typeface="+mn-lt"/>
              <a:cs typeface="+mn-lt"/>
            </a:endParaRPr>
          </a:p>
          <a:p>
            <a:pPr marL="342900" indent="-342900"/>
            <a:r>
              <a:rPr lang="pl-PL" sz="2000">
                <a:ea typeface="+mn-lt"/>
                <a:cs typeface="+mn-lt"/>
              </a:rPr>
              <a:t>Sprawozdania należy złożyć w terminie 14 dni od dnia zakończenia realizacji Wniosku projektowego, ale nie później niż do końca stycznia następnego roku</a:t>
            </a:r>
            <a:endParaRPr lang="pl-PL"/>
          </a:p>
          <a:p>
            <a:pPr marL="342900" indent="-342900"/>
            <a:r>
              <a:rPr lang="pl-PL" sz="2000">
                <a:cs typeface="Calibri"/>
              </a:rPr>
              <a:t>Sprawozdania składa się za</a:t>
            </a:r>
            <a:r>
              <a:rPr lang="pl-PL" sz="2000">
                <a:ea typeface="+mn-lt"/>
                <a:cs typeface="+mn-lt"/>
              </a:rPr>
              <a:t> pośrednictwem aplikacji Działalność Naukowa moduł IDUB dostępnej w Intranecie</a:t>
            </a:r>
            <a:endParaRPr lang="pl-PL" sz="2000">
              <a:cs typeface="Calibri"/>
            </a:endParaRPr>
          </a:p>
          <a:p>
            <a:pPr marL="0" indent="0">
              <a:buNone/>
            </a:pPr>
            <a:endParaRPr lang="pl-PL" sz="2000">
              <a:cs typeface="Calibri"/>
            </a:endParaRPr>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56" name="Straight Connector 5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083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400" dirty="0">
                <a:ea typeface="Calibri"/>
              </a:rPr>
              <a:t>Aplikacja IDUB</a:t>
            </a:r>
            <a:endParaRPr lang="pl-PL" sz="3400" dirty="0">
              <a:ea typeface="Calibri"/>
              <a:cs typeface="Calibri Light"/>
            </a:endParaRPr>
          </a:p>
        </p:txBody>
      </p:sp>
      <p:pic>
        <p:nvPicPr>
          <p:cNvPr id="3" name="Picture 3">
            <a:extLst>
              <a:ext uri="{FF2B5EF4-FFF2-40B4-BE49-F238E27FC236}">
                <a16:creationId xmlns:a16="http://schemas.microsoft.com/office/drawing/2014/main" id="{980C536F-DFA3-7FBA-F3EE-8E98C96C51F8}"/>
              </a:ext>
            </a:extLst>
          </p:cNvPr>
          <p:cNvPicPr>
            <a:picLocks noGrp="1" noChangeAspect="1"/>
          </p:cNvPicPr>
          <p:nvPr>
            <p:ph idx="1"/>
          </p:nvPr>
        </p:nvPicPr>
        <p:blipFill>
          <a:blip r:embed="rId2"/>
          <a:stretch>
            <a:fillRect/>
          </a:stretch>
        </p:blipFill>
        <p:spPr>
          <a:xfrm>
            <a:off x="4554780" y="2348185"/>
            <a:ext cx="7372300" cy="4226887"/>
          </a:xfrm>
        </p:spPr>
      </p:pic>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3">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56" name="Straight Connector 5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591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400" dirty="0">
                <a:effectLst/>
                <a:ea typeface="Calibri" panose="020F0502020204030204" pitchFamily="34" charset="0"/>
              </a:rPr>
              <a:t>Strona </a:t>
            </a:r>
            <a:r>
              <a:rPr lang="pl-PL" sz="3700" dirty="0">
                <a:effectLst/>
                <a:ea typeface="Calibri" panose="020F0502020204030204" pitchFamily="34" charset="0"/>
              </a:rPr>
              <a:t>internetowa</a:t>
            </a:r>
            <a:r>
              <a:rPr lang="pl-PL" sz="3400" dirty="0">
                <a:effectLst/>
                <a:ea typeface="Calibri" panose="020F0502020204030204" pitchFamily="34" charset="0"/>
              </a:rPr>
              <a:t> programu</a:t>
            </a:r>
            <a:r>
              <a:rPr lang="pl-PL" sz="3400" dirty="0">
                <a:ea typeface="Calibri" panose="020F0502020204030204" pitchFamily="34" charset="0"/>
              </a:rPr>
              <a:t> IDUB</a:t>
            </a:r>
            <a:endParaRPr lang="pl-PL" sz="3400" dirty="0"/>
          </a:p>
        </p:txBody>
      </p:sp>
      <p:sp>
        <p:nvSpPr>
          <p:cNvPr id="21" name="Symbol zastępczy zawartości 7">
            <a:extLst>
              <a:ext uri="{FF2B5EF4-FFF2-40B4-BE49-F238E27FC236}">
                <a16:creationId xmlns:a16="http://schemas.microsoft.com/office/drawing/2014/main" id="{F8D3B125-FFF7-4D7D-B61B-A9A3A15611B4}"/>
              </a:ext>
            </a:extLst>
          </p:cNvPr>
          <p:cNvSpPr>
            <a:spLocks noGrp="1"/>
          </p:cNvSpPr>
          <p:nvPr>
            <p:ph idx="1"/>
          </p:nvPr>
        </p:nvSpPr>
        <p:spPr>
          <a:xfrm>
            <a:off x="4965431" y="2438400"/>
            <a:ext cx="6586489" cy="3785419"/>
          </a:xfrm>
        </p:spPr>
        <p:txBody>
          <a:bodyPr vert="horz" lIns="91440" tIns="45720" rIns="91440" bIns="45720" rtlCol="0" anchor="t">
            <a:normAutofit/>
          </a:bodyPr>
          <a:lstStyle/>
          <a:p>
            <a:pPr marL="457200" indent="-457200">
              <a:buFont typeface="+mj-lt"/>
              <a:buAutoNum type="arabicPeriod"/>
            </a:pPr>
            <a:endParaRPr lang="pl-PL" sz="2000"/>
          </a:p>
          <a:p>
            <a:pPr marL="457200" indent="-457200">
              <a:buAutoNum type="arabicPeriod"/>
            </a:pPr>
            <a:endParaRPr lang="pl-PL" sz="2000" dirty="0">
              <a:ea typeface="Calibri"/>
              <a:cs typeface="Calibri"/>
            </a:endParaRPr>
          </a:p>
          <a:p>
            <a:pPr marL="457200" indent="-457200">
              <a:buAutoNum type="arabicPeriod"/>
            </a:pPr>
            <a:endParaRPr lang="pl-PL" sz="2000" dirty="0">
              <a:ea typeface="Calibri"/>
              <a:cs typeface="Calibri"/>
            </a:endParaRPr>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56" name="Straight Connector 5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C97D6C8-5487-AAAC-D1B0-7C72B07C4487}"/>
              </a:ext>
            </a:extLst>
          </p:cNvPr>
          <p:cNvSpPr txBox="1"/>
          <p:nvPr/>
        </p:nvSpPr>
        <p:spPr>
          <a:xfrm>
            <a:off x="5141119" y="2319337"/>
            <a:ext cx="50172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hlinkClick r:id="rId3"/>
              </a:rPr>
              <a:t>https://idub.up.krakow.pl/</a:t>
            </a:r>
            <a:endParaRPr lang="en-US">
              <a:ea typeface="+mn-lt"/>
              <a:cs typeface="+mn-lt"/>
            </a:endParaRPr>
          </a:p>
          <a:p>
            <a:endParaRPr lang="en-US" dirty="0">
              <a:ea typeface="Calibri"/>
              <a:cs typeface="Calibri"/>
            </a:endParaRPr>
          </a:p>
        </p:txBody>
      </p:sp>
      <p:pic>
        <p:nvPicPr>
          <p:cNvPr id="4" name="Picture 5">
            <a:extLst>
              <a:ext uri="{FF2B5EF4-FFF2-40B4-BE49-F238E27FC236}">
                <a16:creationId xmlns:a16="http://schemas.microsoft.com/office/drawing/2014/main" id="{CA33B4FD-8011-8158-EC50-3F9B733FDCC0}"/>
              </a:ext>
            </a:extLst>
          </p:cNvPr>
          <p:cNvPicPr>
            <a:picLocks noChangeAspect="1"/>
          </p:cNvPicPr>
          <p:nvPr/>
        </p:nvPicPr>
        <p:blipFill>
          <a:blip r:embed="rId4"/>
          <a:stretch>
            <a:fillRect/>
          </a:stretch>
        </p:blipFill>
        <p:spPr>
          <a:xfrm>
            <a:off x="4861984" y="2819710"/>
            <a:ext cx="7008282" cy="3557496"/>
          </a:xfrm>
          <a:prstGeom prst="rect">
            <a:avLst/>
          </a:prstGeom>
        </p:spPr>
      </p:pic>
    </p:spTree>
    <p:extLst>
      <p:ext uri="{BB962C8B-B14F-4D97-AF65-F5344CB8AC3E}">
        <p14:creationId xmlns:p14="http://schemas.microsoft.com/office/powerpoint/2010/main" val="1751524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3A8CBABD-95C3-2D49-9EAB-5697E03B4FE3}"/>
              </a:ext>
            </a:extLst>
          </p:cNvPr>
          <p:cNvPicPr>
            <a:picLocks noChangeAspect="1"/>
          </p:cNvPicPr>
          <p:nvPr/>
        </p:nvPicPr>
        <p:blipFill rotWithShape="1">
          <a:blip r:embed="rId2"/>
          <a:srcRect l="16441"/>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3">
            <a:extLst>
              <a:ext uri="{28A0092B-C50C-407E-A947-70E740481C1C}">
                <a14:useLocalDpi xmlns:a14="http://schemas.microsoft.com/office/drawing/2010/main" val="0"/>
              </a:ext>
            </a:extLst>
          </a:blip>
          <a:srcRect t="4717" r="1" b="1"/>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63" name="Freeform: Shape 62">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5" name="Freeform: Shape 64">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48056" y="681038"/>
            <a:ext cx="2804504" cy="1325563"/>
          </a:xfrm>
        </p:spPr>
        <p:txBody>
          <a:bodyPr anchor="ctr">
            <a:normAutofit/>
          </a:bodyPr>
          <a:lstStyle/>
          <a:p>
            <a:r>
              <a:rPr lang="pl-PL" sz="2800">
                <a:effectLst/>
                <a:ea typeface="Calibri" panose="020F0502020204030204" pitchFamily="34" charset="0"/>
              </a:rPr>
              <a:t>Kontakt</a:t>
            </a:r>
          </a:p>
        </p:txBody>
      </p:sp>
      <p:sp>
        <p:nvSpPr>
          <p:cNvPr id="67" name="Rectangle 66">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9" name="Rectangle 68">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Symbol zastępczy zawartości 7">
            <a:extLst>
              <a:ext uri="{FF2B5EF4-FFF2-40B4-BE49-F238E27FC236}">
                <a16:creationId xmlns:a16="http://schemas.microsoft.com/office/drawing/2014/main" id="{F8D3B125-FFF7-4D7D-B61B-A9A3A15611B4}"/>
              </a:ext>
            </a:extLst>
          </p:cNvPr>
          <p:cNvSpPr>
            <a:spLocks noGrp="1"/>
          </p:cNvSpPr>
          <p:nvPr>
            <p:ph idx="1"/>
          </p:nvPr>
        </p:nvSpPr>
        <p:spPr>
          <a:xfrm>
            <a:off x="448056" y="2258171"/>
            <a:ext cx="2804504" cy="3918792"/>
          </a:xfrm>
        </p:spPr>
        <p:txBody>
          <a:bodyPr vert="horz" lIns="91440" tIns="45720" rIns="91440" bIns="45720" rtlCol="0">
            <a:normAutofit/>
          </a:bodyPr>
          <a:lstStyle/>
          <a:p>
            <a:pPr marL="0" indent="0">
              <a:buNone/>
            </a:pPr>
            <a:r>
              <a:rPr lang="pl-PL" sz="1500">
                <a:ea typeface="Calibri"/>
                <a:cs typeface="Calibri"/>
              </a:rPr>
              <a:t>Program IDUB koordynuje Specjalista ds. IDUB z Biura Badań</a:t>
            </a:r>
            <a:endParaRPr lang="en-US" sz="1500">
              <a:ea typeface="Calibri" panose="020F0502020204030204"/>
              <a:cs typeface="Calibri" panose="020F0502020204030204"/>
            </a:endParaRPr>
          </a:p>
          <a:p>
            <a:pPr marL="0" indent="0">
              <a:buNone/>
            </a:pPr>
            <a:r>
              <a:rPr lang="pl-PL" sz="1500">
                <a:ea typeface="Calibri" panose="020F0502020204030204"/>
                <a:cs typeface="Calibri" panose="020F0502020204030204"/>
              </a:rPr>
              <a:t>i Projektów Działu Nauki i Współpracy z Zagranicą</a:t>
            </a:r>
          </a:p>
          <a:p>
            <a:pPr marL="0" indent="0">
              <a:buNone/>
            </a:pPr>
            <a:endParaRPr lang="pl-PL" sz="1500">
              <a:ea typeface="Calibri" panose="020F0502020204030204"/>
              <a:cs typeface="Calibri" panose="020F0502020204030204"/>
            </a:endParaRPr>
          </a:p>
          <a:p>
            <a:pPr marL="0" indent="0">
              <a:buNone/>
            </a:pPr>
            <a:r>
              <a:rPr lang="pl-PL" sz="1500" b="1">
                <a:ea typeface="Calibri"/>
                <a:cs typeface="Calibri"/>
              </a:rPr>
              <a:t> dr </a:t>
            </a:r>
            <a:r>
              <a:rPr lang="pl-PL" sz="1500" b="1">
                <a:ea typeface="+mn-lt"/>
                <a:cs typeface="+mn-lt"/>
              </a:rPr>
              <a:t>Liudmyla Bakhmach </a:t>
            </a:r>
          </a:p>
          <a:p>
            <a:pPr marL="0" indent="0">
              <a:buNone/>
            </a:pPr>
            <a:endParaRPr lang="pl-PL" sz="1500" b="1">
              <a:ea typeface="Calibri"/>
              <a:cs typeface="Calibri"/>
            </a:endParaRPr>
          </a:p>
          <a:p>
            <a:pPr marL="0" indent="0">
              <a:buNone/>
            </a:pPr>
            <a:r>
              <a:rPr lang="pl-PL" sz="1500">
                <a:ea typeface="Calibri"/>
                <a:cs typeface="Calibri"/>
              </a:rPr>
              <a:t>Prosimy o kontakt pod</a:t>
            </a:r>
          </a:p>
          <a:p>
            <a:pPr marL="0" indent="0">
              <a:buNone/>
            </a:pPr>
            <a:r>
              <a:rPr lang="pl-PL" sz="1500" b="1">
                <a:ea typeface="Calibri"/>
                <a:cs typeface="Calibri"/>
              </a:rPr>
              <a:t>adresem mailowym: IDUB@up.krakow.pl</a:t>
            </a:r>
          </a:p>
          <a:p>
            <a:pPr marL="0" indent="0">
              <a:buNone/>
            </a:pPr>
            <a:r>
              <a:rPr lang="pl-PL" sz="1500" b="1">
                <a:ea typeface="Calibri"/>
                <a:cs typeface="Calibri"/>
              </a:rPr>
              <a:t>lub</a:t>
            </a:r>
          </a:p>
          <a:p>
            <a:pPr marL="0" indent="0">
              <a:buNone/>
            </a:pPr>
            <a:r>
              <a:rPr lang="pl-PL" sz="1500" b="1">
                <a:ea typeface="Calibri"/>
                <a:cs typeface="Calibri"/>
              </a:rPr>
              <a:t>telefonem: 12 662 6043</a:t>
            </a:r>
          </a:p>
          <a:p>
            <a:pPr marL="0" indent="0">
              <a:buNone/>
            </a:pPr>
            <a:endParaRPr lang="pl-PL" sz="1500">
              <a:ea typeface="Calibri"/>
              <a:cs typeface="Calibri"/>
            </a:endParaRPr>
          </a:p>
          <a:p>
            <a:pPr marL="0" indent="0">
              <a:buNone/>
            </a:pPr>
            <a:endParaRPr lang="pl-PL" sz="1500">
              <a:ea typeface="Calibri"/>
              <a:cs typeface="Calibri"/>
            </a:endParaRPr>
          </a:p>
        </p:txBody>
      </p:sp>
    </p:spTree>
    <p:extLst>
      <p:ext uri="{BB962C8B-B14F-4D97-AF65-F5344CB8AC3E}">
        <p14:creationId xmlns:p14="http://schemas.microsoft.com/office/powerpoint/2010/main" val="3115843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b="1"/>
              <a:t>Pytania i odpowiedzi</a:t>
            </a:r>
          </a:p>
        </p:txBody>
      </p:sp>
      <p:sp>
        <p:nvSpPr>
          <p:cNvPr id="61" name="Freeform: Shape 6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Symbol zastępczy zawartości 10" descr="Obraz zawierający tekst&#10;&#10;Opis wygenerowany automatycznie">
            <a:extLst>
              <a:ext uri="{FF2B5EF4-FFF2-40B4-BE49-F238E27FC236}">
                <a16:creationId xmlns:a16="http://schemas.microsoft.com/office/drawing/2014/main" id="{203071AF-DD1B-45DF-99C6-E6BCF21AEA4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724" r="2" b="10726"/>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71614873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t>Priorytetowe</a:t>
            </a:r>
            <a:r>
              <a:rPr lang="pl-PL" sz="4100"/>
              <a:t> Obszary Badawcze</a:t>
            </a:r>
          </a:p>
        </p:txBody>
      </p:sp>
      <p:sp>
        <p:nvSpPr>
          <p:cNvPr id="21" name="Symbol zastępczy zawartości 7">
            <a:extLst>
              <a:ext uri="{FF2B5EF4-FFF2-40B4-BE49-F238E27FC236}">
                <a16:creationId xmlns:a16="http://schemas.microsoft.com/office/drawing/2014/main" id="{F8D3B125-FFF7-4D7D-B61B-A9A3A15611B4}"/>
              </a:ext>
            </a:extLst>
          </p:cNvPr>
          <p:cNvSpPr>
            <a:spLocks noGrp="1"/>
          </p:cNvSpPr>
          <p:nvPr>
            <p:ph idx="1"/>
          </p:nvPr>
        </p:nvSpPr>
        <p:spPr>
          <a:xfrm>
            <a:off x="4965431" y="2438400"/>
            <a:ext cx="6586489" cy="3785419"/>
          </a:xfrm>
        </p:spPr>
        <p:txBody>
          <a:bodyPr>
            <a:normAutofit/>
          </a:bodyPr>
          <a:lstStyle/>
          <a:p>
            <a:pPr marL="342900" lvl="0" indent="-342900">
              <a:buFont typeface="+mj-lt"/>
              <a:buAutoNum type="arabicParenR"/>
            </a:pPr>
            <a:r>
              <a:rPr lang="pl-PL" sz="2000" err="1">
                <a:effectLst/>
                <a:ea typeface="Calibri" panose="020F0502020204030204" pitchFamily="34" charset="0"/>
                <a:cs typeface="Times New Roman" panose="02020603050405020304" pitchFamily="18" charset="0"/>
              </a:rPr>
              <a:t>Kognitywistyka</a:t>
            </a:r>
            <a:r>
              <a:rPr lang="pl-PL" sz="2000">
                <a:effectLst/>
                <a:ea typeface="Calibri" panose="020F0502020204030204" pitchFamily="34" charset="0"/>
                <a:cs typeface="Times New Roman" panose="02020603050405020304" pitchFamily="18" charset="0"/>
              </a:rPr>
              <a:t> i </a:t>
            </a:r>
            <a:r>
              <a:rPr lang="pl-PL" sz="2000" err="1">
                <a:effectLst/>
                <a:ea typeface="Calibri" panose="020F0502020204030204" pitchFamily="34" charset="0"/>
                <a:cs typeface="Times New Roman" panose="02020603050405020304" pitchFamily="18" charset="0"/>
              </a:rPr>
              <a:t>neurokognitywistyka</a:t>
            </a:r>
            <a:r>
              <a:rPr lang="pl-PL" sz="2000">
                <a:effectLst/>
                <a:ea typeface="Calibri" panose="020F0502020204030204" pitchFamily="34" charset="0"/>
                <a:cs typeface="Times New Roman" panose="02020603050405020304" pitchFamily="18" charset="0"/>
              </a:rPr>
              <a:t> (POB1),</a:t>
            </a:r>
          </a:p>
          <a:p>
            <a:pPr marL="342900" lvl="0" indent="-342900">
              <a:buFont typeface="+mj-lt"/>
              <a:buAutoNum type="arabicParenR"/>
            </a:pPr>
            <a:r>
              <a:rPr lang="en-US" sz="2000" err="1">
                <a:effectLst/>
                <a:ea typeface="Calibri" panose="020F0502020204030204" pitchFamily="34" charset="0"/>
                <a:cs typeface="Times New Roman" panose="02020603050405020304" pitchFamily="18" charset="0"/>
              </a:rPr>
              <a:t>Technologia</a:t>
            </a:r>
            <a:r>
              <a:rPr lang="en-US" sz="2000">
                <a:effectLst/>
                <a:ea typeface="Calibri" panose="020F0502020204030204" pitchFamily="34" charset="0"/>
                <a:cs typeface="Times New Roman" panose="02020603050405020304" pitchFamily="18" charset="0"/>
              </a:rPr>
              <a:t> AR/MR/VR (POB2),</a:t>
            </a:r>
            <a:endParaRPr lang="pl-PL" sz="2000">
              <a:effectLst/>
              <a:ea typeface="Calibri" panose="020F0502020204030204" pitchFamily="34" charset="0"/>
              <a:cs typeface="Times New Roman" panose="02020603050405020304" pitchFamily="18" charset="0"/>
            </a:endParaRPr>
          </a:p>
          <a:p>
            <a:pPr marL="342900" lvl="0" indent="-342900">
              <a:buFont typeface="+mj-lt"/>
              <a:buAutoNum type="arabicParenR"/>
            </a:pPr>
            <a:r>
              <a:rPr lang="pl-PL" sz="2000">
                <a:effectLst/>
                <a:ea typeface="Calibri" panose="020F0502020204030204" pitchFamily="34" charset="0"/>
                <a:cs typeface="Times New Roman" panose="02020603050405020304" pitchFamily="18" charset="0"/>
              </a:rPr>
              <a:t>Społeczno-psychologiczne aspekty procesów kształcenia (POB3),</a:t>
            </a:r>
          </a:p>
          <a:p>
            <a:pPr marL="342900" lvl="0" indent="-342900">
              <a:buFont typeface="+mj-lt"/>
              <a:buAutoNum type="arabicParenR"/>
            </a:pPr>
            <a:r>
              <a:rPr lang="pl-PL" sz="2000">
                <a:effectLst/>
                <a:ea typeface="Calibri" panose="020F0502020204030204" pitchFamily="34" charset="0"/>
                <a:cs typeface="Times New Roman" panose="02020603050405020304" pitchFamily="18" charset="0"/>
              </a:rPr>
              <a:t>Rozwój i edukacja człowieka w biegu – badania i współczesne trendy (POB4),</a:t>
            </a:r>
          </a:p>
          <a:p>
            <a:pPr marL="342900" lvl="0" indent="-342900">
              <a:buFont typeface="+mj-lt"/>
              <a:buAutoNum type="arabicParenR"/>
            </a:pPr>
            <a:r>
              <a:rPr lang="pl-PL" sz="2000">
                <a:effectLst/>
                <a:ea typeface="Calibri" panose="020F0502020204030204" pitchFamily="34" charset="0"/>
                <a:cs typeface="Times New Roman" panose="02020603050405020304" pitchFamily="18" charset="0"/>
              </a:rPr>
              <a:t>Przymusowe migracje i zbrodnie przeciwko ludzkości. Pamięć i </a:t>
            </a:r>
            <a:r>
              <a:rPr lang="pl-PL" sz="2000" err="1">
                <a:effectLst/>
                <a:ea typeface="Calibri" panose="020F0502020204030204" pitchFamily="34" charset="0"/>
                <a:cs typeface="Times New Roman" panose="02020603050405020304" pitchFamily="18" charset="0"/>
              </a:rPr>
              <a:t>postpamięć</a:t>
            </a:r>
            <a:r>
              <a:rPr lang="pl-PL" sz="2000">
                <a:effectLst/>
                <a:ea typeface="Calibri" panose="020F0502020204030204" pitchFamily="34" charset="0"/>
                <a:cs typeface="Times New Roman" panose="02020603050405020304" pitchFamily="18" charset="0"/>
              </a:rPr>
              <a:t> w procesie edukacji (POB5),</a:t>
            </a:r>
          </a:p>
          <a:p>
            <a:pPr marL="342900" lvl="0" indent="-342900">
              <a:buFont typeface="+mj-lt"/>
              <a:buAutoNum type="arabicParenR"/>
            </a:pPr>
            <a:r>
              <a:rPr lang="pl-PL" sz="2000">
                <a:effectLst/>
                <a:ea typeface="Calibri" panose="020F0502020204030204" pitchFamily="34" charset="0"/>
                <a:cs typeface="Times New Roman" panose="02020603050405020304" pitchFamily="18" charset="0"/>
              </a:rPr>
              <a:t>Matematyka: algebra, analiza, podstawy (POB6),</a:t>
            </a:r>
          </a:p>
          <a:p>
            <a:pPr marL="342900" lvl="0" indent="-342900">
              <a:spcAft>
                <a:spcPts val="800"/>
              </a:spcAft>
              <a:buFont typeface="+mj-lt"/>
              <a:buAutoNum type="arabicParenR"/>
            </a:pPr>
            <a:r>
              <a:rPr lang="pl-PL" sz="2000">
                <a:effectLst/>
                <a:ea typeface="Calibri" panose="020F0502020204030204" pitchFamily="34" charset="0"/>
                <a:cs typeface="Times New Roman" panose="02020603050405020304" pitchFamily="18" charset="0"/>
              </a:rPr>
              <a:t>Materia i materiały - fizyka, technika i technologia (POB7).</a:t>
            </a:r>
          </a:p>
          <a:p>
            <a:pPr marL="457200" indent="-457200">
              <a:buFont typeface="+mj-lt"/>
              <a:buAutoNum type="arabicPeriod"/>
            </a:pPr>
            <a:endParaRPr lang="pl-PL" sz="2000"/>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51" name="Straight Connector 5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3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5600" b="1"/>
              <a:t>Podsumowanie spotkania</a:t>
            </a:r>
          </a:p>
        </p:txBody>
      </p:sp>
      <p:sp>
        <p:nvSpPr>
          <p:cNvPr id="61" name="Freeform: Shape 6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Symbol zastępczy zawartości 10" descr="Obraz zawierający tekst&#10;&#10;Opis wygenerowany automatycznie">
            <a:extLst>
              <a:ext uri="{FF2B5EF4-FFF2-40B4-BE49-F238E27FC236}">
                <a16:creationId xmlns:a16="http://schemas.microsoft.com/office/drawing/2014/main" id="{203071AF-DD1B-45DF-99C6-E6BCF21AEA4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724" r="2" b="10726"/>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891688950"/>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ymbol zastępczy zawartości 4" descr="Obraz zawierający tekst&#10;&#10;Opis wygenerowany automatycznie">
            <a:extLst>
              <a:ext uri="{FF2B5EF4-FFF2-40B4-BE49-F238E27FC236}">
                <a16:creationId xmlns:a16="http://schemas.microsoft.com/office/drawing/2014/main" id="{644FA849-0100-438A-9A7A-D947C0500F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070779"/>
            <a:ext cx="10905066" cy="4716440"/>
          </a:xfrm>
          <a:prstGeom prst="rect">
            <a:avLst/>
          </a:prstGeom>
        </p:spPr>
      </p:pic>
    </p:spTree>
    <p:extLst>
      <p:ext uri="{BB962C8B-B14F-4D97-AF65-F5344CB8AC3E}">
        <p14:creationId xmlns:p14="http://schemas.microsoft.com/office/powerpoint/2010/main" val="4183146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effectLst/>
                <a:ea typeface="Calibri" panose="020F0502020204030204" pitchFamily="34" charset="0"/>
              </a:rPr>
              <a:t>ID-UB-04</a:t>
            </a:r>
            <a:br>
              <a:rPr lang="pl-PL" sz="3700">
                <a:effectLst/>
                <a:ea typeface="Calibri" panose="020F0502020204030204" pitchFamily="34" charset="0"/>
              </a:rPr>
            </a:br>
            <a:r>
              <a:rPr lang="pl-PL" sz="3700" err="1">
                <a:effectLst/>
                <a:ea typeface="Calibri" panose="020F0502020204030204" pitchFamily="34" charset="0"/>
              </a:rPr>
              <a:t>Excellent</a:t>
            </a:r>
            <a:r>
              <a:rPr lang="pl-PL" sz="3700">
                <a:effectLst/>
                <a:ea typeface="Calibri" panose="020F0502020204030204" pitchFamily="34" charset="0"/>
              </a:rPr>
              <a:t> </a:t>
            </a:r>
            <a:r>
              <a:rPr lang="pl-PL" sz="3700" err="1">
                <a:effectLst/>
                <a:ea typeface="Calibri" panose="020F0502020204030204" pitchFamily="34" charset="0"/>
              </a:rPr>
              <a:t>Motivation</a:t>
            </a:r>
            <a:endParaRPr lang="pl-PL" sz="3700"/>
          </a:p>
        </p:txBody>
      </p:sp>
      <p:sp>
        <p:nvSpPr>
          <p:cNvPr id="21" name="Symbol zastępczy zawartości 7">
            <a:extLst>
              <a:ext uri="{FF2B5EF4-FFF2-40B4-BE49-F238E27FC236}">
                <a16:creationId xmlns:a16="http://schemas.microsoft.com/office/drawing/2014/main" id="{F8D3B125-FFF7-4D7D-B61B-A9A3A15611B4}"/>
              </a:ext>
            </a:extLst>
          </p:cNvPr>
          <p:cNvSpPr>
            <a:spLocks noGrp="1"/>
          </p:cNvSpPr>
          <p:nvPr>
            <p:ph idx="1"/>
          </p:nvPr>
        </p:nvSpPr>
        <p:spPr>
          <a:xfrm>
            <a:off x="4838431" y="2163233"/>
            <a:ext cx="7062739" cy="4483919"/>
          </a:xfrm>
        </p:spPr>
        <p:txBody>
          <a:bodyPr vert="horz" lIns="91440" tIns="45720" rIns="91440" bIns="45720" rtlCol="0" anchor="t">
            <a:normAutofit fontScale="92500" lnSpcReduction="10000"/>
          </a:bodyPr>
          <a:lstStyle/>
          <a:p>
            <a:pPr algn="just"/>
            <a:r>
              <a:rPr lang="pl-PL" sz="2000" dirty="0">
                <a:cs typeface="Times New Roman"/>
              </a:rPr>
              <a:t>Dodatki motywacyjne dla pracowników badawczych i badawczo–dydaktycznych Uniwersytetu Pedagogicznego, którzy wykazują się znaczącymi udokumentowanymi osiągnięciami naukowymi w ramach własnej dyscypliny naukowej, którzy </a:t>
            </a:r>
            <a:r>
              <a:rPr lang="pl-PL" sz="2000" dirty="0">
                <a:ea typeface="+mn-lt"/>
                <a:cs typeface="+mn-lt"/>
              </a:rPr>
              <a:t>spełniają łącznie następujące warunki: </a:t>
            </a:r>
            <a:endParaRPr lang="pl-PL" sz="2000" dirty="0">
              <a:ea typeface="+mn-lt"/>
              <a:cs typeface="Times New Roman"/>
            </a:endParaRPr>
          </a:p>
          <a:p>
            <a:pPr algn="just"/>
            <a:r>
              <a:rPr lang="pl-PL" sz="2000" dirty="0">
                <a:ea typeface="+mn-lt"/>
                <a:cs typeface="+mn-lt"/>
              </a:rPr>
              <a:t>mają wyróżniające osiągnięcia w pracy naukowej i/lub artystycznej. Osiągnięcia te powinny być udokumentowane dwoma udziałami jednostkowymi w publikacjach zgłoszonych do Bibliografii publikacji pracowników UP lub dwoma znaczącymi osiągnięciami artystycznymi wykazanymi w systemie POLON w roku poprzedzającym przyznanie dodatkowego wynagrodzenia motywacyjnego (przy czym w przypadku publikacji Uniwersytet Pedagogiczny musi być wskazany jako jedyna afiliacja),</a:t>
            </a:r>
            <a:endParaRPr lang="pl-PL" sz="2000" dirty="0">
              <a:ea typeface="+mn-lt"/>
              <a:cs typeface="Times New Roman"/>
            </a:endParaRPr>
          </a:p>
          <a:p>
            <a:pPr algn="just"/>
            <a:r>
              <a:rPr lang="pl-PL" sz="2000" dirty="0">
                <a:ea typeface="+mn-lt"/>
                <a:cs typeface="+mn-lt"/>
              </a:rPr>
              <a:t>są zaliczani do liczby N,</a:t>
            </a:r>
            <a:endParaRPr lang="pl-PL" sz="2000" dirty="0">
              <a:ea typeface="+mn-lt"/>
              <a:cs typeface="Times New Roman"/>
            </a:endParaRPr>
          </a:p>
          <a:p>
            <a:pPr algn="just"/>
            <a:r>
              <a:rPr lang="pl-PL" sz="2000" dirty="0">
                <a:ea typeface="+mn-lt"/>
                <a:cs typeface="+mn-lt"/>
              </a:rPr>
              <a:t>Uniwersytet Pedagogiczny jest dla nich podstawowym miejscem pracy, w którym zatrudnieni są w pełnym wymiarze czasu pracy</a:t>
            </a:r>
            <a:endParaRPr lang="pl-PL" sz="2000">
              <a:ea typeface="+mn-lt"/>
              <a:cs typeface="Times New Roman"/>
            </a:endParaRPr>
          </a:p>
          <a:p>
            <a:pPr algn="just"/>
            <a:endParaRPr lang="pl-PL" sz="2000">
              <a:cs typeface="Calibri" panose="020F0502020204030204"/>
            </a:endParaRPr>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61" name="Straight Connector 6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33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effectLst/>
                <a:ea typeface="Calibri" panose="020F0502020204030204" pitchFamily="34" charset="0"/>
              </a:rPr>
              <a:t>ID-UB-04</a:t>
            </a:r>
            <a:br>
              <a:rPr lang="pl-PL" sz="3700">
                <a:effectLst/>
                <a:ea typeface="Calibri" panose="020F0502020204030204" pitchFamily="34" charset="0"/>
              </a:rPr>
            </a:br>
            <a:r>
              <a:rPr lang="pl-PL" sz="3700" err="1">
                <a:effectLst/>
                <a:ea typeface="Calibri" panose="020F0502020204030204" pitchFamily="34" charset="0"/>
              </a:rPr>
              <a:t>Excellent</a:t>
            </a:r>
            <a:r>
              <a:rPr lang="pl-PL" sz="3700">
                <a:effectLst/>
                <a:ea typeface="Calibri" panose="020F0502020204030204" pitchFamily="34" charset="0"/>
              </a:rPr>
              <a:t> </a:t>
            </a:r>
            <a:r>
              <a:rPr lang="pl-PL" sz="3700" err="1">
                <a:effectLst/>
                <a:ea typeface="Calibri" panose="020F0502020204030204" pitchFamily="34" charset="0"/>
              </a:rPr>
              <a:t>Motivation</a:t>
            </a:r>
            <a:endParaRPr lang="pl-PL" sz="3700"/>
          </a:p>
        </p:txBody>
      </p:sp>
      <p:sp>
        <p:nvSpPr>
          <p:cNvPr id="21" name="Symbol zastępczy zawartości 7">
            <a:extLst>
              <a:ext uri="{FF2B5EF4-FFF2-40B4-BE49-F238E27FC236}">
                <a16:creationId xmlns:a16="http://schemas.microsoft.com/office/drawing/2014/main" id="{F8D3B125-FFF7-4D7D-B61B-A9A3A15611B4}"/>
              </a:ext>
            </a:extLst>
          </p:cNvPr>
          <p:cNvSpPr>
            <a:spLocks noGrp="1"/>
          </p:cNvSpPr>
          <p:nvPr>
            <p:ph idx="1"/>
          </p:nvPr>
        </p:nvSpPr>
        <p:spPr>
          <a:xfrm>
            <a:off x="4965431" y="2438400"/>
            <a:ext cx="6586489" cy="3785419"/>
          </a:xfrm>
        </p:spPr>
        <p:txBody>
          <a:bodyPr vert="horz" lIns="91440" tIns="45720" rIns="91440" bIns="45720" rtlCol="0" anchor="t">
            <a:normAutofit/>
          </a:bodyPr>
          <a:lstStyle/>
          <a:p>
            <a:pPr algn="just"/>
            <a:r>
              <a:rPr lang="pl-PL" sz="2000" dirty="0">
                <a:ea typeface="+mn-lt"/>
                <a:cs typeface="+mn-lt"/>
              </a:rPr>
              <a:t>Kandydatów do otrzymania dodatkowego wynagrodzenia  zgłaszają Przewodniczący Rad Dyscyplin lub Pełnomocnicy Rektora ds. Dyscypliny. Pod uwagę są brane 2 najwyżej punktowane osiągnięcia naukowe i artystyczne liczone zgodnie z zasadami ewaluacyjnymi działalności naukowej i artystycznej</a:t>
            </a:r>
          </a:p>
          <a:p>
            <a:pPr algn="just"/>
            <a:r>
              <a:rPr lang="pl-PL" sz="2000" dirty="0">
                <a:ea typeface="+mn-lt"/>
                <a:cs typeface="+mn-lt"/>
              </a:rPr>
              <a:t>Dodatkowe wynagrodzenie motywacyjne będzie przyznawane osobom, które znajdą się w nie więcej niż 10% najlepszych wyników w danej dyscyplinie</a:t>
            </a:r>
          </a:p>
          <a:p>
            <a:pPr algn="just"/>
            <a:r>
              <a:rPr lang="pl-PL" sz="2000" dirty="0">
                <a:ea typeface="+mn-lt"/>
                <a:cs typeface="+mn-lt"/>
              </a:rPr>
              <a:t>Listy rankingowe z kandydatami przekazywane są do Działu Nauki i Współpracy z Zagranicą, który przekazuje je dalej do Rektora.</a:t>
            </a:r>
          </a:p>
          <a:p>
            <a:pPr algn="just"/>
            <a:endParaRPr lang="pl-PL" sz="2000" dirty="0">
              <a:ea typeface="+mn-lt"/>
              <a:cs typeface="+mn-lt"/>
            </a:endParaRPr>
          </a:p>
          <a:p>
            <a:pPr algn="just"/>
            <a:endParaRPr lang="pl-PL" sz="2000" dirty="0">
              <a:cs typeface="Calibri" panose="020F0502020204030204"/>
            </a:endParaRPr>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61" name="Straight Connector 6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090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effectLst/>
                <a:ea typeface="Calibri" panose="020F0502020204030204" pitchFamily="34" charset="0"/>
              </a:rPr>
              <a:t>ID-UB-04</a:t>
            </a:r>
            <a:br>
              <a:rPr lang="pl-PL" sz="3700">
                <a:effectLst/>
                <a:ea typeface="Calibri" panose="020F0502020204030204" pitchFamily="34" charset="0"/>
              </a:rPr>
            </a:br>
            <a:r>
              <a:rPr lang="pl-PL" sz="3700" err="1">
                <a:effectLst/>
                <a:ea typeface="Calibri" panose="020F0502020204030204" pitchFamily="34" charset="0"/>
              </a:rPr>
              <a:t>Excellent</a:t>
            </a:r>
            <a:r>
              <a:rPr lang="pl-PL" sz="3700">
                <a:effectLst/>
                <a:ea typeface="Calibri" panose="020F0502020204030204" pitchFamily="34" charset="0"/>
              </a:rPr>
              <a:t> </a:t>
            </a:r>
            <a:r>
              <a:rPr lang="pl-PL" sz="3700" err="1">
                <a:effectLst/>
                <a:ea typeface="Calibri" panose="020F0502020204030204" pitchFamily="34" charset="0"/>
              </a:rPr>
              <a:t>Motivation</a:t>
            </a:r>
            <a:endParaRPr lang="pl-PL" sz="3700"/>
          </a:p>
        </p:txBody>
      </p:sp>
      <p:sp>
        <p:nvSpPr>
          <p:cNvPr id="21" name="Symbol zastępczy zawartości 7">
            <a:extLst>
              <a:ext uri="{FF2B5EF4-FFF2-40B4-BE49-F238E27FC236}">
                <a16:creationId xmlns:a16="http://schemas.microsoft.com/office/drawing/2014/main" id="{F8D3B125-FFF7-4D7D-B61B-A9A3A15611B4}"/>
              </a:ext>
            </a:extLst>
          </p:cNvPr>
          <p:cNvSpPr>
            <a:spLocks noGrp="1"/>
          </p:cNvSpPr>
          <p:nvPr>
            <p:ph idx="1"/>
          </p:nvPr>
        </p:nvSpPr>
        <p:spPr>
          <a:xfrm>
            <a:off x="4965431" y="2237317"/>
            <a:ext cx="6713489" cy="3986502"/>
          </a:xfrm>
        </p:spPr>
        <p:txBody>
          <a:bodyPr vert="horz" lIns="91440" tIns="45720" rIns="91440" bIns="45720" rtlCol="0" anchor="t">
            <a:normAutofit/>
          </a:bodyPr>
          <a:lstStyle/>
          <a:p>
            <a:pPr algn="just"/>
            <a:r>
              <a:rPr lang="pl-PL" sz="2000" dirty="0">
                <a:ea typeface="+mn-lt"/>
                <a:cs typeface="+mn-lt"/>
              </a:rPr>
              <a:t>Rektor wręcza wyróżnionym pracownikom listy gratulacyjne 11-ego maja podczas Święta Uniwersytetu Pedagogicznego. Pracownikom, którzy otrzymują dodatkowe wynagrodzenie motywacyjne w danym roku kalendarzowym, może być przyznane dodatkowe wynagrodzenie również w następnych latach</a:t>
            </a:r>
            <a:endParaRPr lang="en-US" dirty="0"/>
          </a:p>
          <a:p>
            <a:pPr algn="just"/>
            <a:r>
              <a:rPr lang="pl-PL" sz="2000" dirty="0">
                <a:ea typeface="+mn-lt"/>
                <a:cs typeface="+mn-lt"/>
              </a:rPr>
              <a:t>Wysokość dodatkowego wynagrodzenia motywacyjnego w danym roku kalendarzowym określa Rektor.</a:t>
            </a:r>
            <a:endParaRPr lang="pl-PL">
              <a:ea typeface="+mn-lt"/>
              <a:cs typeface="+mn-lt"/>
            </a:endParaRPr>
          </a:p>
          <a:p>
            <a:pPr algn="just"/>
            <a:r>
              <a:rPr lang="pl-PL" sz="2000" dirty="0">
                <a:ea typeface="+mn-lt"/>
                <a:cs typeface="+mn-lt"/>
              </a:rPr>
              <a:t>Dodatkowe wynagrodzenie motywacyjne wypłacane jest miesięcznie począwszy od stycznia do grudnia danego roku kalendarzowego. </a:t>
            </a:r>
          </a:p>
          <a:p>
            <a:pPr algn="just"/>
            <a:endParaRPr lang="pl-PL" sz="2000" dirty="0">
              <a:cs typeface="Calibri" panose="020F0502020204030204"/>
            </a:endParaRPr>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61" name="Straight Connector 6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919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effectLst/>
                <a:ea typeface="Calibri" panose="020F0502020204030204" pitchFamily="34" charset="0"/>
              </a:rPr>
              <a:t>ID-UB-01 </a:t>
            </a:r>
            <a:br>
              <a:rPr lang="pl-PL" sz="3700">
                <a:effectLst/>
                <a:ea typeface="Calibri" panose="020F0502020204030204" pitchFamily="34" charset="0"/>
              </a:rPr>
            </a:br>
            <a:r>
              <a:rPr lang="pl-PL" sz="3700" err="1">
                <a:effectLst/>
                <a:ea typeface="Calibri" panose="020F0502020204030204" pitchFamily="34" charset="0"/>
              </a:rPr>
              <a:t>Excellent</a:t>
            </a:r>
            <a:r>
              <a:rPr lang="pl-PL" sz="3700">
                <a:effectLst/>
                <a:ea typeface="Calibri" panose="020F0502020204030204" pitchFamily="34" charset="0"/>
              </a:rPr>
              <a:t> </a:t>
            </a:r>
            <a:r>
              <a:rPr lang="pl-PL" sz="3700" err="1">
                <a:effectLst/>
                <a:ea typeface="Calibri" panose="020F0502020204030204" pitchFamily="34" charset="0"/>
              </a:rPr>
              <a:t>Visiting</a:t>
            </a:r>
            <a:r>
              <a:rPr lang="pl-PL" sz="3700">
                <a:effectLst/>
                <a:ea typeface="Calibri" panose="020F0502020204030204" pitchFamily="34" charset="0"/>
              </a:rPr>
              <a:t> </a:t>
            </a:r>
            <a:r>
              <a:rPr lang="pl-PL" sz="3700" err="1">
                <a:effectLst/>
                <a:ea typeface="Calibri" panose="020F0502020204030204" pitchFamily="34" charset="0"/>
              </a:rPr>
              <a:t>Professors</a:t>
            </a:r>
            <a:endParaRPr lang="pl-PL" sz="3700"/>
          </a:p>
        </p:txBody>
      </p:sp>
      <p:sp>
        <p:nvSpPr>
          <p:cNvPr id="21" name="Symbol zastępczy zawartości 7">
            <a:extLst>
              <a:ext uri="{FF2B5EF4-FFF2-40B4-BE49-F238E27FC236}">
                <a16:creationId xmlns:a16="http://schemas.microsoft.com/office/drawing/2014/main" id="{F8D3B125-FFF7-4D7D-B61B-A9A3A15611B4}"/>
              </a:ext>
            </a:extLst>
          </p:cNvPr>
          <p:cNvSpPr>
            <a:spLocks noGrp="1"/>
          </p:cNvSpPr>
          <p:nvPr>
            <p:ph idx="1"/>
          </p:nvPr>
        </p:nvSpPr>
        <p:spPr>
          <a:xfrm>
            <a:off x="4965431" y="2438400"/>
            <a:ext cx="6586489" cy="3785419"/>
          </a:xfrm>
        </p:spPr>
        <p:txBody>
          <a:bodyPr vert="horz" lIns="91440" tIns="45720" rIns="91440" bIns="45720" rtlCol="0" anchor="t">
            <a:normAutofit fontScale="92500" lnSpcReduction="20000"/>
          </a:bodyPr>
          <a:lstStyle/>
          <a:p>
            <a:pPr marL="457200" indent="-457200" algn="just">
              <a:buAutoNum type="arabicPeriod"/>
            </a:pPr>
            <a:r>
              <a:rPr lang="pl-PL" sz="2000">
                <a:ea typeface="+mn-lt"/>
                <a:cs typeface="+mn-lt"/>
              </a:rPr>
              <a:t>Głównym celem tego działania jest wspieranie wymiany akademickiej przez zatrudnianie profesorów wizytujących.</a:t>
            </a:r>
            <a:endParaRPr lang="en-US" sz="2000">
              <a:ea typeface="+mn-lt"/>
              <a:cs typeface="+mn-lt"/>
            </a:endParaRPr>
          </a:p>
          <a:p>
            <a:pPr marL="457200" indent="-457200" algn="just">
              <a:buAutoNum type="arabicPeriod"/>
            </a:pPr>
            <a:r>
              <a:rPr lang="pl-PL" sz="2000">
                <a:ea typeface="+mn-lt"/>
                <a:cs typeface="+mn-lt"/>
              </a:rPr>
              <a:t>Profesorów wizytujących zatrudniamy na podstawie umowy cywilno-prawnej na okres przynajmniej 3 miesięcy. Każdy z profesorów powinien poprowadzić 60h zajęć dydaktycznych (dopuszczalne są zniżki, które leżą w gestii rektora).</a:t>
            </a:r>
            <a:endParaRPr lang="en-US" sz="2000">
              <a:ea typeface="+mn-lt"/>
              <a:cs typeface="+mn-lt"/>
            </a:endParaRPr>
          </a:p>
          <a:p>
            <a:pPr marL="457200" indent="-457200" algn="just">
              <a:buAutoNum type="arabicPeriod"/>
            </a:pPr>
            <a:r>
              <a:rPr lang="pl-PL" sz="2000">
                <a:ea typeface="+mn-lt"/>
                <a:cs typeface="+mn-lt"/>
              </a:rPr>
              <a:t>Profesor wizytujący powinien być zatrudniony w zagranicznej instytucji naukowej (na cały czas trwania statusu profesora wizytującego na UP) na stanowisku profesora, lub powinien posiadać tytuł naukowy profesora. </a:t>
            </a:r>
            <a:endParaRPr lang="en-US" sz="2000">
              <a:ea typeface="+mn-lt"/>
              <a:cs typeface="+mn-lt"/>
            </a:endParaRPr>
          </a:p>
          <a:p>
            <a:pPr marL="457200" indent="-457200" algn="just">
              <a:buAutoNum type="arabicPeriod"/>
            </a:pPr>
            <a:r>
              <a:rPr lang="pl-PL" sz="2000">
                <a:ea typeface="+mn-lt"/>
                <a:cs typeface="+mn-lt"/>
              </a:rPr>
              <a:t>Docelowo profesor wizytujący powinien być obcokrajowcem, jednak w szczególnych przypadkach (motywowanych doskonałością naukową) dopuszcza się, aby kandydat posiadał obywatelstwo polskie i afiliację w zagranicznej instytucji naukowej.</a:t>
            </a:r>
            <a:endParaRPr lang="en-US" sz="2000">
              <a:ea typeface="+mn-lt"/>
              <a:cs typeface="+mn-lt"/>
            </a:endParaRPr>
          </a:p>
          <a:p>
            <a:pPr marL="457200" indent="-457200">
              <a:buAutoNum type="arabicPeriod"/>
            </a:pPr>
            <a:endParaRPr lang="pl-PL" sz="2000">
              <a:cs typeface="Calibri"/>
            </a:endParaRPr>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61" name="Straight Connector 6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970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2BBB9-AA9B-4AA9-A72E-899CF0391C9F}"/>
              </a:ext>
            </a:extLst>
          </p:cNvPr>
          <p:cNvSpPr>
            <a:spLocks noGrp="1"/>
          </p:cNvSpPr>
          <p:nvPr>
            <p:ph type="title"/>
          </p:nvPr>
        </p:nvSpPr>
        <p:spPr>
          <a:xfrm>
            <a:off x="4965430" y="629268"/>
            <a:ext cx="6586491" cy="1286160"/>
          </a:xfrm>
        </p:spPr>
        <p:txBody>
          <a:bodyPr anchor="b">
            <a:normAutofit/>
          </a:bodyPr>
          <a:lstStyle/>
          <a:p>
            <a:r>
              <a:rPr lang="pl-PL" sz="3700">
                <a:effectLst/>
                <a:ea typeface="Calibri" panose="020F0502020204030204" pitchFamily="34" charset="0"/>
              </a:rPr>
              <a:t>ID-UB-01 </a:t>
            </a:r>
            <a:br>
              <a:rPr lang="pl-PL" sz="3700">
                <a:effectLst/>
                <a:ea typeface="Calibri" panose="020F0502020204030204" pitchFamily="34" charset="0"/>
              </a:rPr>
            </a:br>
            <a:r>
              <a:rPr lang="pl-PL" sz="3700" err="1">
                <a:effectLst/>
                <a:ea typeface="Calibri" panose="020F0502020204030204" pitchFamily="34" charset="0"/>
              </a:rPr>
              <a:t>Excellent</a:t>
            </a:r>
            <a:r>
              <a:rPr lang="pl-PL" sz="3700">
                <a:effectLst/>
                <a:ea typeface="Calibri" panose="020F0502020204030204" pitchFamily="34" charset="0"/>
              </a:rPr>
              <a:t> </a:t>
            </a:r>
            <a:r>
              <a:rPr lang="pl-PL" sz="3700" err="1">
                <a:effectLst/>
                <a:ea typeface="Calibri" panose="020F0502020204030204" pitchFamily="34" charset="0"/>
              </a:rPr>
              <a:t>Visiting</a:t>
            </a:r>
            <a:r>
              <a:rPr lang="pl-PL" sz="3700">
                <a:effectLst/>
                <a:ea typeface="Calibri" panose="020F0502020204030204" pitchFamily="34" charset="0"/>
              </a:rPr>
              <a:t> </a:t>
            </a:r>
            <a:r>
              <a:rPr lang="pl-PL" sz="3700" err="1">
                <a:effectLst/>
                <a:ea typeface="Calibri" panose="020F0502020204030204" pitchFamily="34" charset="0"/>
              </a:rPr>
              <a:t>Professors</a:t>
            </a:r>
            <a:endParaRPr lang="pl-PL" sz="3700"/>
          </a:p>
        </p:txBody>
      </p:sp>
      <p:sp>
        <p:nvSpPr>
          <p:cNvPr id="21" name="Symbol zastępczy zawartości 7">
            <a:extLst>
              <a:ext uri="{FF2B5EF4-FFF2-40B4-BE49-F238E27FC236}">
                <a16:creationId xmlns:a16="http://schemas.microsoft.com/office/drawing/2014/main" id="{F8D3B125-FFF7-4D7D-B61B-A9A3A15611B4}"/>
              </a:ext>
            </a:extLst>
          </p:cNvPr>
          <p:cNvSpPr>
            <a:spLocks noGrp="1"/>
          </p:cNvSpPr>
          <p:nvPr>
            <p:ph idx="1"/>
          </p:nvPr>
        </p:nvSpPr>
        <p:spPr>
          <a:xfrm>
            <a:off x="4965431" y="2438400"/>
            <a:ext cx="6586489" cy="3785419"/>
          </a:xfrm>
        </p:spPr>
        <p:txBody>
          <a:bodyPr vert="horz" lIns="91440" tIns="45720" rIns="91440" bIns="45720" rtlCol="0" anchor="t">
            <a:normAutofit fontScale="92500" lnSpcReduction="10000"/>
          </a:bodyPr>
          <a:lstStyle/>
          <a:p>
            <a:pPr marL="457200" indent="-457200" algn="just">
              <a:buAutoNum type="arabicPeriod"/>
            </a:pPr>
            <a:r>
              <a:rPr lang="pl-PL" sz="2000">
                <a:ea typeface="+mn-lt"/>
                <a:cs typeface="+mn-lt"/>
              </a:rPr>
              <a:t>Wniosek składamy elektronicznie korzystając z modułu IDUB (w Aplikacjach UP).</a:t>
            </a:r>
          </a:p>
          <a:p>
            <a:pPr marL="457200" indent="-457200" algn="just">
              <a:buAutoNum type="arabicPeriod"/>
            </a:pPr>
            <a:r>
              <a:rPr lang="pl-PL" sz="2000">
                <a:cs typeface="Calibri"/>
              </a:rPr>
              <a:t>Wniosek składa pracownik badawczy lub badawczo-dydaktyczny, który będzie docelowo koordynował procedurę zatrudnienia profesora wizytującego.</a:t>
            </a:r>
          </a:p>
          <a:p>
            <a:pPr marL="457200" indent="-457200" algn="just">
              <a:buAutoNum type="arabicPeriod"/>
            </a:pPr>
            <a:r>
              <a:rPr lang="pl-PL" sz="2000">
                <a:cs typeface="Calibri"/>
              </a:rPr>
              <a:t>W celu poprawnego wypełnienia wniosku należy przedstawić CV kandydata, potwierdzenie (w postaci elektronicznej) zatrudnienia kandydata na stanowisku profesora, bądź dokument potwierdzający tytuł naukowy profesora, oraz załączyć ramowy program pobytu dotyczący współpracy naukowej.</a:t>
            </a:r>
          </a:p>
          <a:p>
            <a:pPr marL="457200" indent="-457200" algn="just">
              <a:buAutoNum type="arabicPeriod"/>
            </a:pPr>
            <a:r>
              <a:rPr lang="pl-PL" sz="2000">
                <a:cs typeface="Calibri"/>
              </a:rPr>
              <a:t>W ramach komponentu dydaktycznego, należy poinformować o planowanych zajęciach dydaktycznych, które kandydat będzie realizował. </a:t>
            </a:r>
          </a:p>
          <a:p>
            <a:pPr marL="0" indent="0" algn="just">
              <a:buNone/>
            </a:pPr>
            <a:endParaRPr lang="pl-PL" sz="2000">
              <a:cs typeface="Calibri"/>
            </a:endParaRPr>
          </a:p>
          <a:p>
            <a:pPr marL="457200" indent="-457200">
              <a:buAutoNum type="arabicPeriod"/>
            </a:pPr>
            <a:endParaRPr lang="pl-PL" sz="2000">
              <a:cs typeface="Calibri"/>
            </a:endParaRPr>
          </a:p>
        </p:txBody>
      </p:sp>
      <p:pic>
        <p:nvPicPr>
          <p:cNvPr id="11" name="Obraz 10" descr="Obraz zawierający tekst&#10;&#10;Opis wygenerowany automatycznie">
            <a:extLst>
              <a:ext uri="{FF2B5EF4-FFF2-40B4-BE49-F238E27FC236}">
                <a16:creationId xmlns:a16="http://schemas.microsoft.com/office/drawing/2014/main" id="{203071AF-DD1B-45DF-99C6-E6BCF21AEA46}"/>
              </a:ext>
            </a:extLst>
          </p:cNvPr>
          <p:cNvPicPr>
            <a:picLocks noChangeAspect="1"/>
          </p:cNvPicPr>
          <p:nvPr/>
        </p:nvPicPr>
        <p:blipFill rotWithShape="1">
          <a:blip r:embed="rId2">
            <a:extLst>
              <a:ext uri="{28A0092B-C50C-407E-A947-70E740481C1C}">
                <a14:useLocalDpi xmlns:a14="http://schemas.microsoft.com/office/drawing/2010/main" val="0"/>
              </a:ext>
            </a:extLst>
          </a:blip>
          <a:srcRect l="156" r="1883"/>
          <a:stretch/>
        </p:blipFill>
        <p:spPr>
          <a:xfrm>
            <a:off x="20" y="10"/>
            <a:ext cx="4635571" cy="6857990"/>
          </a:xfrm>
          <a:prstGeom prst="rect">
            <a:avLst/>
          </a:prstGeom>
          <a:effectLst/>
        </p:spPr>
      </p:pic>
      <p:cxnSp>
        <p:nvCxnSpPr>
          <p:cNvPr id="61" name="Straight Connector 6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34521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a5a6198-4c97-4e08-aea4-8d651ec47f5b">
      <UserInfo>
        <DisplayName>Konrad Meus</DisplayName>
        <AccountId>13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1C6711FC043AC488E7C4D9DD25FC977" ma:contentTypeVersion="4" ma:contentTypeDescription="Utwórz nowy dokument." ma:contentTypeScope="" ma:versionID="d2dfa226aacf35d7d456d9d47446696c">
  <xsd:schema xmlns:xsd="http://www.w3.org/2001/XMLSchema" xmlns:xs="http://www.w3.org/2001/XMLSchema" xmlns:p="http://schemas.microsoft.com/office/2006/metadata/properties" xmlns:ns2="0505e183-f12c-4882-9842-d9662ec20073" xmlns:ns3="7a5a6198-4c97-4e08-aea4-8d651ec47f5b" targetNamespace="http://schemas.microsoft.com/office/2006/metadata/properties" ma:root="true" ma:fieldsID="c48b787340c313d0c4ee52aeacd36d5d" ns2:_="" ns3:_="">
    <xsd:import namespace="0505e183-f12c-4882-9842-d9662ec20073"/>
    <xsd:import namespace="7a5a6198-4c97-4e08-aea4-8d651ec47f5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05e183-f12c-4882-9842-d9662ec200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5a6198-4c97-4e08-aea4-8d651ec47f5b"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EBF533-43AE-4299-AE1A-443E7CB55605}">
  <ds:schemaRefs>
    <ds:schemaRef ds:uri="http://schemas.microsoft.com/office/2006/metadata/properties"/>
    <ds:schemaRef ds:uri="http://schemas.microsoft.com/office/infopath/2007/PartnerControls"/>
    <ds:schemaRef ds:uri="7a5a6198-4c97-4e08-aea4-8d651ec47f5b"/>
  </ds:schemaRefs>
</ds:datastoreItem>
</file>

<file path=customXml/itemProps2.xml><?xml version="1.0" encoding="utf-8"?>
<ds:datastoreItem xmlns:ds="http://schemas.openxmlformats.org/officeDocument/2006/customXml" ds:itemID="{8E6D914E-734B-4304-9621-710F0704D2B7}">
  <ds:schemaRefs>
    <ds:schemaRef ds:uri="0505e183-f12c-4882-9842-d9662ec20073"/>
    <ds:schemaRef ds:uri="7a5a6198-4c97-4e08-aea4-8d651ec47f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9202204-6F44-4ED3-905D-F8A7AFC2F9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2087</Words>
  <Application>Microsoft Office PowerPoint</Application>
  <PresentationFormat>Panoramiczny</PresentationFormat>
  <Paragraphs>163</Paragraphs>
  <Slides>41</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41</vt:i4>
      </vt:variant>
    </vt:vector>
  </HeadingPairs>
  <TitlesOfParts>
    <vt:vector size="45" baseType="lpstr">
      <vt:lpstr>Arial</vt:lpstr>
      <vt:lpstr>Calibri</vt:lpstr>
      <vt:lpstr>Calibri Light</vt:lpstr>
      <vt:lpstr>Motyw pakietu Office</vt:lpstr>
      <vt:lpstr>Spotkanie informacyjne</vt:lpstr>
      <vt:lpstr>Plan spotkania</vt:lpstr>
      <vt:lpstr>Program „Inicjatywa doskonałości – uczelnia badawcza”</vt:lpstr>
      <vt:lpstr>Priorytetowe Obszary Badawcze</vt:lpstr>
      <vt:lpstr>ID-UB-04 Excellent Motivation</vt:lpstr>
      <vt:lpstr>ID-UB-04 Excellent Motivation</vt:lpstr>
      <vt:lpstr>ID-UB-04 Excellent Motivation</vt:lpstr>
      <vt:lpstr>ID-UB-01  Excellent Visiting Professors</vt:lpstr>
      <vt:lpstr>ID-UB-01  Excellent Visiting Professors</vt:lpstr>
      <vt:lpstr>ID-UB-02  Excellent Small Working Groups</vt:lpstr>
      <vt:lpstr>ID-UB-02  Excellent Small Working Groups</vt:lpstr>
      <vt:lpstr>ID-UB-02  Excellent Small Working Groups</vt:lpstr>
      <vt:lpstr>ID-UB-02  Excellent Small Working Groups</vt:lpstr>
      <vt:lpstr>ID-UB-02  Excellent Small Working Groups</vt:lpstr>
      <vt:lpstr>ID-UB-02  Excellent Small Working Groups</vt:lpstr>
      <vt:lpstr>ID-UB-02  Excellent Small Working Groups</vt:lpstr>
      <vt:lpstr>ID-UB-02  Excellent Small Working Groups</vt:lpstr>
      <vt:lpstr>ID-UB-02  Excellent Small Working Groups</vt:lpstr>
      <vt:lpstr>ID-UB-02  Excellent Small Working Groups</vt:lpstr>
      <vt:lpstr>ID-UB-03 Excellent Mobility</vt:lpstr>
      <vt:lpstr>ID-UB-03 Excellent Mobility</vt:lpstr>
      <vt:lpstr>ID-UB-03 Excellent Mobility</vt:lpstr>
      <vt:lpstr>ID-UB-05 Excellent Impact</vt:lpstr>
      <vt:lpstr>ID-UB-05 Excellent Impact</vt:lpstr>
      <vt:lpstr>ID-UB-05 Excellent Impact</vt:lpstr>
      <vt:lpstr>ID-UB-05 Excellent Impact</vt:lpstr>
      <vt:lpstr>ID-UB-05 Excellent Impact</vt:lpstr>
      <vt:lpstr>ID-UB-05 Excellent Impact</vt:lpstr>
      <vt:lpstr>ID-UB-05 Excellent Impact</vt:lpstr>
      <vt:lpstr>ID-UB-05 Excellent Impact</vt:lpstr>
      <vt:lpstr>ID-UB-05 Excellent Impact</vt:lpstr>
      <vt:lpstr>ID-UB-05 Excellent Impact</vt:lpstr>
      <vt:lpstr>ID-UB-05 Excellent Impact</vt:lpstr>
      <vt:lpstr>ID-UB-05 Excellent Impact</vt:lpstr>
      <vt:lpstr>ID-UB-05 Excellent Impact</vt:lpstr>
      <vt:lpstr>Aplikacja IDUB</vt:lpstr>
      <vt:lpstr>Strona internetowa programu IDUB</vt:lpstr>
      <vt:lpstr>Kontakt</vt:lpstr>
      <vt:lpstr>Pytania i odpowiedzi</vt:lpstr>
      <vt:lpstr>Podsumowanie spotkania</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Spotkanie informacyjne</dc:title>
  <dc:creator>Katarzyna Jagielska</dc:creator>
  <cp:lastModifiedBy>Katarzyna Jagielska</cp:lastModifiedBy>
  <cp:revision>535</cp:revision>
  <dcterms:created xsi:type="dcterms:W3CDTF">2022-04-07T15:36:22Z</dcterms:created>
  <dcterms:modified xsi:type="dcterms:W3CDTF">2022-04-25T16:09:30Z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0x010100E1C6711FC043AC488E7C4D9DD25FC977</vt:lpwstr>
  </property>
</Properties>
</file>